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8" r:id="rId2"/>
    <p:sldId id="259" r:id="rId3"/>
    <p:sldId id="260" r:id="rId4"/>
    <p:sldId id="261" r:id="rId5"/>
    <p:sldId id="262" r:id="rId6"/>
    <p:sldId id="263" r:id="rId7"/>
    <p:sldId id="275" r:id="rId8"/>
    <p:sldId id="265" r:id="rId9"/>
    <p:sldId id="266" r:id="rId10"/>
    <p:sldId id="267" r:id="rId11"/>
    <p:sldId id="268" r:id="rId12"/>
    <p:sldId id="269" r:id="rId13"/>
    <p:sldId id="270" r:id="rId14"/>
    <p:sldId id="271"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Moorhouse" initials="MM" lastIdx="1" clrIdx="0">
    <p:extLst/>
  </p:cmAuthor>
  <p:cmAuthor id="2" name="Dawn Greensides" initials="DG"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49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p:restoredTop sz="90884"/>
  </p:normalViewPr>
  <p:slideViewPr>
    <p:cSldViewPr snapToGrid="0" snapToObjects="1">
      <p:cViewPr varScale="1">
        <p:scale>
          <a:sx n="85" d="100"/>
          <a:sy n="85" d="100"/>
        </p:scale>
        <p:origin x="192"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50B4A3-6668-2B41-BBC6-EC1EDC07D544}" type="datetimeFigureOut">
              <a:rPr lang="en-GB" smtClean="0"/>
              <a:t>06/02/2017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317CF-AB0D-2146-9519-80FA39626EF2}" type="slidenum">
              <a:rPr lang="en-GB" smtClean="0"/>
              <a:t>‹#›</a:t>
            </a:fld>
            <a:endParaRPr lang="en-GB"/>
          </a:p>
        </p:txBody>
      </p:sp>
    </p:spTree>
    <p:extLst>
      <p:ext uri="{BB962C8B-B14F-4D97-AF65-F5344CB8AC3E}">
        <p14:creationId xmlns:p14="http://schemas.microsoft.com/office/powerpoint/2010/main" val="282860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bi.nlm.nih.gov/pubmed/22424777"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6" Type="http://schemas.openxmlformats.org/officeDocument/2006/relationships/hyperlink" Target="NULL" TargetMode="External"/><Relationship Id="rId7" Type="http://schemas.openxmlformats.org/officeDocument/2006/relationships/hyperlink" Target="NULL" TargetMode="External"/><Relationship Id="rId8" Type="http://schemas.openxmlformats.org/officeDocument/2006/relationships/hyperlink" Target="NULL" TargetMode="External"/><Relationship Id="rId9" Type="http://schemas.openxmlformats.org/officeDocument/2006/relationships/hyperlink" Target="NULL" TargetMode="External"/><Relationship Id="rId10" Type="http://schemas.openxmlformats.org/officeDocument/2006/relationships/hyperlink" Target="NULL" TargetMode="External"/><Relationship Id="rId11" Type="http://schemas.openxmlformats.org/officeDocument/2006/relationships/hyperlink" Target="NULL"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1</a:t>
            </a:fld>
            <a:endParaRPr lang="en-GB"/>
          </a:p>
        </p:txBody>
      </p:sp>
    </p:spTree>
    <p:extLst>
      <p:ext uri="{BB962C8B-B14F-4D97-AF65-F5344CB8AC3E}">
        <p14:creationId xmlns:p14="http://schemas.microsoft.com/office/powerpoint/2010/main" val="1167231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9317CF-AB0D-2146-9519-80FA39626EF2}" type="slidenum">
              <a:rPr lang="en-GB" smtClean="0"/>
              <a:t>10</a:t>
            </a:fld>
            <a:endParaRPr lang="en-GB"/>
          </a:p>
        </p:txBody>
      </p:sp>
    </p:spTree>
    <p:extLst>
      <p:ext uri="{BB962C8B-B14F-4D97-AF65-F5344CB8AC3E}">
        <p14:creationId xmlns:p14="http://schemas.microsoft.com/office/powerpoint/2010/main" val="1695043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32465" rtl="0" eaLnBrk="1" fontAlgn="auto" latinLnBrk="0" hangingPunct="1">
              <a:lnSpc>
                <a:spcPct val="100000"/>
              </a:lnSpc>
              <a:spcBef>
                <a:spcPts val="0"/>
              </a:spcBef>
              <a:spcAft>
                <a:spcPts val="0"/>
              </a:spcAft>
              <a:buClrTx/>
              <a:buSzTx/>
              <a:buFontTx/>
              <a:buNone/>
              <a:tabLst/>
              <a:defRPr/>
            </a:pPr>
            <a:r>
              <a:rPr lang="en-ZA" sz="1200" b="1" dirty="0" smtClean="0">
                <a:latin typeface="+mn-lt"/>
              </a:rPr>
              <a:t>[Insert country specific</a:t>
            </a:r>
            <a:r>
              <a:rPr lang="en-ZA" sz="1200" b="1" baseline="0" dirty="0" smtClean="0">
                <a:latin typeface="+mn-lt"/>
              </a:rPr>
              <a:t> information]</a:t>
            </a:r>
            <a:endParaRPr lang="en-ZA" sz="1200" b="1" dirty="0" smtClean="0">
              <a:latin typeface="+mn-lt"/>
            </a:endParaRPr>
          </a:p>
          <a:p>
            <a:pPr defTabSz="432465">
              <a:defRPr/>
            </a:pPr>
            <a:endParaRPr lang="en-GB" sz="1200" dirty="0" smtClean="0">
              <a:latin typeface="+mn-lt"/>
              <a:ea typeface="MS PGothic" pitchFamily="34" charset="-128"/>
            </a:endParaRPr>
          </a:p>
          <a:p>
            <a:pPr defTabSz="432465">
              <a:defRPr/>
            </a:pPr>
            <a:r>
              <a:rPr lang="en-GB" sz="1200" dirty="0" smtClean="0">
                <a:latin typeface="+mn-lt"/>
                <a:ea typeface="MS PGothic" pitchFamily="34" charset="-128"/>
              </a:rPr>
              <a:t>These </a:t>
            </a:r>
            <a:r>
              <a:rPr lang="en-GB" sz="1200" dirty="0">
                <a:latin typeface="+mn-lt"/>
                <a:ea typeface="MS PGothic" pitchFamily="34" charset="-128"/>
              </a:rPr>
              <a:t>guidelines will focus on the provision of pre-exposure prophylaxis (PrEP) and universal test and treat (T&amp;T) for sex workers (SW) as part of a comprehensive combination prevention and expanded treatment policy, and should be read in conjunction with the National PrEP and T&amp;T Policy, The South African National Sex Worker HIV Plan (2016 – 2019), the National Strategic Plan for HIV, TB AND STIs (2012 – 2016), and the National consolidated guidelines for the prevention of mother-to-child transmission of HIV (PMTCT) and the management of HIV in children, adolescents and adults (2015). </a:t>
            </a:r>
            <a:endParaRPr lang="en-US" sz="1200" dirty="0">
              <a:latin typeface="+mn-lt"/>
              <a:ea typeface="MS PGothic" pitchFamily="34" charset="-128"/>
            </a:endParaRPr>
          </a:p>
          <a:p>
            <a:endParaRPr lang="en-US" sz="1200" dirty="0">
              <a:latin typeface="+mn-lt"/>
            </a:endParaRPr>
          </a:p>
          <a:p>
            <a:endParaRPr lang="en-US" sz="1200" dirty="0">
              <a:latin typeface="+mn-lt"/>
            </a:endParaRPr>
          </a:p>
        </p:txBody>
      </p:sp>
      <p:sp>
        <p:nvSpPr>
          <p:cNvPr id="4" name="Slide Number Placeholder 3"/>
          <p:cNvSpPr>
            <a:spLocks noGrp="1"/>
          </p:cNvSpPr>
          <p:nvPr>
            <p:ph type="sldNum" sz="quarter" idx="10"/>
          </p:nvPr>
        </p:nvSpPr>
        <p:spPr/>
        <p:txBody>
          <a:bodyPr/>
          <a:lstStyle/>
          <a:p>
            <a:pPr>
              <a:defRPr/>
            </a:pPr>
            <a:fld id="{31992187-B1CC-41CC-9142-F099FCE9EC24}" type="slidenum">
              <a:rPr lang="en-US" smtClean="0"/>
              <a:pPr>
                <a:defRPr/>
              </a:pPr>
              <a:t>11</a:t>
            </a:fld>
            <a:endParaRPr lang="en-US" dirty="0"/>
          </a:p>
        </p:txBody>
      </p:sp>
    </p:spTree>
    <p:extLst>
      <p:ext uri="{BB962C8B-B14F-4D97-AF65-F5344CB8AC3E}">
        <p14:creationId xmlns:p14="http://schemas.microsoft.com/office/powerpoint/2010/main" val="1468195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t>[Insert country specific</a:t>
            </a:r>
            <a:r>
              <a:rPr lang="en-ZA" sz="1200" b="1" baseline="0" dirty="0" smtClean="0"/>
              <a:t> information]</a:t>
            </a:r>
            <a:endParaRPr lang="en-ZA" sz="1200" b="1" dirty="0" smtClean="0"/>
          </a:p>
          <a:p>
            <a:endParaRPr lang="en-GB" dirty="0"/>
          </a:p>
        </p:txBody>
      </p:sp>
      <p:sp>
        <p:nvSpPr>
          <p:cNvPr id="4" name="Slide Number Placeholder 3"/>
          <p:cNvSpPr>
            <a:spLocks noGrp="1"/>
          </p:cNvSpPr>
          <p:nvPr>
            <p:ph type="sldNum" sz="quarter" idx="10"/>
          </p:nvPr>
        </p:nvSpPr>
        <p:spPr/>
        <p:txBody>
          <a:bodyPr/>
          <a:lstStyle/>
          <a:p>
            <a:fld id="{F09317CF-AB0D-2146-9519-80FA39626EF2}" type="slidenum">
              <a:rPr lang="en-GB" smtClean="0"/>
              <a:t>12</a:t>
            </a:fld>
            <a:endParaRPr lang="en-GB"/>
          </a:p>
        </p:txBody>
      </p:sp>
    </p:spTree>
    <p:extLst>
      <p:ext uri="{BB962C8B-B14F-4D97-AF65-F5344CB8AC3E}">
        <p14:creationId xmlns:p14="http://schemas.microsoft.com/office/powerpoint/2010/main" val="277876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t>[Insert country specific</a:t>
            </a:r>
            <a:r>
              <a:rPr lang="en-ZA" sz="1200" b="1" baseline="0" dirty="0" smtClean="0"/>
              <a:t> information]</a:t>
            </a:r>
            <a:endParaRPr lang="en-ZA" sz="1200" b="1" dirty="0" smtClean="0"/>
          </a:p>
          <a:p>
            <a:endParaRPr lang="en-GB" dirty="0"/>
          </a:p>
        </p:txBody>
      </p:sp>
      <p:sp>
        <p:nvSpPr>
          <p:cNvPr id="4" name="Slide Number Placeholder 3"/>
          <p:cNvSpPr>
            <a:spLocks noGrp="1"/>
          </p:cNvSpPr>
          <p:nvPr>
            <p:ph type="sldNum" sz="quarter" idx="10"/>
          </p:nvPr>
        </p:nvSpPr>
        <p:spPr/>
        <p:txBody>
          <a:bodyPr/>
          <a:lstStyle/>
          <a:p>
            <a:fld id="{F09317CF-AB0D-2146-9519-80FA39626EF2}" type="slidenum">
              <a:rPr lang="en-GB" smtClean="0"/>
              <a:t>13</a:t>
            </a:fld>
            <a:endParaRPr lang="en-GB"/>
          </a:p>
        </p:txBody>
      </p:sp>
    </p:spTree>
    <p:extLst>
      <p:ext uri="{BB962C8B-B14F-4D97-AF65-F5344CB8AC3E}">
        <p14:creationId xmlns:p14="http://schemas.microsoft.com/office/powerpoint/2010/main" val="1646315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9317CF-AB0D-2146-9519-80FA39626EF2}" type="slidenum">
              <a:rPr lang="en-GB" smtClean="0"/>
              <a:t>14</a:t>
            </a:fld>
            <a:endParaRPr lang="en-GB"/>
          </a:p>
        </p:txBody>
      </p:sp>
    </p:spTree>
    <p:extLst>
      <p:ext uri="{BB962C8B-B14F-4D97-AF65-F5344CB8AC3E}">
        <p14:creationId xmlns:p14="http://schemas.microsoft.com/office/powerpoint/2010/main" val="1446695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t>[Insert country specific</a:t>
            </a:r>
            <a:r>
              <a:rPr lang="en-ZA" sz="1200" b="1" baseline="0" dirty="0" smtClean="0"/>
              <a:t> information]</a:t>
            </a:r>
            <a:endParaRPr lang="en-ZA" sz="1200" b="1" dirty="0" smtClean="0"/>
          </a:p>
          <a:p>
            <a:endParaRPr lang="en-GB" dirty="0"/>
          </a:p>
        </p:txBody>
      </p:sp>
      <p:sp>
        <p:nvSpPr>
          <p:cNvPr id="4" name="Slide Number Placeholder 3"/>
          <p:cNvSpPr>
            <a:spLocks noGrp="1"/>
          </p:cNvSpPr>
          <p:nvPr>
            <p:ph type="sldNum" sz="quarter" idx="10"/>
          </p:nvPr>
        </p:nvSpPr>
        <p:spPr/>
        <p:txBody>
          <a:bodyPr/>
          <a:lstStyle/>
          <a:p>
            <a:fld id="{F09317CF-AB0D-2146-9519-80FA39626EF2}" type="slidenum">
              <a:rPr lang="en-GB" smtClean="0"/>
              <a:t>15</a:t>
            </a:fld>
            <a:endParaRPr lang="en-GB"/>
          </a:p>
        </p:txBody>
      </p:sp>
    </p:spTree>
    <p:extLst>
      <p:ext uri="{BB962C8B-B14F-4D97-AF65-F5344CB8AC3E}">
        <p14:creationId xmlns:p14="http://schemas.microsoft.com/office/powerpoint/2010/main" val="801971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16</a:t>
            </a:fld>
            <a:endParaRPr lang="en-GB"/>
          </a:p>
        </p:txBody>
      </p:sp>
    </p:spTree>
    <p:extLst>
      <p:ext uri="{BB962C8B-B14F-4D97-AF65-F5344CB8AC3E}">
        <p14:creationId xmlns:p14="http://schemas.microsoft.com/office/powerpoint/2010/main" val="1729824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17</a:t>
            </a:fld>
            <a:endParaRPr lang="en-GB"/>
          </a:p>
        </p:txBody>
      </p:sp>
    </p:spTree>
    <p:extLst>
      <p:ext uri="{BB962C8B-B14F-4D97-AF65-F5344CB8AC3E}">
        <p14:creationId xmlns:p14="http://schemas.microsoft.com/office/powerpoint/2010/main" val="52301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t>ANIMATED</a:t>
            </a:r>
          </a:p>
          <a:p>
            <a:r>
              <a:rPr lang="en-ZA" dirty="0" smtClean="0"/>
              <a:t>Possible methodology – smaller groups, pairs? </a:t>
            </a:r>
            <a:endParaRPr lang="en-ZA" dirty="0"/>
          </a:p>
        </p:txBody>
      </p:sp>
      <p:sp>
        <p:nvSpPr>
          <p:cNvPr id="4" name="Slide Number Placeholder 3"/>
          <p:cNvSpPr>
            <a:spLocks noGrp="1"/>
          </p:cNvSpPr>
          <p:nvPr>
            <p:ph type="sldNum" sz="quarter" idx="10"/>
          </p:nvPr>
        </p:nvSpPr>
        <p:spPr/>
        <p:txBody>
          <a:bodyPr/>
          <a:lstStyle/>
          <a:p>
            <a:fld id="{027C1380-9FB5-445E-8A2B-3D1838D37844}" type="slidenum">
              <a:rPr lang="en-ZA" smtClean="0"/>
              <a:t>2</a:t>
            </a:fld>
            <a:endParaRPr lang="en-ZA"/>
          </a:p>
        </p:txBody>
      </p:sp>
    </p:spTree>
    <p:extLst>
      <p:ext uri="{BB962C8B-B14F-4D97-AF65-F5344CB8AC3E}">
        <p14:creationId xmlns:p14="http://schemas.microsoft.com/office/powerpoint/2010/main" val="1928688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endParaRPr lang="en-ZA" dirty="0">
              <a:solidFill>
                <a:srgbClr val="000000"/>
              </a:solidFill>
              <a:ea typeface="ＭＳ Ｐゴシック" pitchFamily="8" charset="-128"/>
            </a:endParaRPr>
          </a:p>
          <a:p>
            <a:endParaRPr lang="en-ZA" dirty="0">
              <a:solidFill>
                <a:srgbClr val="000000"/>
              </a:solidFill>
              <a:ea typeface="ＭＳ Ｐゴシック" pitchFamily="8" charset="-128"/>
            </a:endParaRPr>
          </a:p>
          <a:p>
            <a:endParaRPr lang="en-US" dirty="0">
              <a:ea typeface="ＭＳ Ｐゴシック" pitchFamily="8" charset="-128"/>
            </a:endParaRPr>
          </a:p>
        </p:txBody>
      </p:sp>
      <p:sp>
        <p:nvSpPr>
          <p:cNvPr id="40964" name="Slide Number Placeholder 3"/>
          <p:cNvSpPr>
            <a:spLocks noGrp="1"/>
          </p:cNvSpPr>
          <p:nvPr>
            <p:ph type="sldNum" sz="quarter" idx="5"/>
          </p:nvPr>
        </p:nvSpPr>
        <p:spPr bwMode="auto">
          <a:noFill/>
          <a:ln>
            <a:miter lim="800000"/>
            <a:headEnd/>
            <a:tailEnd/>
          </a:ln>
        </p:spPr>
        <p:txBody>
          <a:bodyPr/>
          <a:lstStyle/>
          <a:p>
            <a:fld id="{93B481A0-8B78-F144-AD03-1174B66C1FA7}" type="slidenum">
              <a:rPr lang="en-ZA" smtClean="0"/>
              <a:pPr/>
              <a:t>3</a:t>
            </a:fld>
            <a:endParaRPr lang="en-ZA"/>
          </a:p>
        </p:txBody>
      </p:sp>
    </p:spTree>
    <p:extLst>
      <p:ext uri="{BB962C8B-B14F-4D97-AF65-F5344CB8AC3E}">
        <p14:creationId xmlns:p14="http://schemas.microsoft.com/office/powerpoint/2010/main" val="1698098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r>
              <a:rPr lang="en-ZA" dirty="0">
                <a:solidFill>
                  <a:srgbClr val="000000"/>
                </a:solidFill>
                <a:ea typeface="ＭＳ Ｐゴシック" pitchFamily="8" charset="-128"/>
              </a:rPr>
              <a:t>This is important and worth breaking into small groups for, as participants may be less likely to speak in a large group.</a:t>
            </a:r>
          </a:p>
          <a:p>
            <a:endParaRPr lang="en-ZA" dirty="0">
              <a:solidFill>
                <a:srgbClr val="000000"/>
              </a:solidFill>
              <a:ea typeface="ＭＳ Ｐゴシック" pitchFamily="8" charset="-128"/>
            </a:endParaRPr>
          </a:p>
          <a:p>
            <a:endParaRPr lang="en-ZA" dirty="0">
              <a:solidFill>
                <a:srgbClr val="000000"/>
              </a:solidFill>
              <a:ea typeface="ＭＳ Ｐゴシック" pitchFamily="8" charset="-128"/>
            </a:endParaRPr>
          </a:p>
          <a:p>
            <a:endParaRPr lang="en-US" dirty="0">
              <a:ea typeface="ＭＳ Ｐゴシック" pitchFamily="8" charset="-128"/>
            </a:endParaRPr>
          </a:p>
        </p:txBody>
      </p:sp>
      <p:sp>
        <p:nvSpPr>
          <p:cNvPr id="40964" name="Slide Number Placeholder 3"/>
          <p:cNvSpPr>
            <a:spLocks noGrp="1"/>
          </p:cNvSpPr>
          <p:nvPr>
            <p:ph type="sldNum" sz="quarter" idx="5"/>
          </p:nvPr>
        </p:nvSpPr>
        <p:spPr bwMode="auto">
          <a:noFill/>
          <a:ln>
            <a:miter lim="800000"/>
            <a:headEnd/>
            <a:tailEnd/>
          </a:ln>
        </p:spPr>
        <p:txBody>
          <a:bodyPr/>
          <a:lstStyle/>
          <a:p>
            <a:fld id="{93B481A0-8B78-F144-AD03-1174B66C1FA7}" type="slidenum">
              <a:rPr lang="en-ZA" smtClean="0"/>
              <a:pPr/>
              <a:t>4</a:t>
            </a:fld>
            <a:endParaRPr lang="en-ZA"/>
          </a:p>
        </p:txBody>
      </p:sp>
    </p:spTree>
    <p:extLst>
      <p:ext uri="{BB962C8B-B14F-4D97-AF65-F5344CB8AC3E}">
        <p14:creationId xmlns:p14="http://schemas.microsoft.com/office/powerpoint/2010/main" val="2073700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5</a:t>
            </a:fld>
            <a:endParaRPr lang="en-GB"/>
          </a:p>
        </p:txBody>
      </p:sp>
    </p:spTree>
    <p:extLst>
      <p:ext uri="{BB962C8B-B14F-4D97-AF65-F5344CB8AC3E}">
        <p14:creationId xmlns:p14="http://schemas.microsoft.com/office/powerpoint/2010/main" val="400032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27C1380-9FB5-445E-8A2B-3D1838D37844}" type="slidenum">
              <a:rPr lang="en-ZA" smtClean="0"/>
              <a:t>6</a:t>
            </a:fld>
            <a:endParaRPr lang="en-ZA"/>
          </a:p>
        </p:txBody>
      </p:sp>
    </p:spTree>
    <p:extLst>
      <p:ext uri="{BB962C8B-B14F-4D97-AF65-F5344CB8AC3E}">
        <p14:creationId xmlns:p14="http://schemas.microsoft.com/office/powerpoint/2010/main" val="108651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smtClean="0">
                <a:solidFill>
                  <a:schemeClr val="tx1"/>
                </a:solidFill>
                <a:effectLst/>
                <a:latin typeface="+mn-lt"/>
                <a:ea typeface="+mn-ea"/>
                <a:cs typeface="+mn-cs"/>
              </a:rPr>
              <a:t>Tim Lane et al "High Utilization of Health Services and Low ART Uptake among Female Sex Workers (FSW) in Three South African Cities: results from the South Africa Health Monitoring Study (SAHMS-FSW)" presentation at 8th IAS Conference on Pathogenesis, Treatment &amp; Prevention, Vancouver, Canada, 22 July 2015. </a:t>
            </a:r>
            <a:endParaRPr lang="en-US" sz="1200" kern="1200" smtClean="0">
              <a:solidFill>
                <a:schemeClr val="tx1"/>
              </a:solidFill>
              <a:effectLst/>
              <a:latin typeface="+mn-lt"/>
              <a:ea typeface="+mn-ea"/>
              <a:cs typeface="+mn-cs"/>
            </a:endParaRPr>
          </a:p>
          <a:p>
            <a:endParaRPr lang="en-ZA" sz="1200" dirty="0" smtClean="0">
              <a:latin typeface="+mn-lt"/>
              <a:cs typeface="+mn-cs"/>
            </a:endParaRPr>
          </a:p>
          <a:p>
            <a:endParaRPr lang="en-ZA" sz="1200" dirty="0" smtClean="0">
              <a:latin typeface="+mn-lt"/>
              <a:cs typeface="+mn-cs"/>
            </a:endParaRPr>
          </a:p>
          <a:p>
            <a:r>
              <a:rPr lang="en-ZA" sz="1200" b="0" i="0" u="sng" kern="1200" dirty="0" smtClean="0">
                <a:solidFill>
                  <a:schemeClr val="tx1"/>
                </a:solidFill>
                <a:effectLst/>
                <a:latin typeface="+mn-lt"/>
                <a:ea typeface="+mn-ea"/>
                <a:cs typeface="+mn-cs"/>
                <a:hlinkClick r:id="rId3" tooltip="The Lancet. Infectious diseases."/>
              </a:rPr>
              <a:t>Lancet Infect Dis.</a:t>
            </a:r>
            <a:r>
              <a:rPr lang="en-ZA" sz="1200" b="0" i="0" kern="1200" dirty="0" smtClean="0">
                <a:solidFill>
                  <a:schemeClr val="tx1"/>
                </a:solidFill>
                <a:effectLst/>
                <a:latin typeface="+mn-lt"/>
                <a:ea typeface="+mn-ea"/>
                <a:cs typeface="+mn-cs"/>
              </a:rPr>
              <a:t> 2012 Jul;12(7):538-49. </a:t>
            </a:r>
            <a:r>
              <a:rPr lang="en-ZA" sz="1200" b="0" i="0" kern="1200" dirty="0" err="1" smtClean="0">
                <a:solidFill>
                  <a:schemeClr val="tx1"/>
                </a:solidFill>
                <a:effectLst/>
                <a:latin typeface="+mn-lt"/>
                <a:ea typeface="+mn-ea"/>
                <a:cs typeface="+mn-cs"/>
              </a:rPr>
              <a:t>doi</a:t>
            </a:r>
            <a:r>
              <a:rPr lang="en-ZA" sz="1200" b="0" i="0" kern="1200" dirty="0" smtClean="0">
                <a:solidFill>
                  <a:schemeClr val="tx1"/>
                </a:solidFill>
                <a:effectLst/>
                <a:latin typeface="+mn-lt"/>
                <a:ea typeface="+mn-ea"/>
                <a:cs typeface="+mn-cs"/>
              </a:rPr>
              <a:t>: 10.1016/S1473-3099(12)70066-X. </a:t>
            </a:r>
            <a:r>
              <a:rPr lang="en-ZA" sz="1200" b="0" i="0" kern="1200" dirty="0" err="1" smtClean="0">
                <a:solidFill>
                  <a:schemeClr val="tx1"/>
                </a:solidFill>
                <a:effectLst/>
                <a:latin typeface="+mn-lt"/>
                <a:ea typeface="+mn-ea"/>
                <a:cs typeface="+mn-cs"/>
              </a:rPr>
              <a:t>Epub</a:t>
            </a:r>
            <a:r>
              <a:rPr lang="en-ZA" sz="1200" b="0" i="0" kern="1200" dirty="0" smtClean="0">
                <a:solidFill>
                  <a:schemeClr val="tx1"/>
                </a:solidFill>
                <a:effectLst/>
                <a:latin typeface="+mn-lt"/>
                <a:ea typeface="+mn-ea"/>
                <a:cs typeface="+mn-cs"/>
              </a:rPr>
              <a:t> 2012 Mar 15.</a:t>
            </a:r>
          </a:p>
          <a:p>
            <a:r>
              <a:rPr lang="en-ZA" sz="1200" b="1" i="0" kern="1200" dirty="0" smtClean="0">
                <a:solidFill>
                  <a:schemeClr val="tx1"/>
                </a:solidFill>
                <a:effectLst/>
                <a:latin typeface="+mn-lt"/>
                <a:ea typeface="+mn-ea"/>
                <a:cs typeface="+mn-cs"/>
              </a:rPr>
              <a:t>Burden of HIV among female sex workers in low-income and middle-income countries: a systematic review and meta-analysis.</a:t>
            </a:r>
          </a:p>
          <a:p>
            <a:r>
              <a:rPr lang="en-ZA" sz="1200" b="0" i="0" u="sng" kern="1200" dirty="0" smtClean="0">
                <a:solidFill>
                  <a:schemeClr val="tx1"/>
                </a:solidFill>
                <a:effectLst/>
                <a:latin typeface="+mn-lt"/>
                <a:ea typeface="+mn-ea"/>
                <a:cs typeface="+mn-cs"/>
                <a:hlinkClick r:id="rId4" invalidUrl="https://www.ncbi.nlm.nih.gov/pubmed/?term=Baral S[Author]&amp;cauthor=true&amp;cauthor_uid=22424777"/>
              </a:rPr>
              <a:t>Baral S</a:t>
            </a:r>
            <a:r>
              <a:rPr lang="en-ZA" sz="1200" b="0" i="0" kern="1200" baseline="30000" dirty="0" smtClean="0">
                <a:solidFill>
                  <a:schemeClr val="tx1"/>
                </a:solidFill>
                <a:effectLst/>
                <a:latin typeface="+mn-lt"/>
                <a:ea typeface="+mn-ea"/>
                <a:cs typeface="+mn-cs"/>
              </a:rPr>
              <a:t>1</a:t>
            </a:r>
            <a:r>
              <a:rPr lang="en-ZA" sz="1200" b="0" i="0" kern="1200" dirty="0" smtClean="0">
                <a:solidFill>
                  <a:schemeClr val="tx1"/>
                </a:solidFill>
                <a:effectLst/>
                <a:latin typeface="+mn-lt"/>
                <a:ea typeface="+mn-ea"/>
                <a:cs typeface="+mn-cs"/>
              </a:rPr>
              <a:t>, </a:t>
            </a:r>
            <a:r>
              <a:rPr lang="en-ZA" sz="1200" b="0" i="0" u="sng" kern="1200" dirty="0" smtClean="0">
                <a:solidFill>
                  <a:schemeClr val="tx1"/>
                </a:solidFill>
                <a:effectLst/>
                <a:latin typeface="+mn-lt"/>
                <a:ea typeface="+mn-ea"/>
                <a:cs typeface="+mn-cs"/>
                <a:hlinkClick r:id="rId5" invalidUrl="https://www.ncbi.nlm.nih.gov/pubmed/?term=Beyrer C[Author]&amp;cauthor=true&amp;cauthor_uid=22424777"/>
              </a:rPr>
              <a:t>Beyrer C</a:t>
            </a:r>
            <a:r>
              <a:rPr lang="en-ZA" sz="1200" b="0" i="0" kern="1200" dirty="0" smtClean="0">
                <a:solidFill>
                  <a:schemeClr val="tx1"/>
                </a:solidFill>
                <a:effectLst/>
                <a:latin typeface="+mn-lt"/>
                <a:ea typeface="+mn-ea"/>
                <a:cs typeface="+mn-cs"/>
              </a:rPr>
              <a:t>, </a:t>
            </a:r>
            <a:r>
              <a:rPr lang="en-ZA" sz="1200" b="0" i="0" u="sng" kern="1200" dirty="0" smtClean="0">
                <a:solidFill>
                  <a:schemeClr val="tx1"/>
                </a:solidFill>
                <a:effectLst/>
                <a:latin typeface="+mn-lt"/>
                <a:ea typeface="+mn-ea"/>
                <a:cs typeface="+mn-cs"/>
                <a:hlinkClick r:id="rId6" invalidUrl="https://www.ncbi.nlm.nih.gov/pubmed/?term=Muessig K[Author]&amp;cauthor=true&amp;cauthor_uid=22424777"/>
              </a:rPr>
              <a:t>Muessig K</a:t>
            </a:r>
            <a:r>
              <a:rPr lang="en-ZA" sz="1200" b="0" i="0" kern="1200" dirty="0" smtClean="0">
                <a:solidFill>
                  <a:schemeClr val="tx1"/>
                </a:solidFill>
                <a:effectLst/>
                <a:latin typeface="+mn-lt"/>
                <a:ea typeface="+mn-ea"/>
                <a:cs typeface="+mn-cs"/>
              </a:rPr>
              <a:t>, </a:t>
            </a:r>
            <a:r>
              <a:rPr lang="en-ZA" sz="1200" b="0" i="0" u="sng" kern="1200" dirty="0" smtClean="0">
                <a:solidFill>
                  <a:schemeClr val="tx1"/>
                </a:solidFill>
                <a:effectLst/>
                <a:latin typeface="+mn-lt"/>
                <a:ea typeface="+mn-ea"/>
                <a:cs typeface="+mn-cs"/>
                <a:hlinkClick r:id="rId7" invalidUrl="https://www.ncbi.nlm.nih.gov/pubmed/?term=Poteat T[Author]&amp;cauthor=true&amp;cauthor_uid=22424777"/>
              </a:rPr>
              <a:t>Poteat T</a:t>
            </a:r>
            <a:r>
              <a:rPr lang="en-ZA" sz="1200" b="0" i="0" kern="1200" dirty="0" smtClean="0">
                <a:solidFill>
                  <a:schemeClr val="tx1"/>
                </a:solidFill>
                <a:effectLst/>
                <a:latin typeface="+mn-lt"/>
                <a:ea typeface="+mn-ea"/>
                <a:cs typeface="+mn-cs"/>
              </a:rPr>
              <a:t>, </a:t>
            </a:r>
            <a:r>
              <a:rPr lang="en-ZA" sz="1200" b="0" i="0" u="sng" kern="1200" dirty="0" smtClean="0">
                <a:solidFill>
                  <a:schemeClr val="tx1"/>
                </a:solidFill>
                <a:effectLst/>
                <a:latin typeface="+mn-lt"/>
                <a:ea typeface="+mn-ea"/>
                <a:cs typeface="+mn-cs"/>
                <a:hlinkClick r:id="rId8" invalidUrl="https://www.ncbi.nlm.nih.gov/pubmed/?term=Wirtz AL[Author]&amp;cauthor=true&amp;cauthor_uid=22424777"/>
              </a:rPr>
              <a:t>Wirtz AL</a:t>
            </a:r>
            <a:r>
              <a:rPr lang="en-ZA" sz="1200" b="0" i="0" kern="1200" dirty="0" smtClean="0">
                <a:solidFill>
                  <a:schemeClr val="tx1"/>
                </a:solidFill>
                <a:effectLst/>
                <a:latin typeface="+mn-lt"/>
                <a:ea typeface="+mn-ea"/>
                <a:cs typeface="+mn-cs"/>
              </a:rPr>
              <a:t>, </a:t>
            </a:r>
            <a:r>
              <a:rPr lang="en-ZA" sz="1200" b="0" i="0" u="sng" kern="1200" dirty="0" smtClean="0">
                <a:solidFill>
                  <a:schemeClr val="tx1"/>
                </a:solidFill>
                <a:effectLst/>
                <a:latin typeface="+mn-lt"/>
                <a:ea typeface="+mn-ea"/>
                <a:cs typeface="+mn-cs"/>
                <a:hlinkClick r:id="rId9" invalidUrl="https://www.ncbi.nlm.nih.gov/pubmed/?term=Decker MR[Author]&amp;cauthor=true&amp;cauthor_uid=22424777"/>
              </a:rPr>
              <a:t>Decker MR</a:t>
            </a:r>
            <a:r>
              <a:rPr lang="en-ZA" sz="1200" b="0" i="0" kern="1200" dirty="0" smtClean="0">
                <a:solidFill>
                  <a:schemeClr val="tx1"/>
                </a:solidFill>
                <a:effectLst/>
                <a:latin typeface="+mn-lt"/>
                <a:ea typeface="+mn-ea"/>
                <a:cs typeface="+mn-cs"/>
              </a:rPr>
              <a:t>, </a:t>
            </a:r>
            <a:r>
              <a:rPr lang="en-ZA" sz="1200" b="0" i="0" u="sng" kern="1200" dirty="0" smtClean="0">
                <a:solidFill>
                  <a:schemeClr val="tx1"/>
                </a:solidFill>
                <a:effectLst/>
                <a:latin typeface="+mn-lt"/>
                <a:ea typeface="+mn-ea"/>
                <a:cs typeface="+mn-cs"/>
                <a:hlinkClick r:id="rId10" invalidUrl="https://www.ncbi.nlm.nih.gov/pubmed/?term=Sherman SG[Author]&amp;cauthor=true&amp;cauthor_uid=22424777"/>
              </a:rPr>
              <a:t>Sherman SG</a:t>
            </a:r>
            <a:r>
              <a:rPr lang="en-ZA" sz="1200" b="0" i="0" kern="1200" dirty="0" smtClean="0">
                <a:solidFill>
                  <a:schemeClr val="tx1"/>
                </a:solidFill>
                <a:effectLst/>
                <a:latin typeface="+mn-lt"/>
                <a:ea typeface="+mn-ea"/>
                <a:cs typeface="+mn-cs"/>
              </a:rPr>
              <a:t>, </a:t>
            </a:r>
            <a:r>
              <a:rPr lang="en-ZA" sz="1200" b="0" i="0" u="sng" kern="1200" dirty="0" smtClean="0">
                <a:solidFill>
                  <a:schemeClr val="tx1"/>
                </a:solidFill>
                <a:effectLst/>
                <a:latin typeface="+mn-lt"/>
                <a:ea typeface="+mn-ea"/>
                <a:cs typeface="+mn-cs"/>
                <a:hlinkClick r:id="rId11" invalidUrl="https://www.ncbi.nlm.nih.gov/pubmed/?term=Kerrigan D[Author]&amp;cauthor=true&amp;cauthor_uid=22424777"/>
              </a:rPr>
              <a:t>Kerrigan D</a:t>
            </a:r>
            <a:r>
              <a:rPr lang="en-ZA" sz="1200" b="0" i="0" kern="1200" dirty="0" smtClean="0">
                <a:solidFill>
                  <a:schemeClr val="tx1"/>
                </a:solidFill>
                <a:effectLst/>
                <a:latin typeface="+mn-lt"/>
                <a:ea typeface="+mn-ea"/>
                <a:cs typeface="+mn-cs"/>
              </a:rPr>
              <a:t>.</a:t>
            </a:r>
          </a:p>
          <a:p>
            <a:endParaRPr lang="en-US" sz="1200" dirty="0" smtClean="0">
              <a:latin typeface="Helvetica" panose="020B0604020202020204" pitchFamily="34" charset="0"/>
              <a:cs typeface="Helvetica"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09317CF-AB0D-2146-9519-80FA39626EF2}" type="slidenum">
              <a:rPr lang="en-GB" smtClean="0"/>
              <a:t>7</a:t>
            </a:fld>
            <a:endParaRPr lang="en-GB"/>
          </a:p>
        </p:txBody>
      </p:sp>
    </p:spTree>
    <p:extLst>
      <p:ext uri="{BB962C8B-B14F-4D97-AF65-F5344CB8AC3E}">
        <p14:creationId xmlns:p14="http://schemas.microsoft.com/office/powerpoint/2010/main" val="1427687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mn-lt"/>
              </a:rPr>
              <a:t>[Insert country specific</a:t>
            </a:r>
            <a:r>
              <a:rPr lang="en-ZA" sz="1200" b="1" baseline="0" dirty="0" smtClean="0">
                <a:latin typeface="+mn-lt"/>
              </a:rPr>
              <a:t> information]</a:t>
            </a:r>
            <a:endParaRPr lang="en-ZA" sz="1200" dirty="0" smtClean="0">
              <a:latin typeface="+mn-lt"/>
            </a:endParaRPr>
          </a:p>
          <a:p>
            <a:endParaRPr lang="en-ZA" sz="1200" dirty="0" smtClean="0">
              <a:latin typeface="+mn-lt"/>
            </a:endParaRPr>
          </a:p>
          <a:p>
            <a:r>
              <a:rPr lang="en-ZA" sz="1200" dirty="0" smtClean="0">
                <a:latin typeface="+mn-lt"/>
              </a:rPr>
              <a:t>Modelling suggests that condom promotion may have already reduced incidence in sex workers and their clients by up to 70% in South Africa. Additional biomedical</a:t>
            </a:r>
          </a:p>
          <a:p>
            <a:r>
              <a:rPr lang="en-ZA" sz="1200" dirty="0" smtClean="0">
                <a:latin typeface="+mn-lt"/>
              </a:rPr>
              <a:t>interventions such as pre-exposure prophylaxis or treatment as prevention could</a:t>
            </a:r>
          </a:p>
          <a:p>
            <a:r>
              <a:rPr lang="en-ZA" sz="1200" dirty="0" smtClean="0">
                <a:latin typeface="+mn-lt"/>
              </a:rPr>
              <a:t>further reduce this </a:t>
            </a:r>
            <a:r>
              <a:rPr lang="en-ZA" sz="1200" b="1" dirty="0" smtClean="0">
                <a:latin typeface="+mn-lt"/>
              </a:rPr>
              <a:t>by 40%.</a:t>
            </a:r>
          </a:p>
          <a:p>
            <a:r>
              <a:rPr lang="en-ZA" sz="1200" dirty="0" smtClean="0">
                <a:latin typeface="+mn-lt"/>
              </a:rPr>
              <a:t>Earlier initiation of antiretroviral therapy, with the requisite access to services is likely</a:t>
            </a:r>
          </a:p>
          <a:p>
            <a:r>
              <a:rPr lang="en-ZA" sz="1200" dirty="0" smtClean="0">
                <a:latin typeface="+mn-lt"/>
              </a:rPr>
              <a:t>to benefit the health of sex workers and reduce HIV incidence in their clients and other</a:t>
            </a:r>
          </a:p>
          <a:p>
            <a:r>
              <a:rPr lang="en-ZA" sz="1200" dirty="0" smtClean="0">
                <a:latin typeface="+mn-lt"/>
              </a:rPr>
              <a:t>sexual partners.</a:t>
            </a:r>
          </a:p>
          <a:p>
            <a:r>
              <a:rPr lang="en-ZA" sz="1200" dirty="0" smtClean="0">
                <a:latin typeface="+mn-lt"/>
              </a:rPr>
              <a:t>New biomedical technologies must be </a:t>
            </a:r>
            <a:r>
              <a:rPr lang="en-ZA" sz="1200" b="1" dirty="0" smtClean="0">
                <a:latin typeface="+mn-lt"/>
              </a:rPr>
              <a:t>additive to</a:t>
            </a:r>
            <a:r>
              <a:rPr lang="en-ZA" sz="1200" dirty="0" smtClean="0">
                <a:latin typeface="+mn-lt"/>
              </a:rPr>
              <a:t>, and </a:t>
            </a:r>
            <a:r>
              <a:rPr lang="en-ZA" sz="1200" b="1" dirty="0" smtClean="0">
                <a:latin typeface="+mn-lt"/>
              </a:rPr>
              <a:t>not replacements for</a:t>
            </a:r>
            <a:r>
              <a:rPr lang="en-ZA" sz="1200" dirty="0" smtClean="0">
                <a:latin typeface="+mn-lt"/>
              </a:rPr>
              <a:t>, more established prevention modalities. Interventions that combine behavioural,</a:t>
            </a:r>
          </a:p>
          <a:p>
            <a:r>
              <a:rPr lang="en-ZA" sz="1200" dirty="0" smtClean="0">
                <a:latin typeface="+mn-lt"/>
              </a:rPr>
              <a:t>biological, and structural factors have the potential to have the greatest eff </a:t>
            </a:r>
            <a:r>
              <a:rPr lang="en-ZA" sz="1200" dirty="0" err="1" smtClean="0">
                <a:latin typeface="+mn-lt"/>
              </a:rPr>
              <a:t>ecton</a:t>
            </a:r>
            <a:r>
              <a:rPr lang="en-ZA" sz="1200" dirty="0" smtClean="0">
                <a:latin typeface="+mn-lt"/>
              </a:rPr>
              <a:t> the</a:t>
            </a:r>
          </a:p>
          <a:p>
            <a:r>
              <a:rPr lang="en-ZA" sz="1200" dirty="0" smtClean="0">
                <a:latin typeface="+mn-lt"/>
              </a:rPr>
              <a:t>health of sex workers, their clients, and the wider population.</a:t>
            </a:r>
          </a:p>
        </p:txBody>
      </p:sp>
      <p:sp>
        <p:nvSpPr>
          <p:cNvPr id="4" name="Slide Number Placeholder 3"/>
          <p:cNvSpPr>
            <a:spLocks noGrp="1"/>
          </p:cNvSpPr>
          <p:nvPr>
            <p:ph type="sldNum" sz="quarter" idx="10"/>
          </p:nvPr>
        </p:nvSpPr>
        <p:spPr/>
        <p:txBody>
          <a:bodyPr/>
          <a:lstStyle/>
          <a:p>
            <a:fld id="{F09317CF-AB0D-2146-9519-80FA39626EF2}" type="slidenum">
              <a:rPr lang="en-GB" smtClean="0"/>
              <a:t>8</a:t>
            </a:fld>
            <a:endParaRPr lang="en-GB"/>
          </a:p>
        </p:txBody>
      </p:sp>
    </p:spTree>
    <p:extLst>
      <p:ext uri="{BB962C8B-B14F-4D97-AF65-F5344CB8AC3E}">
        <p14:creationId xmlns:p14="http://schemas.microsoft.com/office/powerpoint/2010/main" val="1284473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Note: SA </a:t>
            </a:r>
            <a:r>
              <a:rPr lang="en-US" sz="1200" b="0" i="0" kern="1200" dirty="0" err="1" smtClean="0">
                <a:solidFill>
                  <a:schemeClr val="tx1"/>
                </a:solidFill>
                <a:effectLst/>
                <a:latin typeface="+mn-lt"/>
                <a:ea typeface="+mn-ea"/>
                <a:cs typeface="+mn-cs"/>
              </a:rPr>
              <a:t>PrEP</a:t>
            </a:r>
            <a:r>
              <a:rPr lang="en-US" sz="1200" b="0" i="0" kern="1200" dirty="0" smtClean="0">
                <a:solidFill>
                  <a:schemeClr val="tx1"/>
                </a:solidFill>
                <a:effectLst/>
                <a:latin typeface="+mn-lt"/>
                <a:ea typeface="+mn-ea"/>
                <a:cs typeface="+mn-cs"/>
              </a:rPr>
              <a:t> Guidelines –at one month after testing, and then every 3 months Ref: Guidelines for Expanding Combination Prevention and Treatment Options for Sex Workers: Oral Pre-Exposure Prophylaxis (</a:t>
            </a:r>
            <a:r>
              <a:rPr lang="en-US" sz="1200" b="0" i="0" kern="1200" dirty="0" err="1" smtClean="0">
                <a:solidFill>
                  <a:schemeClr val="tx1"/>
                </a:solidFill>
                <a:effectLst/>
                <a:latin typeface="+mn-lt"/>
                <a:ea typeface="+mn-ea"/>
                <a:cs typeface="+mn-cs"/>
              </a:rPr>
              <a:t>PrEP</a:t>
            </a:r>
            <a:r>
              <a:rPr lang="en-US" sz="1200" b="0" i="0" kern="1200" dirty="0" smtClean="0">
                <a:solidFill>
                  <a:schemeClr val="tx1"/>
                </a:solidFill>
                <a:effectLst/>
                <a:latin typeface="+mn-lt"/>
                <a:ea typeface="+mn-ea"/>
                <a:cs typeface="+mn-cs"/>
              </a:rPr>
              <a:t>) and Test and Treat (T&amp;T) DOH May 2016 </a:t>
            </a:r>
            <a:endParaRPr lang="en-GB" smtClean="0"/>
          </a:p>
          <a:p>
            <a:endParaRPr lang="en-GB" dirty="0"/>
          </a:p>
        </p:txBody>
      </p:sp>
      <p:sp>
        <p:nvSpPr>
          <p:cNvPr id="4" name="Slide Number Placeholder 3"/>
          <p:cNvSpPr>
            <a:spLocks noGrp="1"/>
          </p:cNvSpPr>
          <p:nvPr>
            <p:ph type="sldNum" sz="quarter" idx="10"/>
          </p:nvPr>
        </p:nvSpPr>
        <p:spPr/>
        <p:txBody>
          <a:bodyPr/>
          <a:lstStyle/>
          <a:p>
            <a:fld id="{F09317CF-AB0D-2146-9519-80FA39626EF2}" type="slidenum">
              <a:rPr lang="en-GB" smtClean="0"/>
              <a:t>9</a:t>
            </a:fld>
            <a:endParaRPr lang="en-GB"/>
          </a:p>
        </p:txBody>
      </p:sp>
    </p:spTree>
    <p:extLst>
      <p:ext uri="{BB962C8B-B14F-4D97-AF65-F5344CB8AC3E}">
        <p14:creationId xmlns:p14="http://schemas.microsoft.com/office/powerpoint/2010/main" val="1578086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AHIVCS">
    <p:bg>
      <p:bgPr>
        <a:solidFill>
          <a:schemeClr val="tx2"/>
        </a:solidFill>
        <a:effectLst/>
      </p:bgPr>
    </p:bg>
    <p:spTree>
      <p:nvGrpSpPr>
        <p:cNvPr id="1" name=""/>
        <p:cNvGrpSpPr/>
        <p:nvPr/>
      </p:nvGrpSpPr>
      <p:grpSpPr>
        <a:xfrm>
          <a:off x="0" y="0"/>
          <a:ext cx="0" cy="0"/>
          <a:chOff x="0" y="0"/>
          <a:chExt cx="0" cy="0"/>
        </a:xfrm>
      </p:grpSpPr>
      <p:sp>
        <p:nvSpPr>
          <p:cNvPr id="4" name="TextBox 3"/>
          <p:cNvSpPr txBox="1"/>
          <p:nvPr userDrawn="1"/>
        </p:nvSpPr>
        <p:spPr>
          <a:xfrm>
            <a:off x="8410222" y="6445956"/>
            <a:ext cx="1738489" cy="412044"/>
          </a:xfrm>
          <a:prstGeom prst="rect">
            <a:avLst/>
          </a:prstGeom>
          <a:solidFill>
            <a:srgbClr val="1E497C"/>
          </a:solidFill>
        </p:spPr>
        <p:txBody>
          <a:bodyPr wrap="square" rtlCol="0">
            <a:spAutoFit/>
          </a:bodyPr>
          <a:lstStyle/>
          <a:p>
            <a:endParaRPr lang="en-GB" dirty="0"/>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pic>
        <p:nvPicPr>
          <p:cNvPr id="7" name="Picture 6"/>
          <p:cNvPicPr>
            <a:picLocks noChangeAspect="1"/>
          </p:cNvPicPr>
          <p:nvPr userDrawn="1"/>
        </p:nvPicPr>
        <p:blipFill>
          <a:blip r:embed="rId2"/>
          <a:stretch>
            <a:fillRect/>
          </a:stretch>
        </p:blipFill>
        <p:spPr>
          <a:xfrm>
            <a:off x="9843351" y="4521095"/>
            <a:ext cx="2348649" cy="2336905"/>
          </a:xfrm>
          <a:prstGeom prst="rect">
            <a:avLst/>
          </a:prstGeom>
        </p:spPr>
      </p:pic>
    </p:spTree>
    <p:extLst>
      <p:ext uri="{BB962C8B-B14F-4D97-AF65-F5344CB8AC3E}">
        <p14:creationId xmlns:p14="http://schemas.microsoft.com/office/powerpoint/2010/main" val="2128763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5559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98392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8913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3959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2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9073989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5"/>
          <p:cNvSpPr txBox="1">
            <a:spLocks/>
          </p:cNvSpPr>
          <p:nvPr userDrawn="1"/>
        </p:nvSpPr>
        <p:spPr>
          <a:xfrm>
            <a:off x="0" y="6598610"/>
            <a:ext cx="12192000" cy="259390"/>
          </a:xfrm>
          <a:prstGeom prst="rect">
            <a:avLst/>
          </a:prstGeom>
          <a:solidFill>
            <a:schemeClr val="tx2"/>
          </a:solidFill>
        </p:spPr>
        <p:txBody>
          <a:bodyPr anchor="ct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GB" dirty="0"/>
          </a:p>
        </p:txBody>
      </p:sp>
      <p:sp>
        <p:nvSpPr>
          <p:cNvPr id="5" name="TextBox 4"/>
          <p:cNvSpPr txBox="1"/>
          <p:nvPr userDrawn="1"/>
        </p:nvSpPr>
        <p:spPr>
          <a:xfrm>
            <a:off x="8498360" y="6611779"/>
            <a:ext cx="3619902" cy="246221"/>
          </a:xfrm>
          <a:prstGeom prst="rect">
            <a:avLst/>
          </a:prstGeom>
          <a:noFill/>
        </p:spPr>
        <p:txBody>
          <a:bodyPr wrap="none" rtlCol="0">
            <a:spAutoFit/>
          </a:bodyPr>
          <a:lstStyle/>
          <a:p>
            <a:r>
              <a:rPr lang="en-GB" sz="1000" dirty="0" smtClean="0">
                <a:solidFill>
                  <a:schemeClr val="bg1"/>
                </a:solidFill>
              </a:rPr>
              <a:t>Southern</a:t>
            </a:r>
            <a:r>
              <a:rPr lang="en-GB" sz="1000" baseline="0" dirty="0" smtClean="0">
                <a:solidFill>
                  <a:schemeClr val="bg1"/>
                </a:solidFill>
              </a:rPr>
              <a:t> African HIV Clinician Society/Wits RHI: 2 February 2017</a:t>
            </a:r>
            <a:endParaRPr lang="en-GB" sz="1000" dirty="0">
              <a:solidFill>
                <a:schemeClr val="bg1"/>
              </a:solidFill>
            </a:endParaRPr>
          </a:p>
        </p:txBody>
      </p:sp>
    </p:spTree>
    <p:extLst>
      <p:ext uri="{BB962C8B-B14F-4D97-AF65-F5344CB8AC3E}">
        <p14:creationId xmlns:p14="http://schemas.microsoft.com/office/powerpoint/2010/main" val="368624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tiff"/><Relationship Id="rId5" Type="http://schemas.openxmlformats.org/officeDocument/2006/relationships/image" Target="../media/image10.tiff"/><Relationship Id="rId6" Type="http://schemas.openxmlformats.org/officeDocument/2006/relationships/image" Target="../media/image11.tiff"/><Relationship Id="rId7" Type="http://schemas.openxmlformats.org/officeDocument/2006/relationships/image" Target="../media/image12.tiff"/><Relationship Id="rId8"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tiff"/><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a:t>W</a:t>
            </a:r>
            <a:r>
              <a:rPr lang="en-ZA" dirty="0" smtClean="0"/>
              <a:t>orking </a:t>
            </a:r>
            <a:r>
              <a:rPr lang="en-ZA" dirty="0"/>
              <a:t>with </a:t>
            </a:r>
            <a:r>
              <a:rPr lang="en-ZA" dirty="0" smtClean="0"/>
              <a:t>Different Groups</a:t>
            </a:r>
            <a:endParaRPr lang="en-GB" dirty="0"/>
          </a:p>
        </p:txBody>
      </p:sp>
      <p:sp>
        <p:nvSpPr>
          <p:cNvPr id="3" name="Subtitle 2"/>
          <p:cNvSpPr>
            <a:spLocks noGrp="1"/>
          </p:cNvSpPr>
          <p:nvPr>
            <p:ph type="subTitle" idx="1"/>
          </p:nvPr>
        </p:nvSpPr>
        <p:spPr/>
        <p:txBody>
          <a:bodyPr/>
          <a:lstStyle/>
          <a:p>
            <a:r>
              <a:rPr lang="en-GB" dirty="0" smtClean="0"/>
              <a:t>Module 3 (c)</a:t>
            </a:r>
          </a:p>
          <a:p>
            <a:endParaRPr lang="en-GB" dirty="0"/>
          </a:p>
          <a:p>
            <a:r>
              <a:rPr lang="en-ZA" dirty="0" smtClean="0"/>
              <a:t>Sex Workers and </a:t>
            </a:r>
            <a:r>
              <a:rPr lang="en-ZA" dirty="0" err="1" smtClean="0"/>
              <a:t>PrEP</a:t>
            </a:r>
            <a:endParaRPr lang="en-ZA" dirty="0"/>
          </a:p>
        </p:txBody>
      </p:sp>
    </p:spTree>
    <p:extLst>
      <p:ext uri="{BB962C8B-B14F-4D97-AF65-F5344CB8AC3E}">
        <p14:creationId xmlns:p14="http://schemas.microsoft.com/office/powerpoint/2010/main" val="31684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ZA" dirty="0" err="1" smtClean="0">
                <a:latin typeface="+mn-lt"/>
              </a:rPr>
              <a:t>PrEP</a:t>
            </a:r>
            <a:r>
              <a:rPr lang="en-ZA" dirty="0" smtClean="0">
                <a:latin typeface="+mn-lt"/>
              </a:rPr>
              <a:t> and sex workers: Issues to be aware of</a:t>
            </a:r>
            <a:endParaRPr lang="en-ZA" dirty="0">
              <a:latin typeface="+mn-lt"/>
            </a:endParaRPr>
          </a:p>
        </p:txBody>
      </p:sp>
      <p:pic>
        <p:nvPicPr>
          <p:cNvPr id="5" name="Content Placeholder 4"/>
          <p:cNvPicPr>
            <a:picLocks noGrp="1" noChangeAspect="1"/>
          </p:cNvPicPr>
          <p:nvPr>
            <p:ph idx="1"/>
          </p:nvPr>
        </p:nvPicPr>
        <p:blipFill>
          <a:blip r:embed="rId3"/>
          <a:stretch>
            <a:fillRect/>
          </a:stretch>
        </p:blipFill>
        <p:spPr>
          <a:xfrm>
            <a:off x="417848" y="1199578"/>
            <a:ext cx="5916147" cy="5216839"/>
          </a:xfrm>
          <a:prstGeom prst="rect">
            <a:avLst/>
          </a:prstGeom>
        </p:spPr>
      </p:pic>
      <p:pic>
        <p:nvPicPr>
          <p:cNvPr id="10242" name="Picture 2" descr="http://image.spreadshirtmedia.com/image-server/v1/compositions/104209480/views/1,width=280,height=280,appearanceId=258,version=1478496810.png/i-support-sex-worker-rights_design.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39545" y="1199578"/>
            <a:ext cx="2408705" cy="24087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294312" y="6277918"/>
            <a:ext cx="2897688" cy="276999"/>
          </a:xfrm>
          <a:prstGeom prst="rect">
            <a:avLst/>
          </a:prstGeom>
        </p:spPr>
        <p:txBody>
          <a:bodyPr wrap="square">
            <a:spAutoFit/>
          </a:bodyPr>
          <a:lstStyle/>
          <a:p>
            <a:r>
              <a:rPr lang="en-ZA" sz="1200" dirty="0" err="1">
                <a:solidFill>
                  <a:srgbClr val="333333"/>
                </a:solidFill>
              </a:rPr>
              <a:t>Bekker</a:t>
            </a:r>
            <a:r>
              <a:rPr lang="en-ZA" sz="1200" dirty="0">
                <a:solidFill>
                  <a:srgbClr val="333333"/>
                </a:solidFill>
              </a:rPr>
              <a:t>, Linda-Gail et al. </a:t>
            </a:r>
            <a:r>
              <a:rPr lang="en-ZA" sz="1200" dirty="0" smtClean="0">
                <a:solidFill>
                  <a:srgbClr val="333333"/>
                </a:solidFill>
              </a:rPr>
              <a:t>The Lancet, 2014</a:t>
            </a:r>
            <a:endParaRPr lang="en-ZA" sz="1200" dirty="0">
              <a:solidFill>
                <a:srgbClr val="333333"/>
              </a:solidFill>
            </a:endParaRPr>
          </a:p>
        </p:txBody>
      </p:sp>
      <p:pic>
        <p:nvPicPr>
          <p:cNvPr id="9" name="Content Placeholder 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936969" y="3903440"/>
            <a:ext cx="3813856" cy="2079320"/>
          </a:xfrm>
          <a:prstGeom prst="rect">
            <a:avLst/>
          </a:prstGeom>
        </p:spPr>
      </p:pic>
    </p:spTree>
    <p:extLst>
      <p:ext uri="{BB962C8B-B14F-4D97-AF65-F5344CB8AC3E}">
        <p14:creationId xmlns:p14="http://schemas.microsoft.com/office/powerpoint/2010/main" val="1075056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78352" y="1406717"/>
            <a:ext cx="8079165" cy="5164037"/>
            <a:chOff x="554351" y="836713"/>
            <a:chExt cx="8079165" cy="5164037"/>
          </a:xfrm>
        </p:grpSpPr>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3000" y="836713"/>
              <a:ext cx="4293096" cy="1271543"/>
            </a:xfrm>
            <a:prstGeom prst="rect">
              <a:avLst/>
            </a:prstGeom>
          </p:spPr>
        </p:pic>
        <p:sp>
          <p:nvSpPr>
            <p:cNvPr id="7" name="Rectangle 6"/>
            <p:cNvSpPr/>
            <p:nvPr/>
          </p:nvSpPr>
          <p:spPr>
            <a:xfrm>
              <a:off x="7380312" y="5751258"/>
              <a:ext cx="432048" cy="24949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Helvetica"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16357" y="1753576"/>
              <a:ext cx="3510390" cy="175819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930454" y="2431576"/>
              <a:ext cx="2904292" cy="182802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26895" y="3261530"/>
              <a:ext cx="3618402" cy="151981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016358" y="4315579"/>
              <a:ext cx="5044508" cy="1295720"/>
            </a:xfrm>
            <a:prstGeom prst="rect">
              <a:avLst/>
            </a:prstGeom>
            <a:ln w="15875">
              <a:solidFill>
                <a:schemeClr val="tx1"/>
              </a:solidFill>
            </a:ln>
          </p:spPr>
        </p:pic>
        <p:pic>
          <p:nvPicPr>
            <p:cNvPr id="12" name="Picture 11"/>
            <p:cNvPicPr>
              <a:picLocks noChangeAspect="1"/>
            </p:cNvPicPr>
            <p:nvPr/>
          </p:nvPicPr>
          <p:blipFill>
            <a:blip r:embed="rId8"/>
            <a:stretch>
              <a:fillRect/>
            </a:stretch>
          </p:blipFill>
          <p:spPr>
            <a:xfrm rot="19668405">
              <a:off x="554351" y="2729508"/>
              <a:ext cx="8079165" cy="1232165"/>
            </a:xfrm>
            <a:prstGeom prst="rect">
              <a:avLst/>
            </a:prstGeom>
            <a:ln w="19050">
              <a:solidFill>
                <a:srgbClr val="FF0000"/>
              </a:solidFill>
            </a:ln>
          </p:spPr>
        </p:pic>
      </p:grpSp>
      <p:sp>
        <p:nvSpPr>
          <p:cNvPr id="13" name="Slide Number Placeholder 2"/>
          <p:cNvSpPr>
            <a:spLocks noGrp="1"/>
          </p:cNvSpPr>
          <p:nvPr>
            <p:ph type="sldNum" sz="quarter" idx="4294967295"/>
          </p:nvPr>
        </p:nvSpPr>
        <p:spPr>
          <a:xfrm>
            <a:off x="9982200" y="6553200"/>
            <a:ext cx="685800" cy="304800"/>
          </a:xfrm>
          <a:prstGeom prst="rect">
            <a:avLst/>
          </a:prstGeom>
        </p:spPr>
        <p:txBody>
          <a:bodyPr/>
          <a:lstStyle/>
          <a:p>
            <a:pPr>
              <a:defRPr/>
            </a:pPr>
            <a:fld id="{A14F054A-1A36-443C-BE9A-7E62A227BE57}" type="slidenum">
              <a:rPr lang="en-US" smtClean="0"/>
              <a:pPr>
                <a:defRPr/>
              </a:pPr>
              <a:t>11</a:t>
            </a:fld>
            <a:endParaRPr lang="en-US" dirty="0"/>
          </a:p>
        </p:txBody>
      </p:sp>
      <p:sp>
        <p:nvSpPr>
          <p:cNvPr id="14" name="Rounded Rectangle 13"/>
          <p:cNvSpPr/>
          <p:nvPr/>
        </p:nvSpPr>
        <p:spPr>
          <a:xfrm>
            <a:off x="1847529" y="188641"/>
            <a:ext cx="8477572" cy="93610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anchor="ctr"/>
          <a:lstStyle>
            <a:lvl1pPr>
              <a:defRPr sz="2400">
                <a:solidFill>
                  <a:schemeClr val="tx1"/>
                </a:solidFill>
                <a:latin typeface="Calibri" panose="020F0502020204030204" pitchFamily="34" charset="0"/>
                <a:cs typeface="Arial" panose="020B0604020202020204" pitchFamily="34" charset="0"/>
              </a:defRPr>
            </a:lvl1pPr>
            <a:lvl2pPr marL="37931725" indent="-37474525">
              <a:defRPr sz="2400">
                <a:solidFill>
                  <a:schemeClr val="tx1"/>
                </a:solidFill>
                <a:latin typeface="Calibri" panose="020F0502020204030204" pitchFamily="34" charset="0"/>
                <a:cs typeface="Arial" panose="020B0604020202020204" pitchFamily="34" charset="0"/>
              </a:defRPr>
            </a:lvl2pPr>
            <a:lvl3pPr>
              <a:defRPr sz="2400">
                <a:solidFill>
                  <a:schemeClr val="tx1"/>
                </a:solidFill>
                <a:latin typeface="Calibri" panose="020F0502020204030204" pitchFamily="34" charset="0"/>
                <a:cs typeface="Arial" panose="020B0604020202020204" pitchFamily="34" charset="0"/>
              </a:defRPr>
            </a:lvl3pPr>
            <a:lvl4pPr>
              <a:defRPr sz="2400">
                <a:solidFill>
                  <a:schemeClr val="tx1"/>
                </a:solidFill>
                <a:latin typeface="Calibri" panose="020F0502020204030204" pitchFamily="34" charset="0"/>
                <a:cs typeface="Arial" panose="020B0604020202020204" pitchFamily="34" charset="0"/>
              </a:defRPr>
            </a:lvl4pPr>
            <a:lvl5pPr>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defRPr/>
            </a:pPr>
            <a:r>
              <a:rPr lang="en-ZA" altLang="en-US" sz="4400" b="1" dirty="0">
                <a:solidFill>
                  <a:schemeClr val="tx2">
                    <a:lumMod val="75000"/>
                  </a:schemeClr>
                </a:solidFill>
                <a:latin typeface="+mj-lt"/>
                <a:cs typeface="Helvetica" panose="020B0604020202020204" pitchFamily="34" charset="0"/>
              </a:rPr>
              <a:t>New </a:t>
            </a:r>
            <a:r>
              <a:rPr lang="en-ZA" altLang="en-US" sz="4400" b="1" dirty="0" smtClean="0">
                <a:solidFill>
                  <a:schemeClr val="tx2">
                    <a:lumMod val="75000"/>
                  </a:schemeClr>
                </a:solidFill>
                <a:latin typeface="+mj-lt"/>
                <a:cs typeface="Helvetica" panose="020B0604020202020204" pitchFamily="34" charset="0"/>
              </a:rPr>
              <a:t>guidelines</a:t>
            </a:r>
            <a:r>
              <a:rPr lang="en-ZA" altLang="en-US" sz="4400" b="1" dirty="0">
                <a:solidFill>
                  <a:schemeClr val="tx2">
                    <a:lumMod val="75000"/>
                  </a:schemeClr>
                </a:solidFill>
                <a:latin typeface="+mj-lt"/>
                <a:cs typeface="Helvetica" panose="020B0604020202020204" pitchFamily="34" charset="0"/>
              </a:rPr>
              <a:t>!</a:t>
            </a:r>
          </a:p>
        </p:txBody>
      </p:sp>
    </p:spTree>
    <p:extLst>
      <p:ext uri="{BB962C8B-B14F-4D97-AF65-F5344CB8AC3E}">
        <p14:creationId xmlns:p14="http://schemas.microsoft.com/office/powerpoint/2010/main" val="70362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mages\Sex Worker Plan imag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47529" y="1260996"/>
            <a:ext cx="8456563" cy="5313329"/>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847529" y="188641"/>
            <a:ext cx="8477572" cy="93610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anchor="ctr"/>
          <a:lstStyle>
            <a:lvl1pPr>
              <a:defRPr sz="2400">
                <a:solidFill>
                  <a:schemeClr val="tx1"/>
                </a:solidFill>
                <a:latin typeface="Calibri" panose="020F0502020204030204" pitchFamily="34" charset="0"/>
                <a:cs typeface="Arial" panose="020B0604020202020204" pitchFamily="34" charset="0"/>
              </a:defRPr>
            </a:lvl1pPr>
            <a:lvl2pPr marL="37931725" indent="-37474525">
              <a:defRPr sz="2400">
                <a:solidFill>
                  <a:schemeClr val="tx1"/>
                </a:solidFill>
                <a:latin typeface="Calibri" panose="020F0502020204030204" pitchFamily="34" charset="0"/>
                <a:cs typeface="Arial" panose="020B0604020202020204" pitchFamily="34" charset="0"/>
              </a:defRPr>
            </a:lvl2pPr>
            <a:lvl3pPr>
              <a:defRPr sz="2400">
                <a:solidFill>
                  <a:schemeClr val="tx1"/>
                </a:solidFill>
                <a:latin typeface="Calibri" panose="020F0502020204030204" pitchFamily="34" charset="0"/>
                <a:cs typeface="Arial" panose="020B0604020202020204" pitchFamily="34" charset="0"/>
              </a:defRPr>
            </a:lvl3pPr>
            <a:lvl4pPr>
              <a:defRPr sz="2400">
                <a:solidFill>
                  <a:schemeClr val="tx1"/>
                </a:solidFill>
                <a:latin typeface="Calibri" panose="020F0502020204030204" pitchFamily="34" charset="0"/>
                <a:cs typeface="Arial" panose="020B0604020202020204" pitchFamily="34" charset="0"/>
              </a:defRPr>
            </a:lvl4pPr>
            <a:lvl5pPr>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defRPr/>
            </a:pPr>
            <a:r>
              <a:rPr lang="en-ZA" altLang="en-US" sz="4400" b="1" dirty="0">
                <a:solidFill>
                  <a:schemeClr val="tx2">
                    <a:lumMod val="75000"/>
                  </a:schemeClr>
                </a:solidFill>
                <a:latin typeface="+mj-lt"/>
                <a:cs typeface="Helvetica" panose="020B0604020202020204" pitchFamily="34" charset="0"/>
              </a:rPr>
              <a:t>New </a:t>
            </a:r>
            <a:r>
              <a:rPr lang="en-ZA" altLang="en-US" sz="4400" b="1" dirty="0" smtClean="0">
                <a:solidFill>
                  <a:schemeClr val="tx2">
                    <a:lumMod val="75000"/>
                  </a:schemeClr>
                </a:solidFill>
                <a:latin typeface="+mj-lt"/>
                <a:cs typeface="Helvetica" panose="020B0604020202020204" pitchFamily="34" charset="0"/>
              </a:rPr>
              <a:t>national plan</a:t>
            </a:r>
            <a:r>
              <a:rPr lang="en-ZA" altLang="en-US" sz="4400" b="1" dirty="0">
                <a:solidFill>
                  <a:schemeClr val="tx2">
                    <a:lumMod val="75000"/>
                  </a:schemeClr>
                </a:solidFill>
                <a:latin typeface="+mj-lt"/>
                <a:cs typeface="Helvetica" panose="020B0604020202020204" pitchFamily="34" charset="0"/>
              </a:rPr>
              <a:t>!</a:t>
            </a:r>
          </a:p>
        </p:txBody>
      </p:sp>
    </p:spTree>
    <p:extLst>
      <p:ext uri="{BB962C8B-B14F-4D97-AF65-F5344CB8AC3E}">
        <p14:creationId xmlns:p14="http://schemas.microsoft.com/office/powerpoint/2010/main" val="1375387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152394" y="1415441"/>
            <a:ext cx="9594108" cy="5094802"/>
          </a:xfrm>
          <a:prstGeom prst="rect">
            <a:avLst/>
          </a:prstGeom>
        </p:spPr>
      </p:pic>
      <p:sp>
        <p:nvSpPr>
          <p:cNvPr id="2" name="Title 1"/>
          <p:cNvSpPr>
            <a:spLocks noGrp="1"/>
          </p:cNvSpPr>
          <p:nvPr>
            <p:ph type="title"/>
          </p:nvPr>
        </p:nvSpPr>
        <p:spPr/>
        <p:txBody>
          <a:bodyPr vert="horz" lIns="91440" tIns="45720" rIns="91440" bIns="45720" rtlCol="0" anchor="t">
            <a:normAutofit/>
          </a:bodyPr>
          <a:lstStyle/>
          <a:p>
            <a:r>
              <a:rPr lang="en-ZA" dirty="0">
                <a:latin typeface="+mn-lt"/>
              </a:rPr>
              <a:t>Current and future </a:t>
            </a:r>
            <a:r>
              <a:rPr lang="en-ZA" dirty="0" smtClean="0">
                <a:latin typeface="+mn-lt"/>
              </a:rPr>
              <a:t>research:  </a:t>
            </a:r>
            <a:r>
              <a:rPr lang="en-ZA" dirty="0">
                <a:latin typeface="+mn-lt"/>
              </a:rPr>
              <a:t>PrEP and sex workers</a:t>
            </a:r>
          </a:p>
        </p:txBody>
      </p:sp>
      <p:sp>
        <p:nvSpPr>
          <p:cNvPr id="6" name="Rectangle 5"/>
          <p:cNvSpPr/>
          <p:nvPr/>
        </p:nvSpPr>
        <p:spPr>
          <a:xfrm>
            <a:off x="9294312" y="6340548"/>
            <a:ext cx="2897688" cy="276999"/>
          </a:xfrm>
          <a:prstGeom prst="rect">
            <a:avLst/>
          </a:prstGeom>
        </p:spPr>
        <p:txBody>
          <a:bodyPr wrap="square">
            <a:spAutoFit/>
          </a:bodyPr>
          <a:lstStyle/>
          <a:p>
            <a:r>
              <a:rPr lang="en-ZA" sz="1200" dirty="0" err="1">
                <a:solidFill>
                  <a:srgbClr val="333333"/>
                </a:solidFill>
              </a:rPr>
              <a:t>Bekker</a:t>
            </a:r>
            <a:r>
              <a:rPr lang="en-ZA" sz="1200" dirty="0">
                <a:solidFill>
                  <a:srgbClr val="333333"/>
                </a:solidFill>
              </a:rPr>
              <a:t>, Linda-Gail et al. </a:t>
            </a:r>
            <a:r>
              <a:rPr lang="en-ZA" sz="1200" dirty="0" smtClean="0">
                <a:solidFill>
                  <a:srgbClr val="333333"/>
                </a:solidFill>
              </a:rPr>
              <a:t>The Lancet, 2014</a:t>
            </a:r>
            <a:endParaRPr lang="en-ZA" sz="1200" dirty="0">
              <a:solidFill>
                <a:srgbClr val="333333"/>
              </a:solidFill>
            </a:endParaRPr>
          </a:p>
        </p:txBody>
      </p:sp>
    </p:spTree>
    <p:extLst>
      <p:ext uri="{BB962C8B-B14F-4D97-AF65-F5344CB8AC3E}">
        <p14:creationId xmlns:p14="http://schemas.microsoft.com/office/powerpoint/2010/main" val="618206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49823" y="5299247"/>
            <a:ext cx="9058471" cy="107458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b="1" dirty="0" smtClean="0">
                <a:solidFill>
                  <a:schemeClr val="accent4"/>
                </a:solidFill>
                <a:cs typeface="Helvetica" panose="020B0604020202020204" pitchFamily="34" charset="0"/>
              </a:rPr>
              <a:t>“I started </a:t>
            </a:r>
            <a:r>
              <a:rPr lang="en-ZA" sz="2400" b="1" dirty="0" err="1" smtClean="0">
                <a:solidFill>
                  <a:schemeClr val="accent4"/>
                </a:solidFill>
                <a:cs typeface="Helvetica" panose="020B0604020202020204" pitchFamily="34" charset="0"/>
              </a:rPr>
              <a:t>PrEP</a:t>
            </a:r>
            <a:r>
              <a:rPr lang="en-ZA" sz="2400" b="1" dirty="0" smtClean="0">
                <a:solidFill>
                  <a:schemeClr val="accent4"/>
                </a:solidFill>
                <a:cs typeface="Helvetica" panose="020B0604020202020204" pitchFamily="34" charset="0"/>
              </a:rPr>
              <a:t> as part of TAPS study and after 2 months was raped by a client, I have come back for test three times and am still negative”</a:t>
            </a:r>
            <a:endParaRPr lang="en-ZA" sz="2400" b="1" dirty="0">
              <a:solidFill>
                <a:schemeClr val="accent4"/>
              </a:solidFill>
              <a:cs typeface="Helvetica" panose="020B0604020202020204" pitchFamily="34" charset="0"/>
            </a:endParaRPr>
          </a:p>
        </p:txBody>
      </p:sp>
      <p:sp>
        <p:nvSpPr>
          <p:cNvPr id="7" name="Rectangle 6"/>
          <p:cNvSpPr/>
          <p:nvPr/>
        </p:nvSpPr>
        <p:spPr>
          <a:xfrm>
            <a:off x="354174" y="3216700"/>
            <a:ext cx="7872412" cy="55653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b="1" dirty="0" smtClean="0">
                <a:solidFill>
                  <a:schemeClr val="accent2">
                    <a:lumMod val="75000"/>
                  </a:schemeClr>
                </a:solidFill>
                <a:cs typeface="Helvetica" panose="020B0604020202020204" pitchFamily="34" charset="0"/>
              </a:rPr>
              <a:t>“I do </a:t>
            </a:r>
            <a:r>
              <a:rPr lang="en-ZA" sz="2400" b="1" dirty="0" err="1" smtClean="0">
                <a:solidFill>
                  <a:schemeClr val="accent2">
                    <a:lumMod val="75000"/>
                  </a:schemeClr>
                </a:solidFill>
                <a:cs typeface="Helvetica" panose="020B0604020202020204" pitchFamily="34" charset="0"/>
              </a:rPr>
              <a:t>PrEP</a:t>
            </a:r>
            <a:r>
              <a:rPr lang="en-ZA" sz="2400" b="1" dirty="0" smtClean="0">
                <a:solidFill>
                  <a:schemeClr val="accent2">
                    <a:lumMod val="75000"/>
                  </a:schemeClr>
                </a:solidFill>
                <a:cs typeface="Helvetica" panose="020B0604020202020204" pitchFamily="34" charset="0"/>
              </a:rPr>
              <a:t> to stay healthy and safe for my children”</a:t>
            </a:r>
            <a:endParaRPr lang="en-US" sz="2400" b="1" dirty="0">
              <a:solidFill>
                <a:schemeClr val="accent2">
                  <a:lumMod val="75000"/>
                </a:schemeClr>
              </a:solidFill>
              <a:cs typeface="Helvetica" panose="020B0604020202020204" pitchFamily="34" charset="0"/>
            </a:endParaRPr>
          </a:p>
        </p:txBody>
      </p:sp>
      <p:sp>
        <p:nvSpPr>
          <p:cNvPr id="2" name="Title 1"/>
          <p:cNvSpPr>
            <a:spLocks noGrp="1"/>
          </p:cNvSpPr>
          <p:nvPr>
            <p:ph type="title"/>
          </p:nvPr>
        </p:nvSpPr>
        <p:spPr/>
        <p:txBody>
          <a:bodyPr vert="horz" lIns="91440" tIns="45720" rIns="91440" bIns="45720" rtlCol="0" anchor="t">
            <a:normAutofit/>
          </a:bodyPr>
          <a:lstStyle/>
          <a:p>
            <a:r>
              <a:rPr lang="en-ZA" altLang="en-US" dirty="0">
                <a:latin typeface="+mn-lt"/>
              </a:rPr>
              <a:t>Quotes from </a:t>
            </a:r>
            <a:r>
              <a:rPr lang="en-ZA" altLang="en-US" dirty="0" smtClean="0">
                <a:latin typeface="+mn-lt"/>
              </a:rPr>
              <a:t>beneficiaries</a:t>
            </a:r>
            <a:r>
              <a:rPr lang="en-ZA" altLang="en-US" dirty="0">
                <a:latin typeface="+mn-lt"/>
              </a:rPr>
              <a:t/>
            </a:r>
            <a:br>
              <a:rPr lang="en-ZA" altLang="en-US" dirty="0">
                <a:latin typeface="+mn-lt"/>
              </a:rPr>
            </a:br>
            <a:endParaRPr lang="en-ZA" dirty="0">
              <a:latin typeface="+mn-lt"/>
            </a:endParaRPr>
          </a:p>
        </p:txBody>
      </p:sp>
      <p:sp>
        <p:nvSpPr>
          <p:cNvPr id="4" name="TextBox 3"/>
          <p:cNvSpPr txBox="1"/>
          <p:nvPr/>
        </p:nvSpPr>
        <p:spPr>
          <a:xfrm>
            <a:off x="838200" y="1424824"/>
            <a:ext cx="7858127" cy="830997"/>
          </a:xfrm>
          <a:prstGeom prst="rect">
            <a:avLst/>
          </a:prstGeom>
          <a:noFill/>
          <a:ln w="28575">
            <a:noFill/>
          </a:ln>
        </p:spPr>
        <p:txBody>
          <a:bodyPr wrap="square" rtlCol="0">
            <a:spAutoFit/>
          </a:bodyPr>
          <a:lstStyle/>
          <a:p>
            <a:pPr algn="ctr"/>
            <a:r>
              <a:rPr lang="en-US" sz="2400" b="1" dirty="0">
                <a:solidFill>
                  <a:schemeClr val="tx2">
                    <a:lumMod val="60000"/>
                    <a:lumOff val="40000"/>
                  </a:schemeClr>
                </a:solidFill>
                <a:cs typeface="Helvetica" panose="020B0604020202020204" pitchFamily="34" charset="0"/>
              </a:rPr>
              <a:t>“I feel that PrEP was introduced too late for me, I am already HIV positive</a:t>
            </a:r>
            <a:r>
              <a:rPr lang="en-US" sz="2400" b="1" dirty="0" smtClean="0">
                <a:solidFill>
                  <a:schemeClr val="tx2">
                    <a:lumMod val="60000"/>
                    <a:lumOff val="40000"/>
                  </a:schemeClr>
                </a:solidFill>
                <a:cs typeface="Helvetica" panose="020B0604020202020204" pitchFamily="34" charset="0"/>
              </a:rPr>
              <a:t>”</a:t>
            </a:r>
            <a:endParaRPr lang="en-US" sz="2400" b="1" dirty="0">
              <a:solidFill>
                <a:schemeClr val="tx2">
                  <a:lumMod val="60000"/>
                  <a:lumOff val="40000"/>
                </a:schemeClr>
              </a:solidFill>
              <a:cs typeface="Helvetica" panose="020B0604020202020204" pitchFamily="34" charset="0"/>
            </a:endParaRPr>
          </a:p>
        </p:txBody>
      </p:sp>
      <p:sp>
        <p:nvSpPr>
          <p:cNvPr id="5" name="TextBox 4"/>
          <p:cNvSpPr txBox="1"/>
          <p:nvPr/>
        </p:nvSpPr>
        <p:spPr>
          <a:xfrm>
            <a:off x="3868389" y="2334888"/>
            <a:ext cx="7858127" cy="830997"/>
          </a:xfrm>
          <a:prstGeom prst="rect">
            <a:avLst/>
          </a:prstGeom>
          <a:noFill/>
          <a:ln w="28575">
            <a:noFill/>
          </a:ln>
        </p:spPr>
        <p:txBody>
          <a:bodyPr wrap="square" rtlCol="0">
            <a:spAutoFit/>
          </a:bodyPr>
          <a:lstStyle/>
          <a:p>
            <a:pPr algn="ctr"/>
            <a:r>
              <a:rPr lang="en-US" sz="2400" b="1" dirty="0">
                <a:solidFill>
                  <a:schemeClr val="accent3">
                    <a:lumMod val="75000"/>
                  </a:schemeClr>
                </a:solidFill>
                <a:cs typeface="Helvetica" panose="020B0604020202020204" pitchFamily="34" charset="0"/>
              </a:rPr>
              <a:t>“I am not going to worry anymore about condom bursting all the time, PrEP will protect me</a:t>
            </a:r>
            <a:r>
              <a:rPr lang="en-US" sz="2400" b="1" dirty="0" smtClean="0">
                <a:solidFill>
                  <a:schemeClr val="accent3">
                    <a:lumMod val="75000"/>
                  </a:schemeClr>
                </a:solidFill>
                <a:cs typeface="Helvetica" panose="020B0604020202020204" pitchFamily="34" charset="0"/>
              </a:rPr>
              <a:t>”</a:t>
            </a:r>
            <a:endParaRPr lang="en-US" sz="2400" b="1" dirty="0">
              <a:solidFill>
                <a:schemeClr val="accent3">
                  <a:lumMod val="75000"/>
                </a:schemeClr>
              </a:solidFill>
              <a:cs typeface="Helvetica" panose="020B0604020202020204" pitchFamily="34" charset="0"/>
            </a:endParaRPr>
          </a:p>
        </p:txBody>
      </p:sp>
      <p:sp>
        <p:nvSpPr>
          <p:cNvPr id="9" name="TextBox 8"/>
          <p:cNvSpPr txBox="1"/>
          <p:nvPr/>
        </p:nvSpPr>
        <p:spPr>
          <a:xfrm>
            <a:off x="1601178" y="3938642"/>
            <a:ext cx="9944493" cy="1200329"/>
          </a:xfrm>
          <a:prstGeom prst="rect">
            <a:avLst/>
          </a:prstGeom>
          <a:noFill/>
          <a:ln w="28575">
            <a:noFill/>
          </a:ln>
        </p:spPr>
        <p:txBody>
          <a:bodyPr wrap="square" rtlCol="0">
            <a:spAutoFit/>
          </a:bodyPr>
          <a:lstStyle/>
          <a:p>
            <a:pPr algn="ctr"/>
            <a:r>
              <a:rPr lang="en-US" sz="2400" b="1" dirty="0">
                <a:solidFill>
                  <a:schemeClr val="accent5">
                    <a:lumMod val="75000"/>
                  </a:schemeClr>
                </a:solidFill>
                <a:cs typeface="Helvetica" panose="020B0604020202020204" pitchFamily="34" charset="0"/>
              </a:rPr>
              <a:t>“You know there are those clients that comes mid month when you are not making money, and you risk not using a condom because they are going to pay more, </a:t>
            </a:r>
            <a:r>
              <a:rPr lang="en-US" sz="2400" b="1" dirty="0" smtClean="0">
                <a:solidFill>
                  <a:schemeClr val="accent5">
                    <a:lumMod val="75000"/>
                  </a:schemeClr>
                </a:solidFill>
                <a:cs typeface="Helvetica" panose="020B0604020202020204" pitchFamily="34" charset="0"/>
              </a:rPr>
              <a:t>it’s </a:t>
            </a:r>
            <a:r>
              <a:rPr lang="en-US" sz="2400" b="1" dirty="0">
                <a:solidFill>
                  <a:schemeClr val="accent5">
                    <a:lumMod val="75000"/>
                  </a:schemeClr>
                </a:solidFill>
                <a:cs typeface="Helvetica" panose="020B0604020202020204" pitchFamily="34" charset="0"/>
              </a:rPr>
              <a:t>much better if you are on PrEP</a:t>
            </a:r>
            <a:r>
              <a:rPr lang="en-US" sz="2400" b="1" dirty="0" smtClean="0">
                <a:solidFill>
                  <a:schemeClr val="accent5">
                    <a:lumMod val="75000"/>
                  </a:schemeClr>
                </a:solidFill>
                <a:cs typeface="Helvetica" panose="020B0604020202020204" pitchFamily="34" charset="0"/>
              </a:rPr>
              <a:t>”</a:t>
            </a:r>
            <a:endParaRPr lang="en-US" sz="2400" b="1" dirty="0">
              <a:solidFill>
                <a:schemeClr val="accent5">
                  <a:lumMod val="75000"/>
                </a:schemeClr>
              </a:solidFill>
              <a:cs typeface="Helvetica" panose="020B0604020202020204" pitchFamily="34" charset="0"/>
            </a:endParaRPr>
          </a:p>
        </p:txBody>
      </p:sp>
    </p:spTree>
    <p:extLst>
      <p:ext uri="{BB962C8B-B14F-4D97-AF65-F5344CB8AC3E}">
        <p14:creationId xmlns:p14="http://schemas.microsoft.com/office/powerpoint/2010/main" val="673937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vert="horz" lIns="91440" tIns="45720" rIns="91440" bIns="45720" rtlCol="0" anchor="t">
            <a:normAutofit/>
          </a:bodyPr>
          <a:lstStyle/>
          <a:p>
            <a:r>
              <a:rPr lang="en-ZA" dirty="0">
                <a:latin typeface="+mn-lt"/>
              </a:rPr>
              <a:t>PrEP and sex workers – South Africa </a:t>
            </a:r>
          </a:p>
        </p:txBody>
      </p:sp>
      <p:sp>
        <p:nvSpPr>
          <p:cNvPr id="6" name="Content Placeholder 5"/>
          <p:cNvSpPr>
            <a:spLocks noGrp="1"/>
          </p:cNvSpPr>
          <p:nvPr>
            <p:ph idx="1"/>
          </p:nvPr>
        </p:nvSpPr>
        <p:spPr/>
        <p:txBody>
          <a:bodyPr>
            <a:normAutofit fontScale="92500" lnSpcReduction="10000"/>
          </a:bodyPr>
          <a:lstStyle/>
          <a:p>
            <a:pPr>
              <a:lnSpc>
                <a:spcPct val="100000"/>
              </a:lnSpc>
            </a:pPr>
            <a:r>
              <a:rPr lang="en-ZA" dirty="0" smtClean="0"/>
              <a:t>Offering </a:t>
            </a:r>
            <a:r>
              <a:rPr lang="en-ZA" dirty="0" err="1" smtClean="0"/>
              <a:t>PrEP</a:t>
            </a:r>
            <a:r>
              <a:rPr lang="en-ZA" dirty="0" smtClean="0"/>
              <a:t> to sex workers in South Africa, as part of a phased in approach, possible unintended consequences:</a:t>
            </a:r>
          </a:p>
          <a:p>
            <a:pPr lvl="1">
              <a:lnSpc>
                <a:spcPct val="100000"/>
              </a:lnSpc>
            </a:pPr>
            <a:r>
              <a:rPr lang="en-US" dirty="0"/>
              <a:t>Stigma because its </a:t>
            </a:r>
            <a:r>
              <a:rPr lang="en-US" dirty="0" smtClean="0"/>
              <a:t>being offered through SW clinics only</a:t>
            </a:r>
            <a:endParaRPr lang="en-US" dirty="0"/>
          </a:p>
          <a:p>
            <a:pPr lvl="1">
              <a:lnSpc>
                <a:spcPct val="100000"/>
              </a:lnSpc>
            </a:pPr>
            <a:r>
              <a:rPr lang="en-US" dirty="0"/>
              <a:t>General population accessing SW </a:t>
            </a:r>
            <a:r>
              <a:rPr lang="en-US" dirty="0" smtClean="0"/>
              <a:t>clinic, SWs </a:t>
            </a:r>
            <a:r>
              <a:rPr lang="en-US" dirty="0"/>
              <a:t>might feel </a:t>
            </a:r>
            <a:r>
              <a:rPr lang="en-US" dirty="0" smtClean="0"/>
              <a:t>uncomfortable</a:t>
            </a:r>
          </a:p>
          <a:p>
            <a:pPr lvl="1">
              <a:lnSpc>
                <a:spcPct val="100000"/>
              </a:lnSpc>
            </a:pPr>
            <a:r>
              <a:rPr lang="en-ZA" dirty="0" smtClean="0"/>
              <a:t>The long </a:t>
            </a:r>
            <a:r>
              <a:rPr lang="en-ZA" dirty="0"/>
              <a:t>process of </a:t>
            </a:r>
            <a:r>
              <a:rPr lang="en-ZA" dirty="0" smtClean="0"/>
              <a:t>initiation, </a:t>
            </a:r>
            <a:r>
              <a:rPr lang="en-ZA" dirty="0"/>
              <a:t>with numerous return </a:t>
            </a:r>
            <a:r>
              <a:rPr lang="en-ZA" dirty="0" smtClean="0"/>
              <a:t>dates, </a:t>
            </a:r>
            <a:r>
              <a:rPr lang="en-ZA" dirty="0"/>
              <a:t>is a challenge to sex workers  </a:t>
            </a:r>
            <a:endParaRPr lang="en-US" dirty="0"/>
          </a:p>
          <a:p>
            <a:pPr>
              <a:lnSpc>
                <a:spcPct val="100000"/>
              </a:lnSpc>
            </a:pPr>
            <a:r>
              <a:rPr lang="en-US" dirty="0" smtClean="0"/>
              <a:t>How do we know who is a sex worker? We don’t. And it does not matter</a:t>
            </a:r>
          </a:p>
          <a:p>
            <a:pPr>
              <a:lnSpc>
                <a:spcPct val="100000"/>
              </a:lnSpc>
            </a:pPr>
            <a:r>
              <a:rPr lang="en-US" dirty="0" smtClean="0"/>
              <a:t>Target </a:t>
            </a:r>
            <a:r>
              <a:rPr lang="en-US" dirty="0"/>
              <a:t>population might shift to overwhelmingly high numbers of general population accessing PrEP</a:t>
            </a:r>
          </a:p>
          <a:p>
            <a:pPr>
              <a:lnSpc>
                <a:spcPct val="100000"/>
              </a:lnSpc>
            </a:pPr>
            <a:r>
              <a:rPr lang="en-US" dirty="0" smtClean="0"/>
              <a:t>What about partners of sex workers? Clients? Their partners???  </a:t>
            </a:r>
            <a:endParaRPr lang="en-US" dirty="0"/>
          </a:p>
          <a:p>
            <a:pPr>
              <a:lnSpc>
                <a:spcPct val="100000"/>
              </a:lnSpc>
            </a:pPr>
            <a:endParaRPr lang="en-US" dirty="0"/>
          </a:p>
          <a:p>
            <a:pPr>
              <a:lnSpc>
                <a:spcPct val="100000"/>
              </a:lnSpc>
            </a:pPr>
            <a:endParaRPr lang="en-ZA" dirty="0"/>
          </a:p>
        </p:txBody>
      </p:sp>
    </p:spTree>
    <p:extLst>
      <p:ext uri="{BB962C8B-B14F-4D97-AF65-F5344CB8AC3E}">
        <p14:creationId xmlns:p14="http://schemas.microsoft.com/office/powerpoint/2010/main" val="1044472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pPr>
              <a:lnSpc>
                <a:spcPct val="100000"/>
              </a:lnSpc>
            </a:pPr>
            <a:r>
              <a:rPr lang="en-ZA" dirty="0" smtClean="0"/>
              <a:t>References</a:t>
            </a:r>
            <a:endParaRPr lang="en-ZA" dirty="0"/>
          </a:p>
        </p:txBody>
      </p:sp>
      <p:sp>
        <p:nvSpPr>
          <p:cNvPr id="3" name="Content Placeholder 2"/>
          <p:cNvSpPr>
            <a:spLocks noGrp="1"/>
          </p:cNvSpPr>
          <p:nvPr>
            <p:ph idx="1"/>
          </p:nvPr>
        </p:nvSpPr>
        <p:spPr>
          <a:xfrm>
            <a:off x="838200" y="1453019"/>
            <a:ext cx="10515600" cy="4723944"/>
          </a:xfrm>
        </p:spPr>
        <p:txBody>
          <a:bodyPr vert="horz" lIns="91440" tIns="45720" rIns="91440" bIns="45720" rtlCol="0">
            <a:noAutofit/>
          </a:bodyPr>
          <a:lstStyle/>
          <a:p>
            <a:pPr marL="285750" indent="-285750">
              <a:lnSpc>
                <a:spcPct val="100000"/>
              </a:lnSpc>
              <a:spcBef>
                <a:spcPts val="0"/>
              </a:spcBef>
              <a:buFont typeface="Arial" panose="020B0604020202020204" pitchFamily="34" charset="0"/>
            </a:pPr>
            <a:r>
              <a:rPr lang="en-GB" sz="1600" dirty="0"/>
              <a:t>Global AIDS Response Progress Report, 2012. Republic of South Africa</a:t>
            </a:r>
            <a:endParaRPr lang="en-US" sz="1600" dirty="0"/>
          </a:p>
          <a:p>
            <a:pPr marL="285750" indent="-285750">
              <a:lnSpc>
                <a:spcPct val="100000"/>
              </a:lnSpc>
              <a:spcBef>
                <a:spcPts val="0"/>
              </a:spcBef>
              <a:buFont typeface="Arial" panose="020B0604020202020204" pitchFamily="34" charset="0"/>
            </a:pPr>
            <a:r>
              <a:rPr lang="en-GB" sz="1600" dirty="0"/>
              <a:t>National Strategic Plan on HIV, STIs, and TB 2012-2016. Republic of South Africa</a:t>
            </a:r>
            <a:endParaRPr lang="en-US" sz="1600" dirty="0"/>
          </a:p>
          <a:p>
            <a:pPr marL="285750" indent="-285750">
              <a:lnSpc>
                <a:spcPct val="100000"/>
              </a:lnSpc>
              <a:spcBef>
                <a:spcPts val="0"/>
              </a:spcBef>
              <a:buFont typeface="Arial" panose="020B0604020202020204" pitchFamily="34" charset="0"/>
            </a:pPr>
            <a:r>
              <a:rPr lang="en-GB" sz="1600" dirty="0"/>
              <a:t>National Strategic Plan for HIV Prevention, Care and Treatment for Sex Workers, 2013. South Africa National AIDS Council </a:t>
            </a:r>
            <a:endParaRPr lang="en-US" sz="1600" dirty="0"/>
          </a:p>
          <a:p>
            <a:pPr marL="285750" indent="-285750">
              <a:lnSpc>
                <a:spcPct val="100000"/>
              </a:lnSpc>
              <a:spcBef>
                <a:spcPts val="0"/>
              </a:spcBef>
              <a:buFont typeface="Arial" panose="020B0604020202020204" pitchFamily="34" charset="0"/>
            </a:pPr>
            <a:r>
              <a:rPr lang="en-ZA" sz="1600" dirty="0" err="1"/>
              <a:t>Baral</a:t>
            </a:r>
            <a:r>
              <a:rPr lang="en-ZA" sz="1600" dirty="0"/>
              <a:t> S, </a:t>
            </a:r>
            <a:r>
              <a:rPr lang="en-ZA" sz="1600" dirty="0" err="1"/>
              <a:t>Beyrer</a:t>
            </a:r>
            <a:r>
              <a:rPr lang="en-ZA" sz="1600" dirty="0"/>
              <a:t> C, </a:t>
            </a:r>
            <a:r>
              <a:rPr lang="en-ZA" sz="1600" dirty="0" err="1"/>
              <a:t>Muessig</a:t>
            </a:r>
            <a:r>
              <a:rPr lang="en-ZA" sz="1600" dirty="0"/>
              <a:t> K, </a:t>
            </a:r>
            <a:r>
              <a:rPr lang="en-ZA" sz="1600" dirty="0" err="1"/>
              <a:t>Poteat</a:t>
            </a:r>
            <a:r>
              <a:rPr lang="en-ZA" sz="1600" dirty="0"/>
              <a:t> T, </a:t>
            </a:r>
            <a:r>
              <a:rPr lang="en-ZA" sz="1600" dirty="0" err="1"/>
              <a:t>Wirtz</a:t>
            </a:r>
            <a:r>
              <a:rPr lang="en-ZA" sz="1600" dirty="0"/>
              <a:t> AL, Decker MR, Sherman SG, Kerrigan D. Burden of HIV among female sex workers in low-income and middle-income countries: a systematic review and meta-analysis. Lancet Infect Dis. 2012 Jul;12(7):538-49</a:t>
            </a:r>
            <a:endParaRPr lang="en-US" sz="1600" dirty="0"/>
          </a:p>
          <a:p>
            <a:pPr marL="285750" indent="-285750">
              <a:lnSpc>
                <a:spcPct val="100000"/>
              </a:lnSpc>
              <a:spcBef>
                <a:spcPts val="0"/>
              </a:spcBef>
              <a:buFont typeface="Arial" panose="020B0604020202020204" pitchFamily="34" charset="0"/>
            </a:pPr>
            <a:r>
              <a:rPr lang="en-ZA" sz="1600" dirty="0" err="1"/>
              <a:t>Bekker</a:t>
            </a:r>
            <a:r>
              <a:rPr lang="en-ZA" sz="1600" dirty="0"/>
              <a:t> LG, Johnson L, Cowan F, Overs C, </a:t>
            </a:r>
            <a:r>
              <a:rPr lang="en-ZA" sz="1600" dirty="0" err="1"/>
              <a:t>Besada</a:t>
            </a:r>
            <a:r>
              <a:rPr lang="en-ZA" sz="1600" dirty="0"/>
              <a:t> D, Hillier S, Cates W. Combination HIV prevention for female sex workers: what is the evidence? The Lancet, Volume 385, Issue 9962, 72 - 87</a:t>
            </a:r>
            <a:endParaRPr lang="en-US" sz="1600" dirty="0"/>
          </a:p>
          <a:p>
            <a:pPr marL="285750" indent="-285750">
              <a:lnSpc>
                <a:spcPct val="100000"/>
              </a:lnSpc>
              <a:spcBef>
                <a:spcPts val="0"/>
              </a:spcBef>
              <a:buFont typeface="Arial" panose="020B0604020202020204" pitchFamily="34" charset="0"/>
            </a:pPr>
            <a:endParaRPr lang="en-ZA" sz="1600" dirty="0"/>
          </a:p>
        </p:txBody>
      </p:sp>
    </p:spTree>
    <p:extLst>
      <p:ext uri="{BB962C8B-B14F-4D97-AF65-F5344CB8AC3E}">
        <p14:creationId xmlns:p14="http://schemas.microsoft.com/office/powerpoint/2010/main" val="912615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dirty="0" smtClean="0"/>
              <a:t>Acknowledgements</a:t>
            </a:r>
            <a:endParaRPr lang="en-GB" dirty="0"/>
          </a:p>
        </p:txBody>
      </p:sp>
      <p:grpSp>
        <p:nvGrpSpPr>
          <p:cNvPr id="3" name="Group 2"/>
          <p:cNvGrpSpPr/>
          <p:nvPr/>
        </p:nvGrpSpPr>
        <p:grpSpPr>
          <a:xfrm>
            <a:off x="2569100" y="3904000"/>
            <a:ext cx="7053801" cy="2466268"/>
            <a:chOff x="2519768" y="3904000"/>
            <a:chExt cx="7053801" cy="2466268"/>
          </a:xfrm>
        </p:grpSpPr>
        <p:pic>
          <p:nvPicPr>
            <p:cNvPr id="4" name="image2.png"/>
            <p:cNvPicPr/>
            <p:nvPr/>
          </p:nvPicPr>
          <p:blipFill>
            <a:blip r:embed="rId3">
              <a:extLst/>
            </a:blip>
            <a:stretch>
              <a:fillRect/>
            </a:stretch>
          </p:blipFill>
          <p:spPr>
            <a:xfrm>
              <a:off x="7031912" y="3904000"/>
              <a:ext cx="2541657" cy="2466268"/>
            </a:xfrm>
            <a:prstGeom prst="rect">
              <a:avLst/>
            </a:prstGeom>
            <a:ln w="12700">
              <a:miter lim="400000"/>
            </a:ln>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19768" y="3936506"/>
              <a:ext cx="3750972" cy="2401256"/>
            </a:xfrm>
            <a:prstGeom prst="rect">
              <a:avLst/>
            </a:prstGeom>
          </p:spPr>
        </p:pic>
      </p:grpSp>
      <p:sp>
        <p:nvSpPr>
          <p:cNvPr id="8" name="TextBox 7"/>
          <p:cNvSpPr txBox="1"/>
          <p:nvPr/>
        </p:nvSpPr>
        <p:spPr>
          <a:xfrm>
            <a:off x="838199" y="1690688"/>
            <a:ext cx="10404457" cy="1815882"/>
          </a:xfrm>
          <a:prstGeom prst="rect">
            <a:avLst/>
          </a:prstGeom>
          <a:noFill/>
        </p:spPr>
        <p:txBody>
          <a:bodyPr wrap="square" rtlCol="0">
            <a:spAutoFit/>
          </a:bodyPr>
          <a:lstStyle/>
          <a:p>
            <a:pPr algn="ctr"/>
            <a:r>
              <a:rPr lang="en-GB" sz="2800" dirty="0" smtClean="0"/>
              <a:t>With thanks to: </a:t>
            </a:r>
          </a:p>
          <a:p>
            <a:pPr algn="ctr"/>
            <a:r>
              <a:rPr lang="en-GB" sz="2800" dirty="0" smtClean="0"/>
              <a:t>The Southern African HIV Clinicians Society</a:t>
            </a:r>
          </a:p>
          <a:p>
            <a:pPr algn="ctr"/>
            <a:r>
              <a:rPr lang="en-GB" sz="2800" dirty="0" smtClean="0"/>
              <a:t>Wits Reproductive Health and HIV Institute (Robyn </a:t>
            </a:r>
            <a:r>
              <a:rPr lang="en-GB" sz="2800" dirty="0" err="1" smtClean="0"/>
              <a:t>Eakle</a:t>
            </a:r>
            <a:r>
              <a:rPr lang="en-GB" sz="2800" dirty="0" smtClean="0"/>
              <a:t>, Maria </a:t>
            </a:r>
            <a:r>
              <a:rPr lang="en-GB" sz="2800" dirty="0" err="1" smtClean="0"/>
              <a:t>Sibanyoni</a:t>
            </a:r>
            <a:r>
              <a:rPr lang="en-GB" sz="2800" dirty="0" smtClean="0"/>
              <a:t>) </a:t>
            </a:r>
          </a:p>
        </p:txBody>
      </p:sp>
    </p:spTree>
    <p:extLst>
      <p:ext uri="{BB962C8B-B14F-4D97-AF65-F5344CB8AC3E}">
        <p14:creationId xmlns:p14="http://schemas.microsoft.com/office/powerpoint/2010/main" val="1000316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83284"/>
            <a:ext cx="10515600" cy="4351338"/>
          </a:xfrm>
        </p:spPr>
        <p:txBody>
          <a:bodyPr>
            <a:normAutofit fontScale="85000" lnSpcReduction="20000"/>
          </a:bodyPr>
          <a:lstStyle/>
          <a:p>
            <a:pPr>
              <a:lnSpc>
                <a:spcPct val="120000"/>
              </a:lnSpc>
            </a:pPr>
            <a:r>
              <a:rPr lang="en-ZA" dirty="0">
                <a:cs typeface="Helvetica" panose="020B0604020202020204" pitchFamily="34" charset="0"/>
              </a:rPr>
              <a:t>When you think </a:t>
            </a:r>
            <a:r>
              <a:rPr lang="en-ZA" dirty="0" smtClean="0">
                <a:cs typeface="Helvetica" panose="020B0604020202020204" pitchFamily="34" charset="0"/>
              </a:rPr>
              <a:t>of  a typical “sex </a:t>
            </a:r>
            <a:r>
              <a:rPr lang="en-ZA" dirty="0">
                <a:cs typeface="Helvetica" panose="020B0604020202020204" pitchFamily="34" charset="0"/>
              </a:rPr>
              <a:t>worker</a:t>
            </a:r>
            <a:r>
              <a:rPr lang="en-ZA" dirty="0" smtClean="0">
                <a:cs typeface="Helvetica" panose="020B0604020202020204" pitchFamily="34" charset="0"/>
              </a:rPr>
              <a:t>”, what </a:t>
            </a:r>
            <a:r>
              <a:rPr lang="en-ZA" dirty="0">
                <a:cs typeface="Helvetica" panose="020B0604020202020204" pitchFamily="34" charset="0"/>
              </a:rPr>
              <a:t>comes to mind? </a:t>
            </a:r>
            <a:r>
              <a:rPr lang="en-ZA" dirty="0" smtClean="0">
                <a:cs typeface="Helvetica" panose="020B0604020202020204" pitchFamily="34" charset="0"/>
              </a:rPr>
              <a:t>Who are SW? Where do SW work? How do SW live?  How do SW dress? </a:t>
            </a:r>
            <a:endParaRPr lang="en-ZA" dirty="0">
              <a:cs typeface="Helvetica" panose="020B0604020202020204" pitchFamily="34" charset="0"/>
            </a:endParaRPr>
          </a:p>
          <a:p>
            <a:pPr>
              <a:lnSpc>
                <a:spcPct val="120000"/>
              </a:lnSpc>
            </a:pPr>
            <a:r>
              <a:rPr lang="en-ZA" dirty="0">
                <a:cs typeface="Helvetica" panose="020B0604020202020204" pitchFamily="34" charset="0"/>
              </a:rPr>
              <a:t>Where do you see sex workers? </a:t>
            </a:r>
          </a:p>
          <a:p>
            <a:pPr>
              <a:lnSpc>
                <a:spcPct val="120000"/>
              </a:lnSpc>
            </a:pPr>
            <a:r>
              <a:rPr lang="en-ZA" dirty="0">
                <a:cs typeface="Helvetica" panose="020B0604020202020204" pitchFamily="34" charset="0"/>
              </a:rPr>
              <a:t>Do you think that sex work is a legitimate job? Is it </a:t>
            </a:r>
            <a:r>
              <a:rPr lang="en-ZA" dirty="0" smtClean="0">
                <a:cs typeface="Helvetica" panose="020B0604020202020204" pitchFamily="34" charset="0"/>
              </a:rPr>
              <a:t>“moral”? </a:t>
            </a:r>
            <a:r>
              <a:rPr lang="en-ZA" dirty="0">
                <a:cs typeface="Helvetica" panose="020B0604020202020204" pitchFamily="34" charset="0"/>
              </a:rPr>
              <a:t>Is it a legitimate way to earn money?</a:t>
            </a:r>
          </a:p>
          <a:p>
            <a:pPr>
              <a:lnSpc>
                <a:spcPct val="120000"/>
              </a:lnSpc>
            </a:pPr>
            <a:r>
              <a:rPr lang="en-ZA" dirty="0" smtClean="0">
                <a:cs typeface="Helvetica" panose="020B0604020202020204" pitchFamily="34" charset="0"/>
              </a:rPr>
              <a:t>Put up your hand if you think sex </a:t>
            </a:r>
            <a:r>
              <a:rPr lang="en-ZA" dirty="0">
                <a:cs typeface="Helvetica" panose="020B0604020202020204" pitchFamily="34" charset="0"/>
              </a:rPr>
              <a:t>work should be decriminalised? </a:t>
            </a:r>
            <a:endParaRPr lang="en-ZA" dirty="0" smtClean="0">
              <a:cs typeface="Helvetica" panose="020B0604020202020204" pitchFamily="34" charset="0"/>
            </a:endParaRPr>
          </a:p>
          <a:p>
            <a:pPr>
              <a:lnSpc>
                <a:spcPct val="120000"/>
              </a:lnSpc>
            </a:pPr>
            <a:r>
              <a:rPr lang="en-ZA" dirty="0" smtClean="0">
                <a:cs typeface="Helvetica" panose="020B0604020202020204" pitchFamily="34" charset="0"/>
              </a:rPr>
              <a:t>Put </a:t>
            </a:r>
            <a:r>
              <a:rPr lang="en-ZA" dirty="0">
                <a:cs typeface="Helvetica" panose="020B0604020202020204" pitchFamily="34" charset="0"/>
              </a:rPr>
              <a:t>up your hand if you think sex work should </a:t>
            </a:r>
            <a:r>
              <a:rPr lang="en-ZA" dirty="0" smtClean="0">
                <a:cs typeface="Helvetica" panose="020B0604020202020204" pitchFamily="34" charset="0"/>
              </a:rPr>
              <a:t>be legalised</a:t>
            </a:r>
            <a:r>
              <a:rPr lang="en-ZA" dirty="0">
                <a:cs typeface="Helvetica" panose="020B0604020202020204" pitchFamily="34" charset="0"/>
              </a:rPr>
              <a:t>? And if so why? </a:t>
            </a:r>
          </a:p>
          <a:p>
            <a:pPr>
              <a:lnSpc>
                <a:spcPct val="120000"/>
              </a:lnSpc>
            </a:pPr>
            <a:r>
              <a:rPr lang="en-ZA" dirty="0">
                <a:cs typeface="Helvetica" panose="020B0604020202020204" pitchFamily="34" charset="0"/>
              </a:rPr>
              <a:t>Who do you think police should focus on – sex workers? Their customers?  </a:t>
            </a:r>
          </a:p>
          <a:p>
            <a:pPr>
              <a:lnSpc>
                <a:spcPct val="120000"/>
              </a:lnSpc>
            </a:pPr>
            <a:r>
              <a:rPr lang="en-ZA" dirty="0" smtClean="0">
                <a:cs typeface="Helvetica" panose="020B0604020202020204" pitchFamily="34" charset="0"/>
              </a:rPr>
              <a:t>Do </a:t>
            </a:r>
            <a:r>
              <a:rPr lang="en-ZA" dirty="0">
                <a:cs typeface="Helvetica" panose="020B0604020202020204" pitchFamily="34" charset="0"/>
              </a:rPr>
              <a:t>you provide healthcare to sex workers? What is your experience? </a:t>
            </a:r>
          </a:p>
          <a:p>
            <a:pPr>
              <a:lnSpc>
                <a:spcPct val="120000"/>
              </a:lnSpc>
            </a:pPr>
            <a:endParaRPr lang="en-ZA" dirty="0" smtClean="0">
              <a:cs typeface="Helvetica" panose="020B0604020202020204" pitchFamily="34" charset="0"/>
            </a:endParaRPr>
          </a:p>
        </p:txBody>
      </p:sp>
      <p:sp>
        <p:nvSpPr>
          <p:cNvPr id="4" name="Rounded Rectangle 3"/>
          <p:cNvSpPr/>
          <p:nvPr/>
        </p:nvSpPr>
        <p:spPr>
          <a:xfrm>
            <a:off x="0" y="0"/>
            <a:ext cx="12192000" cy="1325563"/>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anchor="ctr"/>
          <a:lstStyle>
            <a:lvl1pPr>
              <a:defRPr sz="2400">
                <a:solidFill>
                  <a:schemeClr val="tx1"/>
                </a:solidFill>
                <a:latin typeface="Calibri" panose="020F0502020204030204" pitchFamily="34" charset="0"/>
                <a:cs typeface="Arial" panose="020B0604020202020204" pitchFamily="34" charset="0"/>
              </a:defRPr>
            </a:lvl1pPr>
            <a:lvl2pPr marL="37931725" indent="-37474525">
              <a:defRPr sz="2400">
                <a:solidFill>
                  <a:schemeClr val="tx1"/>
                </a:solidFill>
                <a:latin typeface="Calibri" panose="020F0502020204030204" pitchFamily="34" charset="0"/>
                <a:cs typeface="Arial" panose="020B0604020202020204" pitchFamily="34" charset="0"/>
              </a:defRPr>
            </a:lvl2pPr>
            <a:lvl3pPr>
              <a:defRPr sz="2400">
                <a:solidFill>
                  <a:schemeClr val="tx1"/>
                </a:solidFill>
                <a:latin typeface="Calibri" panose="020F0502020204030204" pitchFamily="34" charset="0"/>
                <a:cs typeface="Arial" panose="020B0604020202020204" pitchFamily="34" charset="0"/>
              </a:defRPr>
            </a:lvl3pPr>
            <a:lvl4pPr>
              <a:defRPr sz="2400">
                <a:solidFill>
                  <a:schemeClr val="tx1"/>
                </a:solidFill>
                <a:latin typeface="Calibri" panose="020F0502020204030204" pitchFamily="34" charset="0"/>
                <a:cs typeface="Arial" panose="020B0604020202020204" pitchFamily="34" charset="0"/>
              </a:defRPr>
            </a:lvl4pPr>
            <a:lvl5pPr>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defRPr/>
            </a:pPr>
            <a:endParaRPr lang="en-ZA" altLang="en-US" sz="3200" b="1" dirty="0">
              <a:solidFill>
                <a:schemeClr val="tx2">
                  <a:lumMod val="75000"/>
                </a:schemeClr>
              </a:solidFill>
              <a:latin typeface="Helvetica" panose="020B0604020202020204" pitchFamily="34" charset="0"/>
              <a:cs typeface="Helvetica" panose="020B0604020202020204" pitchFamily="34" charset="0"/>
            </a:endParaRPr>
          </a:p>
        </p:txBody>
      </p:sp>
      <p:sp>
        <p:nvSpPr>
          <p:cNvPr id="8" name="Cloud Callout 7"/>
          <p:cNvSpPr/>
          <p:nvPr/>
        </p:nvSpPr>
        <p:spPr>
          <a:xfrm>
            <a:off x="3891886" y="110361"/>
            <a:ext cx="4408227" cy="1607261"/>
          </a:xfrm>
          <a:prstGeom prst="cloudCallout">
            <a:avLst>
              <a:gd name="adj1" fmla="val -76103"/>
              <a:gd name="adj2" fmla="val 53139"/>
            </a:avLst>
          </a:prstGeom>
          <a:ln>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ZA" sz="2800" b="1" dirty="0">
                <a:solidFill>
                  <a:schemeClr val="accent4"/>
                </a:solidFill>
              </a:rPr>
              <a:t>Thinking about sex workers…</a:t>
            </a:r>
          </a:p>
        </p:txBody>
      </p:sp>
    </p:spTree>
    <p:extLst>
      <p:ext uri="{BB962C8B-B14F-4D97-AF65-F5344CB8AC3E}">
        <p14:creationId xmlns:p14="http://schemas.microsoft.com/office/powerpoint/2010/main" val="210057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vert="horz" lIns="91440" tIns="45720" rIns="91440" bIns="45720" rtlCol="0" anchor="t">
            <a:normAutofit/>
          </a:bodyPr>
          <a:lstStyle/>
          <a:p>
            <a:r>
              <a:rPr lang="en-ZA" dirty="0">
                <a:latin typeface="+mn-lt"/>
              </a:rPr>
              <a:t>Myths, </a:t>
            </a:r>
            <a:r>
              <a:rPr lang="en-ZA" dirty="0" smtClean="0">
                <a:latin typeface="+mn-lt"/>
              </a:rPr>
              <a:t>stereotypes</a:t>
            </a:r>
            <a:r>
              <a:rPr lang="en-ZA" dirty="0">
                <a:latin typeface="+mn-lt"/>
              </a:rPr>
              <a:t>, m</a:t>
            </a:r>
            <a:r>
              <a:rPr lang="en-ZA" dirty="0" smtClean="0">
                <a:latin typeface="+mn-lt"/>
              </a:rPr>
              <a:t>isconceptions</a:t>
            </a:r>
            <a:endParaRPr lang="en-ZA" dirty="0">
              <a:latin typeface="+mn-lt"/>
            </a:endParaRPr>
          </a:p>
        </p:txBody>
      </p:sp>
      <p:sp>
        <p:nvSpPr>
          <p:cNvPr id="3" name="Content Placeholder 2"/>
          <p:cNvSpPr>
            <a:spLocks noGrp="1"/>
          </p:cNvSpPr>
          <p:nvPr>
            <p:ph idx="1"/>
          </p:nvPr>
        </p:nvSpPr>
        <p:spPr/>
        <p:txBody>
          <a:bodyPr>
            <a:normAutofit/>
          </a:bodyPr>
          <a:lstStyle/>
          <a:p>
            <a:pPr>
              <a:lnSpc>
                <a:spcPct val="100000"/>
              </a:lnSpc>
              <a:defRPr/>
            </a:pPr>
            <a:r>
              <a:rPr lang="en-ZA" dirty="0">
                <a:solidFill>
                  <a:srgbClr val="000000"/>
                </a:solidFill>
                <a:ea typeface="ＭＳ Ｐゴシック" pitchFamily="-104" charset="-128"/>
                <a:cs typeface="Helvetica" panose="020B0604020202020204" pitchFamily="34" charset="0"/>
              </a:rPr>
              <a:t>Sex work is a choice</a:t>
            </a:r>
          </a:p>
          <a:p>
            <a:pPr>
              <a:lnSpc>
                <a:spcPct val="100000"/>
              </a:lnSpc>
              <a:defRPr/>
            </a:pPr>
            <a:r>
              <a:rPr lang="en-ZA" dirty="0" smtClean="0">
                <a:solidFill>
                  <a:srgbClr val="000000"/>
                </a:solidFill>
                <a:ea typeface="ＭＳ Ｐゴシック" pitchFamily="-104" charset="-128"/>
                <a:cs typeface="Helvetica" panose="020B0604020202020204" pitchFamily="34" charset="0"/>
              </a:rPr>
              <a:t>Everyone </a:t>
            </a:r>
            <a:r>
              <a:rPr lang="en-ZA" dirty="0">
                <a:solidFill>
                  <a:srgbClr val="000000"/>
                </a:solidFill>
                <a:ea typeface="ＭＳ Ｐゴシック" pitchFamily="-104" charset="-128"/>
                <a:cs typeface="Helvetica" panose="020B0604020202020204" pitchFamily="34" charset="0"/>
              </a:rPr>
              <a:t>in sex work loves sex</a:t>
            </a:r>
          </a:p>
          <a:p>
            <a:pPr>
              <a:lnSpc>
                <a:spcPct val="100000"/>
              </a:lnSpc>
              <a:defRPr/>
            </a:pPr>
            <a:r>
              <a:rPr lang="en-ZA" dirty="0">
                <a:solidFill>
                  <a:srgbClr val="000000"/>
                </a:solidFill>
                <a:ea typeface="ＭＳ Ｐゴシック" pitchFamily="-104" charset="-128"/>
                <a:cs typeface="Helvetica" panose="020B0604020202020204" pitchFamily="34" charset="0"/>
              </a:rPr>
              <a:t>They are immoral people</a:t>
            </a:r>
          </a:p>
          <a:p>
            <a:pPr>
              <a:lnSpc>
                <a:spcPct val="100000"/>
              </a:lnSpc>
              <a:defRPr/>
            </a:pPr>
            <a:r>
              <a:rPr lang="en-ZA" dirty="0">
                <a:solidFill>
                  <a:srgbClr val="000000"/>
                </a:solidFill>
                <a:ea typeface="ＭＳ Ｐゴシック" pitchFamily="-104" charset="-128"/>
                <a:cs typeface="Helvetica" panose="020B0604020202020204" pitchFamily="34" charset="0"/>
              </a:rPr>
              <a:t>They don’t know how to use HIV prevention methods</a:t>
            </a:r>
          </a:p>
          <a:p>
            <a:pPr>
              <a:lnSpc>
                <a:spcPct val="100000"/>
              </a:lnSpc>
              <a:defRPr/>
            </a:pPr>
            <a:r>
              <a:rPr lang="en-ZA" dirty="0">
                <a:solidFill>
                  <a:srgbClr val="000000"/>
                </a:solidFill>
                <a:ea typeface="ＭＳ Ｐゴシック" pitchFamily="-104" charset="-128"/>
                <a:cs typeface="Helvetica" panose="020B0604020202020204" pitchFamily="34" charset="0"/>
              </a:rPr>
              <a:t>They </a:t>
            </a:r>
            <a:r>
              <a:rPr lang="en-ZA" dirty="0" smtClean="0">
                <a:solidFill>
                  <a:srgbClr val="000000"/>
                </a:solidFill>
                <a:ea typeface="ＭＳ Ｐゴシック" pitchFamily="-104" charset="-128"/>
                <a:cs typeface="Helvetica" panose="020B0604020202020204" pitchFamily="34" charset="0"/>
              </a:rPr>
              <a:t>take </a:t>
            </a:r>
            <a:r>
              <a:rPr lang="en-ZA" dirty="0">
                <a:solidFill>
                  <a:srgbClr val="000000"/>
                </a:solidFill>
                <a:ea typeface="ＭＳ Ｐゴシック" pitchFamily="-104" charset="-128"/>
                <a:cs typeface="Helvetica" panose="020B0604020202020204" pitchFamily="34" charset="0"/>
              </a:rPr>
              <a:t>drugs and abuse </a:t>
            </a:r>
            <a:r>
              <a:rPr lang="en-ZA" dirty="0" smtClean="0">
                <a:solidFill>
                  <a:srgbClr val="000000"/>
                </a:solidFill>
                <a:ea typeface="ＭＳ Ｐゴシック" pitchFamily="-104" charset="-128"/>
                <a:cs typeface="Helvetica" panose="020B0604020202020204" pitchFamily="34" charset="0"/>
              </a:rPr>
              <a:t>alcohol</a:t>
            </a:r>
          </a:p>
          <a:p>
            <a:pPr>
              <a:lnSpc>
                <a:spcPct val="100000"/>
              </a:lnSpc>
              <a:defRPr/>
            </a:pPr>
            <a:r>
              <a:rPr lang="en-ZA" dirty="0" smtClean="0">
                <a:solidFill>
                  <a:srgbClr val="000000"/>
                </a:solidFill>
                <a:ea typeface="ＭＳ Ｐゴシック" pitchFamily="-104" charset="-128"/>
                <a:cs typeface="Helvetica" panose="020B0604020202020204" pitchFamily="34" charset="0"/>
              </a:rPr>
              <a:t>They ask for trouble – standing on street corners at night, wearing next to nothing</a:t>
            </a:r>
          </a:p>
          <a:p>
            <a:pPr>
              <a:lnSpc>
                <a:spcPct val="100000"/>
              </a:lnSpc>
              <a:defRPr/>
            </a:pPr>
            <a:r>
              <a:rPr lang="en-ZA" dirty="0"/>
              <a:t>Sex workers don’t care about their health </a:t>
            </a:r>
            <a:endParaRPr lang="en-ZA" dirty="0">
              <a:solidFill>
                <a:srgbClr val="000000"/>
              </a:solidFill>
              <a:ea typeface="ＭＳ Ｐゴシック" pitchFamily="-104" charset="-128"/>
              <a:cs typeface="Helvetica" panose="020B0604020202020204" pitchFamily="34" charset="0"/>
            </a:endParaRPr>
          </a:p>
          <a:p>
            <a:pPr eaLnBrk="1" hangingPunct="1">
              <a:lnSpc>
                <a:spcPct val="100000"/>
              </a:lnSpc>
              <a:buFont typeface="Arial" pitchFamily="-104" charset="0"/>
              <a:buChar char="•"/>
              <a:defRPr/>
            </a:pPr>
            <a:endParaRPr lang="en-ZA" dirty="0">
              <a:solidFill>
                <a:srgbClr val="000000"/>
              </a:solidFill>
              <a:ea typeface="ＭＳ Ｐゴシック" pitchFamily="-104" charset="-128"/>
              <a:cs typeface="Helvetica" panose="020B0604020202020204" pitchFamily="34" charset="0"/>
            </a:endParaRPr>
          </a:p>
          <a:p>
            <a:pPr eaLnBrk="1" hangingPunct="1">
              <a:lnSpc>
                <a:spcPct val="100000"/>
              </a:lnSpc>
              <a:buFont typeface="Arial" pitchFamily="-104" charset="0"/>
              <a:buNone/>
              <a:defRPr/>
            </a:pPr>
            <a:endParaRPr lang="en-ZA" sz="1600" dirty="0">
              <a:solidFill>
                <a:srgbClr val="000000"/>
              </a:solidFill>
              <a:ea typeface="ＭＳ Ｐゴシック" pitchFamily="-104" charset="-128"/>
              <a:cs typeface="Helvetica" panose="020B0604020202020204" pitchFamily="34" charset="0"/>
            </a:endParaRPr>
          </a:p>
        </p:txBody>
      </p:sp>
      <p:pic>
        <p:nvPicPr>
          <p:cNvPr id="8194" name="Picture 2" descr="Silhouette of girls royalty-free stock vector ar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081866" y="1376905"/>
            <a:ext cx="2403679" cy="2737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157675"/>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ZA" dirty="0">
                <a:latin typeface="+mn-lt"/>
              </a:rPr>
              <a:t>Sex workers: </a:t>
            </a:r>
            <a:r>
              <a:rPr lang="en-ZA" dirty="0" smtClean="0">
                <a:latin typeface="+mn-lt"/>
              </a:rPr>
              <a:t>Issues </a:t>
            </a:r>
            <a:r>
              <a:rPr lang="en-ZA" dirty="0">
                <a:latin typeface="+mn-lt"/>
              </a:rPr>
              <a:t>to consider</a:t>
            </a:r>
          </a:p>
        </p:txBody>
      </p:sp>
      <p:sp>
        <p:nvSpPr>
          <p:cNvPr id="3" name="Content Placeholder 2"/>
          <p:cNvSpPr>
            <a:spLocks noGrp="1"/>
          </p:cNvSpPr>
          <p:nvPr>
            <p:ph sz="half" idx="1"/>
          </p:nvPr>
        </p:nvSpPr>
        <p:spPr/>
        <p:txBody>
          <a:bodyPr>
            <a:normAutofit fontScale="92500"/>
          </a:bodyPr>
          <a:lstStyle/>
          <a:p>
            <a:pPr>
              <a:lnSpc>
                <a:spcPct val="100000"/>
              </a:lnSpc>
              <a:defRPr/>
            </a:pPr>
            <a:r>
              <a:rPr lang="en-ZA" dirty="0">
                <a:solidFill>
                  <a:srgbClr val="000000"/>
                </a:solidFill>
                <a:ea typeface="ＭＳ Ｐゴシック" pitchFamily="-104" charset="-128"/>
                <a:cs typeface="Helvetica" panose="020B0604020202020204" pitchFamily="34" charset="0"/>
              </a:rPr>
              <a:t>What external stigma do sex workers experience?</a:t>
            </a:r>
          </a:p>
          <a:p>
            <a:pPr>
              <a:lnSpc>
                <a:spcPct val="100000"/>
              </a:lnSpc>
              <a:defRPr/>
            </a:pPr>
            <a:r>
              <a:rPr lang="en-ZA" dirty="0">
                <a:solidFill>
                  <a:srgbClr val="000000"/>
                </a:solidFill>
                <a:ea typeface="ＭＳ Ｐゴシック" pitchFamily="-104" charset="-128"/>
                <a:cs typeface="Helvetica" panose="020B0604020202020204" pitchFamily="34" charset="0"/>
              </a:rPr>
              <a:t>What internal stigma do they feel?</a:t>
            </a:r>
          </a:p>
          <a:p>
            <a:pPr>
              <a:lnSpc>
                <a:spcPct val="100000"/>
              </a:lnSpc>
              <a:defRPr/>
            </a:pPr>
            <a:r>
              <a:rPr lang="en-ZA" dirty="0">
                <a:solidFill>
                  <a:srgbClr val="000000"/>
                </a:solidFill>
                <a:ea typeface="ＭＳ Ｐゴシック" pitchFamily="-104" charset="-128"/>
                <a:cs typeface="Helvetica" panose="020B0604020202020204" pitchFamily="34" charset="0"/>
              </a:rPr>
              <a:t>What are the causes of this stigma?</a:t>
            </a:r>
          </a:p>
          <a:p>
            <a:pPr>
              <a:lnSpc>
                <a:spcPct val="100000"/>
              </a:lnSpc>
              <a:defRPr/>
            </a:pPr>
            <a:r>
              <a:rPr lang="en-ZA" dirty="0">
                <a:solidFill>
                  <a:srgbClr val="000000"/>
                </a:solidFill>
                <a:ea typeface="ＭＳ Ｐゴシック" pitchFamily="-104" charset="-128"/>
                <a:cs typeface="Helvetica" panose="020B0604020202020204" pitchFamily="34" charset="0"/>
              </a:rPr>
              <a:t>What (if any) discrimination occurs in the healthcare system</a:t>
            </a:r>
            <a:r>
              <a:rPr lang="en-ZA" dirty="0" smtClean="0">
                <a:solidFill>
                  <a:srgbClr val="000000"/>
                </a:solidFill>
                <a:ea typeface="ＭＳ Ｐゴシック" pitchFamily="-104" charset="-128"/>
                <a:cs typeface="Helvetica" panose="020B0604020202020204" pitchFamily="34" charset="0"/>
              </a:rPr>
              <a:t>?</a:t>
            </a:r>
          </a:p>
          <a:p>
            <a:pPr>
              <a:lnSpc>
                <a:spcPct val="100000"/>
              </a:lnSpc>
              <a:defRPr/>
            </a:pPr>
            <a:r>
              <a:rPr lang="en-ZA" dirty="0" smtClean="0">
                <a:solidFill>
                  <a:srgbClr val="000000"/>
                </a:solidFill>
                <a:ea typeface="ＭＳ Ｐゴシック" pitchFamily="-104" charset="-128"/>
                <a:cs typeface="Helvetica" panose="020B0604020202020204" pitchFamily="34" charset="0"/>
              </a:rPr>
              <a:t>What barriers are there to healthcare? </a:t>
            </a:r>
            <a:endParaRPr lang="en-ZA" dirty="0">
              <a:solidFill>
                <a:srgbClr val="000000"/>
              </a:solidFill>
              <a:ea typeface="ＭＳ Ｐゴシック" pitchFamily="-104" charset="-128"/>
              <a:cs typeface="Helvetica" panose="020B0604020202020204" pitchFamily="34" charset="0"/>
            </a:endParaRPr>
          </a:p>
          <a:p>
            <a:pPr eaLnBrk="1" hangingPunct="1">
              <a:lnSpc>
                <a:spcPct val="100000"/>
              </a:lnSpc>
              <a:buFont typeface="Arial" pitchFamily="-104" charset="0"/>
              <a:buNone/>
              <a:defRPr/>
            </a:pPr>
            <a:endParaRPr lang="en-ZA" sz="1600" i="1" dirty="0">
              <a:solidFill>
                <a:srgbClr val="000000"/>
              </a:solidFill>
              <a:ea typeface="ＭＳ Ｐゴシック" pitchFamily="-104" charset="-128"/>
              <a:cs typeface="Helvetica" panose="020B0604020202020204" pitchFamily="34" charset="0"/>
            </a:endParaRPr>
          </a:p>
        </p:txBody>
      </p:sp>
      <p:pic>
        <p:nvPicPr>
          <p:cNvPr id="5" name="Picture 4"/>
          <p:cNvPicPr>
            <a:picLocks noChangeAspect="1"/>
          </p:cNvPicPr>
          <p:nvPr/>
        </p:nvPicPr>
        <p:blipFill>
          <a:blip r:embed="rId3"/>
          <a:stretch>
            <a:fillRect/>
          </a:stretch>
        </p:blipFill>
        <p:spPr>
          <a:xfrm>
            <a:off x="7058353" y="1996474"/>
            <a:ext cx="3980136" cy="3405464"/>
          </a:xfrm>
          <a:prstGeom prst="rect">
            <a:avLst/>
          </a:prstGeom>
        </p:spPr>
      </p:pic>
    </p:spTree>
    <p:extLst>
      <p:ext uri="{BB962C8B-B14F-4D97-AF65-F5344CB8AC3E}">
        <p14:creationId xmlns:p14="http://schemas.microsoft.com/office/powerpoint/2010/main" val="202481701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GB" dirty="0" smtClean="0">
                <a:latin typeface="+mn-lt"/>
              </a:rPr>
              <a:t>Who is a sex worker? </a:t>
            </a:r>
            <a:endParaRPr lang="en-GB" dirty="0">
              <a:latin typeface="+mn-lt"/>
            </a:endParaRPr>
          </a:p>
        </p:txBody>
      </p:sp>
      <p:sp>
        <p:nvSpPr>
          <p:cNvPr id="3" name="Content Placeholder 2"/>
          <p:cNvSpPr>
            <a:spLocks noGrp="1"/>
          </p:cNvSpPr>
          <p:nvPr>
            <p:ph idx="1"/>
          </p:nvPr>
        </p:nvSpPr>
        <p:spPr/>
        <p:txBody>
          <a:bodyPr>
            <a:normAutofit fontScale="70000" lnSpcReduction="20000"/>
          </a:bodyPr>
          <a:lstStyle/>
          <a:p>
            <a:pPr>
              <a:lnSpc>
                <a:spcPct val="110000"/>
              </a:lnSpc>
            </a:pPr>
            <a:r>
              <a:rPr lang="en-GB" dirty="0" smtClean="0">
                <a:ea typeface="ＭＳ Ｐゴシック" pitchFamily="8" charset="-128"/>
                <a:cs typeface="Helvetica" panose="020B0604020202020204" pitchFamily="34" charset="0"/>
              </a:rPr>
              <a:t>Sex workers include </a:t>
            </a:r>
            <a:r>
              <a:rPr lang="en-GB" b="1" dirty="0" smtClean="0">
                <a:ea typeface="ＭＳ Ｐゴシック" pitchFamily="8" charset="-128"/>
                <a:cs typeface="Helvetica" panose="020B0604020202020204" pitchFamily="34" charset="0"/>
              </a:rPr>
              <a:t>female, male, and transgender adults </a:t>
            </a:r>
            <a:r>
              <a:rPr lang="en-GB" dirty="0" smtClean="0">
                <a:ea typeface="ＭＳ Ｐゴシック" pitchFamily="8" charset="-128"/>
                <a:cs typeface="Helvetica" panose="020B0604020202020204" pitchFamily="34" charset="0"/>
              </a:rPr>
              <a:t>(18 years of age and above) who receive money or goods in exchange for sexual services, either regularly or occasionally</a:t>
            </a:r>
          </a:p>
          <a:p>
            <a:pPr>
              <a:lnSpc>
                <a:spcPct val="110000"/>
              </a:lnSpc>
            </a:pPr>
            <a:r>
              <a:rPr lang="en-GB" dirty="0" smtClean="0">
                <a:ea typeface="ＭＳ Ｐゴシック" pitchFamily="8" charset="-128"/>
                <a:cs typeface="Helvetica" panose="020B0604020202020204" pitchFamily="34" charset="0"/>
              </a:rPr>
              <a:t>Some sex workers are MSM</a:t>
            </a:r>
          </a:p>
          <a:p>
            <a:pPr>
              <a:lnSpc>
                <a:spcPct val="110000"/>
              </a:lnSpc>
            </a:pPr>
            <a:r>
              <a:rPr lang="en-ZA" dirty="0"/>
              <a:t>S</a:t>
            </a:r>
            <a:r>
              <a:rPr lang="en-ZA" dirty="0" smtClean="0"/>
              <a:t>ex </a:t>
            </a:r>
            <a:r>
              <a:rPr lang="en-ZA" dirty="0"/>
              <a:t>workers </a:t>
            </a:r>
            <a:r>
              <a:rPr lang="en-ZA" dirty="0" smtClean="0"/>
              <a:t>can be individuals </a:t>
            </a:r>
            <a:r>
              <a:rPr lang="en-ZA" dirty="0"/>
              <a:t>who “self-disclose” that she/he is a sex </a:t>
            </a:r>
            <a:r>
              <a:rPr lang="en-ZA" dirty="0" smtClean="0"/>
              <a:t>worker</a:t>
            </a:r>
            <a:endParaRPr lang="en-GB" dirty="0" smtClean="0">
              <a:ea typeface="ＭＳ Ｐゴシック" pitchFamily="8" charset="-128"/>
              <a:cs typeface="Helvetica" panose="020B0604020202020204" pitchFamily="34" charset="0"/>
            </a:endParaRPr>
          </a:p>
          <a:p>
            <a:pPr>
              <a:lnSpc>
                <a:spcPct val="110000"/>
              </a:lnSpc>
            </a:pPr>
            <a:r>
              <a:rPr lang="en-GB" dirty="0" smtClean="0">
                <a:ea typeface="ＭＳ Ｐゴシック" pitchFamily="8" charset="-128"/>
                <a:cs typeface="Helvetica" panose="020B0604020202020204" pitchFamily="34" charset="0"/>
              </a:rPr>
              <a:t>Sex work is consensual sex between adults, can take many forms, and varies between and within countries and communities </a:t>
            </a:r>
          </a:p>
          <a:p>
            <a:pPr>
              <a:lnSpc>
                <a:spcPct val="110000"/>
              </a:lnSpc>
            </a:pPr>
            <a:r>
              <a:rPr lang="en-ZA" dirty="0"/>
              <a:t>Sex workers under the age of 18 are called young people who sell </a:t>
            </a:r>
            <a:r>
              <a:rPr lang="en-ZA" dirty="0" smtClean="0"/>
              <a:t>sex</a:t>
            </a:r>
          </a:p>
          <a:p>
            <a:pPr>
              <a:lnSpc>
                <a:spcPct val="110000"/>
              </a:lnSpc>
            </a:pPr>
            <a:r>
              <a:rPr lang="en-ZA" dirty="0" smtClean="0"/>
              <a:t>Sex work with those 16 </a:t>
            </a:r>
            <a:r>
              <a:rPr lang="en-ZA" dirty="0"/>
              <a:t>years and younger is considered sexual exploitation </a:t>
            </a:r>
            <a:endParaRPr lang="en-US" dirty="0"/>
          </a:p>
          <a:p>
            <a:pPr>
              <a:lnSpc>
                <a:spcPct val="110000"/>
              </a:lnSpc>
            </a:pPr>
            <a:r>
              <a:rPr lang="en-GB" dirty="0" smtClean="0">
                <a:ea typeface="ＭＳ Ｐゴシック" pitchFamily="8" charset="-128"/>
                <a:cs typeface="Helvetica" panose="020B0604020202020204" pitchFamily="34" charset="0"/>
              </a:rPr>
              <a:t>Sex work also varies in the degree to which it is more or less “formal”, or organised, locations vary</a:t>
            </a:r>
          </a:p>
          <a:p>
            <a:pPr>
              <a:lnSpc>
                <a:spcPct val="110000"/>
              </a:lnSpc>
            </a:pPr>
            <a:r>
              <a:rPr lang="en-GB" dirty="0" smtClean="0">
                <a:ea typeface="ＭＳ Ｐゴシック" pitchFamily="8" charset="-128"/>
                <a:cs typeface="Helvetica" panose="020B0604020202020204" pitchFamily="34" charset="0"/>
              </a:rPr>
              <a:t>As defined in the Convention on the Rights of the Child (CRC), children and adolescents under the age of 18 who exchange sex for money, goods, or favours are “sexually exploited” and not defined as sex workers</a:t>
            </a:r>
          </a:p>
          <a:p>
            <a:pPr>
              <a:lnSpc>
                <a:spcPct val="110000"/>
              </a:lnSpc>
            </a:pPr>
            <a:endParaRPr lang="en-GB" dirty="0"/>
          </a:p>
        </p:txBody>
      </p:sp>
    </p:spTree>
    <p:extLst>
      <p:ext uri="{BB962C8B-B14F-4D97-AF65-F5344CB8AC3E}">
        <p14:creationId xmlns:p14="http://schemas.microsoft.com/office/powerpoint/2010/main" val="117628043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ZA" dirty="0">
                <a:latin typeface="+mn-lt"/>
              </a:rPr>
              <a:t>Why focus on sex workers?</a:t>
            </a:r>
          </a:p>
        </p:txBody>
      </p:sp>
      <p:sp>
        <p:nvSpPr>
          <p:cNvPr id="4" name="Content Placeholder 3"/>
          <p:cNvSpPr>
            <a:spLocks noGrp="1"/>
          </p:cNvSpPr>
          <p:nvPr>
            <p:ph idx="1"/>
          </p:nvPr>
        </p:nvSpPr>
        <p:spPr>
          <a:xfrm>
            <a:off x="838199" y="1825625"/>
            <a:ext cx="10875579" cy="4351338"/>
          </a:xfrm>
        </p:spPr>
        <p:txBody>
          <a:bodyPr>
            <a:normAutofit/>
          </a:bodyPr>
          <a:lstStyle/>
          <a:p>
            <a:pPr marL="0" indent="0">
              <a:lnSpc>
                <a:spcPct val="100000"/>
              </a:lnSpc>
              <a:spcBef>
                <a:spcPct val="0"/>
              </a:spcBef>
              <a:buClr>
                <a:schemeClr val="tx1"/>
              </a:buClr>
              <a:buNone/>
            </a:pPr>
            <a:r>
              <a:rPr lang="en-GB" sz="3600" dirty="0" smtClean="0">
                <a:latin typeface="Calibri" charset="0"/>
                <a:ea typeface="Arial" charset="0"/>
                <a:cs typeface="Helvetica" panose="020B0604020202020204" pitchFamily="34" charset="0"/>
              </a:rPr>
              <a:t>Sex workers are </a:t>
            </a:r>
            <a:r>
              <a:rPr lang="en-GB" sz="3600" dirty="0">
                <a:latin typeface="Calibri" charset="0"/>
                <a:ea typeface="Arial" charset="0"/>
                <a:cs typeface="Helvetica" panose="020B0604020202020204" pitchFamily="34" charset="0"/>
              </a:rPr>
              <a:t>prioritised as a population at </a:t>
            </a:r>
            <a:r>
              <a:rPr lang="en-GB" sz="3600" b="1" dirty="0">
                <a:latin typeface="Calibri" charset="0"/>
                <a:ea typeface="Arial" charset="0"/>
                <a:cs typeface="Helvetica" panose="020B0604020202020204" pitchFamily="34" charset="0"/>
              </a:rPr>
              <a:t>substantial </a:t>
            </a:r>
            <a:r>
              <a:rPr lang="en-GB" sz="3600" b="1" dirty="0" smtClean="0">
                <a:latin typeface="Calibri" charset="0"/>
                <a:ea typeface="Arial" charset="0"/>
                <a:cs typeface="Helvetica" panose="020B0604020202020204" pitchFamily="34" charset="0"/>
              </a:rPr>
              <a:t>risk</a:t>
            </a:r>
            <a:r>
              <a:rPr lang="en-GB" sz="3600" dirty="0" smtClean="0">
                <a:latin typeface="Calibri" charset="0"/>
                <a:ea typeface="Arial" charset="0"/>
                <a:cs typeface="Helvetica" panose="020B0604020202020204" pitchFamily="34" charset="0"/>
              </a:rPr>
              <a:t> </a:t>
            </a:r>
            <a:r>
              <a:rPr lang="en-GB" sz="3600" dirty="0">
                <a:latin typeface="Calibri" charset="0"/>
                <a:ea typeface="Arial" charset="0"/>
                <a:cs typeface="Helvetica" panose="020B0604020202020204" pitchFamily="34" charset="0"/>
              </a:rPr>
              <a:t>due </a:t>
            </a:r>
            <a:r>
              <a:rPr lang="en-GB" sz="3600" dirty="0" smtClean="0">
                <a:latin typeface="Calibri" charset="0"/>
                <a:ea typeface="Arial" charset="0"/>
                <a:cs typeface="Helvetica" panose="020B0604020202020204" pitchFamily="34" charset="0"/>
              </a:rPr>
              <a:t>to: </a:t>
            </a:r>
          </a:p>
          <a:p>
            <a:pPr>
              <a:lnSpc>
                <a:spcPct val="100000"/>
              </a:lnSpc>
              <a:spcBef>
                <a:spcPct val="0"/>
              </a:spcBef>
              <a:buClr>
                <a:schemeClr val="tx1"/>
              </a:buClr>
            </a:pPr>
            <a:endParaRPr lang="en-GB" sz="3600" dirty="0" smtClean="0">
              <a:latin typeface="Calibri" charset="0"/>
              <a:ea typeface="Arial" charset="0"/>
              <a:cs typeface="Helvetica" panose="020B0604020202020204" pitchFamily="34" charset="0"/>
            </a:endParaRPr>
          </a:p>
          <a:p>
            <a:pPr>
              <a:lnSpc>
                <a:spcPct val="100000"/>
              </a:lnSpc>
              <a:spcBef>
                <a:spcPct val="0"/>
              </a:spcBef>
              <a:buClr>
                <a:schemeClr val="tx1"/>
              </a:buClr>
            </a:pPr>
            <a:r>
              <a:rPr lang="en-GB" sz="3600" dirty="0" smtClean="0">
                <a:latin typeface="Calibri" charset="0"/>
                <a:ea typeface="Arial" charset="0"/>
                <a:cs typeface="Helvetica" panose="020B0604020202020204" pitchFamily="34" charset="0"/>
              </a:rPr>
              <a:t>lack </a:t>
            </a:r>
            <a:r>
              <a:rPr lang="en-GB" sz="3600" dirty="0">
                <a:latin typeface="Calibri" charset="0"/>
                <a:ea typeface="Arial" charset="0"/>
                <a:cs typeface="Helvetica" panose="020B0604020202020204" pitchFamily="34" charset="0"/>
              </a:rPr>
              <a:t>of power to insist on </a:t>
            </a:r>
            <a:r>
              <a:rPr lang="en-GB" sz="3600" dirty="0" smtClean="0">
                <a:latin typeface="Calibri" charset="0"/>
                <a:ea typeface="Arial" charset="0"/>
                <a:cs typeface="Helvetica" panose="020B0604020202020204" pitchFamily="34" charset="0"/>
              </a:rPr>
              <a:t>condoms</a:t>
            </a:r>
          </a:p>
          <a:p>
            <a:pPr>
              <a:lnSpc>
                <a:spcPct val="100000"/>
              </a:lnSpc>
              <a:spcBef>
                <a:spcPct val="0"/>
              </a:spcBef>
              <a:buClr>
                <a:schemeClr val="tx1"/>
              </a:buClr>
            </a:pPr>
            <a:r>
              <a:rPr lang="en-GB" sz="3600" dirty="0" smtClean="0">
                <a:latin typeface="Calibri" charset="0"/>
                <a:ea typeface="Arial" charset="0"/>
                <a:cs typeface="Helvetica" panose="020B0604020202020204" pitchFamily="34" charset="0"/>
              </a:rPr>
              <a:t>high </a:t>
            </a:r>
            <a:r>
              <a:rPr lang="en-GB" sz="3600" dirty="0">
                <a:latin typeface="Calibri" charset="0"/>
                <a:ea typeface="Arial" charset="0"/>
                <a:cs typeface="Helvetica" panose="020B0604020202020204" pitchFamily="34" charset="0"/>
              </a:rPr>
              <a:t>rates of </a:t>
            </a:r>
            <a:r>
              <a:rPr lang="en-GB" sz="3600" dirty="0" smtClean="0">
                <a:latin typeface="Calibri" charset="0"/>
                <a:ea typeface="Arial" charset="0"/>
                <a:cs typeface="Helvetica" panose="020B0604020202020204" pitchFamily="34" charset="0"/>
              </a:rPr>
              <a:t>discrimination</a:t>
            </a:r>
          </a:p>
          <a:p>
            <a:pPr>
              <a:lnSpc>
                <a:spcPct val="100000"/>
              </a:lnSpc>
              <a:spcBef>
                <a:spcPct val="0"/>
              </a:spcBef>
              <a:buClr>
                <a:schemeClr val="tx1"/>
              </a:buClr>
            </a:pPr>
            <a:r>
              <a:rPr lang="en-GB" sz="3600" dirty="0" smtClean="0">
                <a:latin typeface="Calibri" charset="0"/>
                <a:ea typeface="Arial" charset="0"/>
                <a:cs typeface="Helvetica" panose="020B0604020202020204" pitchFamily="34" charset="0"/>
              </a:rPr>
              <a:t>gender </a:t>
            </a:r>
            <a:r>
              <a:rPr lang="en-GB" sz="3600" dirty="0">
                <a:latin typeface="Calibri" charset="0"/>
                <a:ea typeface="Arial" charset="0"/>
                <a:cs typeface="Helvetica" panose="020B0604020202020204" pitchFamily="34" charset="0"/>
              </a:rPr>
              <a:t>based violence and </a:t>
            </a:r>
            <a:r>
              <a:rPr lang="en-GB" sz="3600" dirty="0" smtClean="0">
                <a:latin typeface="Calibri" charset="0"/>
                <a:ea typeface="Arial" charset="0"/>
                <a:cs typeface="Helvetica" panose="020B0604020202020204" pitchFamily="34" charset="0"/>
              </a:rPr>
              <a:t>sexual assault </a:t>
            </a:r>
          </a:p>
          <a:p>
            <a:pPr>
              <a:lnSpc>
                <a:spcPct val="100000"/>
              </a:lnSpc>
              <a:spcBef>
                <a:spcPct val="0"/>
              </a:spcBef>
              <a:buClr>
                <a:schemeClr val="tx1"/>
              </a:buClr>
            </a:pPr>
            <a:r>
              <a:rPr lang="en-GB" sz="3600" dirty="0" smtClean="0">
                <a:latin typeface="Calibri" charset="0"/>
                <a:ea typeface="Arial" charset="0"/>
                <a:cs typeface="Helvetica" panose="020B0604020202020204" pitchFamily="34" charset="0"/>
              </a:rPr>
              <a:t>lack </a:t>
            </a:r>
            <a:r>
              <a:rPr lang="en-GB" sz="3600" dirty="0">
                <a:latin typeface="Calibri" charset="0"/>
                <a:ea typeface="Arial" charset="0"/>
                <a:cs typeface="Helvetica" panose="020B0604020202020204" pitchFamily="34" charset="0"/>
              </a:rPr>
              <a:t>of legal protection</a:t>
            </a:r>
          </a:p>
          <a:p>
            <a:pPr>
              <a:lnSpc>
                <a:spcPct val="100000"/>
              </a:lnSpc>
              <a:buClr>
                <a:schemeClr val="tx1"/>
              </a:buClr>
            </a:pPr>
            <a:endParaRPr lang="en-ZA" sz="3600" dirty="0">
              <a:latin typeface="Calibri" charset="0"/>
            </a:endParaRPr>
          </a:p>
        </p:txBody>
      </p:sp>
      <p:pic>
        <p:nvPicPr>
          <p:cNvPr id="3" name="Picture 2"/>
          <p:cNvPicPr>
            <a:picLocks noChangeAspect="1"/>
          </p:cNvPicPr>
          <p:nvPr/>
        </p:nvPicPr>
        <p:blipFill>
          <a:blip r:embed="rId3"/>
          <a:stretch>
            <a:fillRect/>
          </a:stretch>
        </p:blipFill>
        <p:spPr>
          <a:xfrm>
            <a:off x="8921771" y="2533708"/>
            <a:ext cx="2918131" cy="2190575"/>
          </a:xfrm>
          <a:prstGeom prst="rect">
            <a:avLst/>
          </a:prstGeom>
        </p:spPr>
      </p:pic>
    </p:spTree>
    <p:extLst>
      <p:ext uri="{BB962C8B-B14F-4D97-AF65-F5344CB8AC3E}">
        <p14:creationId xmlns:p14="http://schemas.microsoft.com/office/powerpoint/2010/main" val="10867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5783633" y="3532340"/>
            <a:ext cx="901613" cy="6263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vert="horz" lIns="91440" tIns="45720" rIns="91440" bIns="45720" rtlCol="0" anchor="t">
            <a:normAutofit/>
          </a:bodyPr>
          <a:lstStyle/>
          <a:p>
            <a:r>
              <a:rPr lang="en-ZA" dirty="0">
                <a:latin typeface="+mn-lt"/>
              </a:rPr>
              <a:t>HIV and sex workers </a:t>
            </a:r>
          </a:p>
        </p:txBody>
      </p:sp>
      <p:sp>
        <p:nvSpPr>
          <p:cNvPr id="3" name="Content Placeholder 2"/>
          <p:cNvSpPr>
            <a:spLocks noGrp="1"/>
          </p:cNvSpPr>
          <p:nvPr>
            <p:ph sz="half" idx="1"/>
          </p:nvPr>
        </p:nvSpPr>
        <p:spPr>
          <a:xfrm>
            <a:off x="855133" y="2267280"/>
            <a:ext cx="5181600" cy="3063403"/>
          </a:xfrm>
          <a:solidFill>
            <a:schemeClr val="accent5">
              <a:lumMod val="20000"/>
              <a:lumOff val="80000"/>
            </a:schemeClr>
          </a:solidFill>
          <a:ln w="9525">
            <a:noFill/>
            <a:miter lim="800000"/>
            <a:headEnd/>
            <a:tailEnd/>
          </a:ln>
        </p:spPr>
        <p:txBody>
          <a:bodyPr vert="horz" wrap="square" lIns="91440" tIns="45720" rIns="91440" bIns="45720" numCol="1" rtlCol="0" anchor="t" anchorCtr="0" compatLnSpc="1">
            <a:prstTxWarp prst="textNoShape">
              <a:avLst/>
            </a:prstTxWarp>
            <a:spAutoFit/>
          </a:bodyPr>
          <a:lstStyle/>
          <a:p>
            <a:r>
              <a:rPr lang="en-ZA" dirty="0"/>
              <a:t>There is high HIV prevalence amongst sex workers </a:t>
            </a:r>
            <a:r>
              <a:rPr lang="en-ZA" dirty="0" smtClean="0"/>
              <a:t>(40-70%) compared </a:t>
            </a:r>
            <a:r>
              <a:rPr lang="en-ZA" dirty="0"/>
              <a:t>to general population </a:t>
            </a:r>
            <a:r>
              <a:rPr lang="en-ZA" dirty="0" smtClean="0"/>
              <a:t> (13%)</a:t>
            </a:r>
            <a:endParaRPr lang="en-ZA" dirty="0"/>
          </a:p>
          <a:p>
            <a:r>
              <a:rPr lang="en-ZA" dirty="0" smtClean="0"/>
              <a:t>Barriers to using health services</a:t>
            </a:r>
            <a:endParaRPr lang="en-ZA" dirty="0"/>
          </a:p>
          <a:p>
            <a:r>
              <a:rPr lang="en-ZA" dirty="0"/>
              <a:t>Sex workers contribute 20% to new infections </a:t>
            </a:r>
          </a:p>
        </p:txBody>
      </p:sp>
      <p:sp>
        <p:nvSpPr>
          <p:cNvPr id="4" name="Content Placeholder 3"/>
          <p:cNvSpPr>
            <a:spLocks noGrp="1"/>
          </p:cNvSpPr>
          <p:nvPr>
            <p:ph sz="half" idx="2"/>
          </p:nvPr>
        </p:nvSpPr>
        <p:spPr>
          <a:xfrm>
            <a:off x="6685246" y="2326379"/>
            <a:ext cx="4301647" cy="2945204"/>
          </a:xfrm>
          <a:ln w="28575" cmpd="dbl"/>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en-ZA" sz="2400" dirty="0" smtClean="0"/>
              <a:t>HIV prevalence estimates among FSW in South Africa:</a:t>
            </a:r>
            <a:endParaRPr lang="en-ZA" sz="2400" dirty="0"/>
          </a:p>
          <a:p>
            <a:pPr lvl="1"/>
            <a:r>
              <a:rPr lang="it-IT" sz="2000" dirty="0" smtClean="0"/>
              <a:t>72%  </a:t>
            </a:r>
            <a:r>
              <a:rPr lang="it-IT" sz="2000" dirty="0"/>
              <a:t>in Johannesburg; </a:t>
            </a:r>
            <a:endParaRPr lang="it-IT" sz="2000" dirty="0" smtClean="0"/>
          </a:p>
          <a:p>
            <a:pPr lvl="1"/>
            <a:r>
              <a:rPr lang="it-IT" sz="2000" dirty="0" smtClean="0"/>
              <a:t>40% </a:t>
            </a:r>
            <a:r>
              <a:rPr lang="en-ZA" sz="2000" dirty="0" smtClean="0"/>
              <a:t>in </a:t>
            </a:r>
            <a:r>
              <a:rPr lang="en-ZA" sz="2000" dirty="0"/>
              <a:t>Cape </a:t>
            </a:r>
            <a:r>
              <a:rPr lang="en-ZA" sz="2000" dirty="0" smtClean="0"/>
              <a:t>Town</a:t>
            </a:r>
          </a:p>
          <a:p>
            <a:pPr lvl="1"/>
            <a:r>
              <a:rPr lang="en-ZA" sz="2000" dirty="0" smtClean="0"/>
              <a:t>54% </a:t>
            </a:r>
            <a:r>
              <a:rPr lang="it-IT" sz="2000" dirty="0" smtClean="0"/>
              <a:t>in </a:t>
            </a:r>
            <a:r>
              <a:rPr lang="it-IT" sz="2000" dirty="0"/>
              <a:t>Durban. </a:t>
            </a:r>
            <a:endParaRPr lang="it-IT" sz="2000" dirty="0" smtClean="0"/>
          </a:p>
          <a:p>
            <a:pPr lvl="1"/>
            <a:r>
              <a:rPr lang="en-ZA" sz="2000" dirty="0" smtClean="0"/>
              <a:t>Majority </a:t>
            </a:r>
            <a:r>
              <a:rPr lang="en-ZA" sz="2000" dirty="0"/>
              <a:t>of FSW report </a:t>
            </a:r>
            <a:r>
              <a:rPr lang="en-ZA" sz="2000" dirty="0" smtClean="0"/>
              <a:t>having previously </a:t>
            </a:r>
            <a:r>
              <a:rPr lang="en-ZA" sz="2000" dirty="0"/>
              <a:t>tested for HIV (over 90% in </a:t>
            </a:r>
            <a:r>
              <a:rPr lang="en-ZA" sz="2000" dirty="0" smtClean="0"/>
              <a:t>each site) </a:t>
            </a:r>
          </a:p>
          <a:p>
            <a:pPr marL="457200" lvl="1" indent="0" algn="r">
              <a:buNone/>
            </a:pPr>
            <a:r>
              <a:rPr lang="en-ZA" sz="1100" dirty="0" smtClean="0"/>
              <a:t>SAHMS 2012</a:t>
            </a:r>
          </a:p>
          <a:p>
            <a:pPr lvl="1"/>
            <a:endParaRPr lang="en-ZA" sz="2000" dirty="0"/>
          </a:p>
        </p:txBody>
      </p:sp>
      <p:sp>
        <p:nvSpPr>
          <p:cNvPr id="7" name="TextBox 6"/>
          <p:cNvSpPr txBox="1"/>
          <p:nvPr/>
        </p:nvSpPr>
        <p:spPr>
          <a:xfrm>
            <a:off x="10962364" y="5641858"/>
            <a:ext cx="1229636" cy="1015663"/>
          </a:xfrm>
          <a:prstGeom prst="rect">
            <a:avLst/>
          </a:prstGeom>
          <a:noFill/>
        </p:spPr>
        <p:txBody>
          <a:bodyPr wrap="square" rtlCol="0">
            <a:spAutoFit/>
          </a:bodyPr>
          <a:lstStyle/>
          <a:p>
            <a:r>
              <a:rPr lang="en-ZA" sz="1200" dirty="0" smtClean="0"/>
              <a:t>UNGASS 2012</a:t>
            </a:r>
          </a:p>
          <a:p>
            <a:r>
              <a:rPr lang="en-ZA" sz="1200" dirty="0" smtClean="0"/>
              <a:t>NSP 2012-2016</a:t>
            </a:r>
          </a:p>
          <a:p>
            <a:r>
              <a:rPr lang="en-ZA" sz="1200" dirty="0" smtClean="0"/>
              <a:t>SANAC 2013</a:t>
            </a:r>
          </a:p>
          <a:p>
            <a:r>
              <a:rPr lang="en-ZA" sz="1200" dirty="0" err="1" smtClean="0"/>
              <a:t>Baral</a:t>
            </a:r>
            <a:r>
              <a:rPr lang="en-ZA" sz="1200" dirty="0" smtClean="0"/>
              <a:t> et al 2012</a:t>
            </a:r>
          </a:p>
          <a:p>
            <a:r>
              <a:rPr lang="en-ZA" sz="1200" dirty="0" smtClean="0">
                <a:cs typeface="Helvetica" panose="020B0604020202020204" pitchFamily="34" charset="0"/>
              </a:rPr>
              <a:t>Lane et al 2015</a:t>
            </a:r>
            <a:endParaRPr lang="en-US" sz="1200" dirty="0">
              <a:cs typeface="Helvetica" panose="020B0604020202020204" pitchFamily="34" charset="0"/>
            </a:endParaRPr>
          </a:p>
        </p:txBody>
      </p:sp>
    </p:spTree>
    <p:extLst>
      <p:ext uri="{BB962C8B-B14F-4D97-AF65-F5344CB8AC3E}">
        <p14:creationId xmlns:p14="http://schemas.microsoft.com/office/powerpoint/2010/main" val="782312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ZA" dirty="0">
                <a:latin typeface="+mn-lt"/>
              </a:rPr>
              <a:t>Combination prevention options</a:t>
            </a:r>
          </a:p>
        </p:txBody>
      </p:sp>
      <p:graphicFrame>
        <p:nvGraphicFramePr>
          <p:cNvPr id="4" name="Table 3"/>
          <p:cNvGraphicFramePr>
            <a:graphicFrameLocks noGrp="1"/>
          </p:cNvGraphicFramePr>
          <p:nvPr>
            <p:extLst/>
          </p:nvPr>
        </p:nvGraphicFramePr>
        <p:xfrm>
          <a:off x="329854" y="1964224"/>
          <a:ext cx="6045896" cy="4114800"/>
        </p:xfrm>
        <a:graphic>
          <a:graphicData uri="http://schemas.openxmlformats.org/drawingml/2006/table">
            <a:tbl>
              <a:tblPr firstRow="1" bandRow="1">
                <a:tableStyleId>{5C22544A-7EE6-4342-B048-85BDC9FD1C3A}</a:tableStyleId>
              </a:tblPr>
              <a:tblGrid>
                <a:gridCol w="3438146"/>
                <a:gridCol w="869250"/>
                <a:gridCol w="722875"/>
                <a:gridCol w="1015625"/>
              </a:tblGrid>
              <a:tr h="6562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000" dirty="0" smtClean="0"/>
                        <a:t>Is this a good option for sex workers?</a:t>
                      </a:r>
                    </a:p>
                    <a:p>
                      <a:endParaRPr lang="en-ZA" sz="1600" dirty="0"/>
                    </a:p>
                  </a:txBody>
                  <a:tcPr/>
                </a:tc>
                <a:tc>
                  <a:txBody>
                    <a:bodyPr/>
                    <a:lstStyle/>
                    <a:p>
                      <a:pPr algn="ctr"/>
                      <a:r>
                        <a:rPr lang="en-ZA" sz="2000" dirty="0" smtClean="0"/>
                        <a:t>Yes </a:t>
                      </a:r>
                      <a:endParaRPr lang="en-ZA" sz="2000" dirty="0"/>
                    </a:p>
                  </a:txBody>
                  <a:tcPr/>
                </a:tc>
                <a:tc>
                  <a:txBody>
                    <a:bodyPr/>
                    <a:lstStyle/>
                    <a:p>
                      <a:pPr algn="ctr"/>
                      <a:r>
                        <a:rPr lang="en-ZA" sz="2000" dirty="0" smtClean="0"/>
                        <a:t>No</a:t>
                      </a:r>
                      <a:endParaRPr lang="en-ZA" sz="2000" dirty="0"/>
                    </a:p>
                  </a:txBody>
                  <a:tcPr/>
                </a:tc>
                <a:tc>
                  <a:txBody>
                    <a:bodyPr/>
                    <a:lstStyle/>
                    <a:p>
                      <a:pPr algn="ctr"/>
                      <a:r>
                        <a:rPr lang="en-ZA" sz="1600" dirty="0" smtClean="0"/>
                        <a:t>Sometimes/</a:t>
                      </a:r>
                    </a:p>
                    <a:p>
                      <a:pPr algn="ctr"/>
                      <a:r>
                        <a:rPr lang="en-ZA" sz="1600" dirty="0" smtClean="0"/>
                        <a:t>depends</a:t>
                      </a:r>
                      <a:endParaRPr lang="en-ZA" sz="1600" dirty="0"/>
                    </a:p>
                  </a:txBody>
                  <a:tcPr/>
                </a:tc>
              </a:tr>
              <a:tr h="380208">
                <a:tc>
                  <a:txBody>
                    <a:bodyPr/>
                    <a:lstStyle/>
                    <a:p>
                      <a:r>
                        <a:rPr lang="en-ZA" sz="2000" dirty="0" smtClean="0"/>
                        <a:t>Abstinence? </a:t>
                      </a:r>
                    </a:p>
                  </a:txBody>
                  <a:tcPr/>
                </a:tc>
                <a:tc>
                  <a:txBody>
                    <a:bodyPr/>
                    <a:lstStyle/>
                    <a:p>
                      <a:pPr algn="ctr"/>
                      <a:endParaRPr lang="en-ZA" sz="2000"/>
                    </a:p>
                  </a:txBody>
                  <a:tcPr/>
                </a:tc>
                <a:tc>
                  <a:txBody>
                    <a:bodyPr/>
                    <a:lstStyle/>
                    <a:p>
                      <a:pPr algn="ctr"/>
                      <a:endParaRPr lang="en-ZA" sz="2000" dirty="0"/>
                    </a:p>
                  </a:txBody>
                  <a:tcPr/>
                </a:tc>
                <a:tc>
                  <a:txBody>
                    <a:bodyPr/>
                    <a:lstStyle/>
                    <a:p>
                      <a:pPr algn="ctr"/>
                      <a:endParaRPr lang="en-ZA" sz="2000" dirty="0"/>
                    </a:p>
                  </a:txBody>
                  <a:tcPr/>
                </a:tc>
              </a:tr>
              <a:tr h="380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smtClean="0"/>
                        <a:t>Fewer partners? </a:t>
                      </a:r>
                    </a:p>
                  </a:txBody>
                  <a:tcPr/>
                </a:tc>
                <a:tc>
                  <a:txBody>
                    <a:bodyPr/>
                    <a:lstStyle/>
                    <a:p>
                      <a:pPr algn="ctr"/>
                      <a:endParaRPr lang="en-ZA" sz="2000"/>
                    </a:p>
                  </a:txBody>
                  <a:tcPr/>
                </a:tc>
                <a:tc>
                  <a:txBody>
                    <a:bodyPr/>
                    <a:lstStyle/>
                    <a:p>
                      <a:pPr algn="ctr"/>
                      <a:endParaRPr lang="en-ZA" sz="2000" dirty="0"/>
                    </a:p>
                  </a:txBody>
                  <a:tcPr/>
                </a:tc>
                <a:tc>
                  <a:txBody>
                    <a:bodyPr/>
                    <a:lstStyle/>
                    <a:p>
                      <a:pPr algn="ctr"/>
                      <a:endParaRPr lang="en-ZA" sz="2000" dirty="0"/>
                    </a:p>
                  </a:txBody>
                  <a:tcPr/>
                </a:tc>
              </a:tr>
              <a:tr h="380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smtClean="0"/>
                        <a:t>Male condoms</a:t>
                      </a:r>
                    </a:p>
                  </a:txBody>
                  <a:tcPr/>
                </a:tc>
                <a:tc>
                  <a:txBody>
                    <a:bodyPr/>
                    <a:lstStyle/>
                    <a:p>
                      <a:pPr algn="ctr"/>
                      <a:endParaRPr lang="en-ZA" sz="2000"/>
                    </a:p>
                  </a:txBody>
                  <a:tcPr/>
                </a:tc>
                <a:tc>
                  <a:txBody>
                    <a:bodyPr/>
                    <a:lstStyle/>
                    <a:p>
                      <a:pPr algn="ctr"/>
                      <a:endParaRPr lang="en-ZA" sz="2000" dirty="0"/>
                    </a:p>
                  </a:txBody>
                  <a:tcPr/>
                </a:tc>
                <a:tc>
                  <a:txBody>
                    <a:bodyPr/>
                    <a:lstStyle/>
                    <a:p>
                      <a:pPr algn="ctr"/>
                      <a:endParaRPr lang="en-ZA" sz="2000" dirty="0"/>
                    </a:p>
                  </a:txBody>
                  <a:tcPr/>
                </a:tc>
              </a:tr>
              <a:tr h="380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smtClean="0"/>
                        <a:t>Female condoms</a:t>
                      </a:r>
                    </a:p>
                  </a:txBody>
                  <a:tcPr/>
                </a:tc>
                <a:tc>
                  <a:txBody>
                    <a:bodyPr/>
                    <a:lstStyle/>
                    <a:p>
                      <a:pPr algn="ctr"/>
                      <a:endParaRPr lang="en-ZA" sz="2000"/>
                    </a:p>
                  </a:txBody>
                  <a:tcPr/>
                </a:tc>
                <a:tc>
                  <a:txBody>
                    <a:bodyPr/>
                    <a:lstStyle/>
                    <a:p>
                      <a:pPr algn="ctr"/>
                      <a:endParaRPr lang="en-ZA" sz="2000" dirty="0"/>
                    </a:p>
                  </a:txBody>
                  <a:tcPr/>
                </a:tc>
                <a:tc>
                  <a:txBody>
                    <a:bodyPr/>
                    <a:lstStyle/>
                    <a:p>
                      <a:pPr algn="ctr"/>
                      <a:endParaRPr lang="en-ZA" sz="2000" dirty="0"/>
                    </a:p>
                  </a:txBody>
                  <a:tcPr/>
                </a:tc>
              </a:tr>
              <a:tr h="380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smtClean="0"/>
                        <a:t>Male circumcision</a:t>
                      </a:r>
                    </a:p>
                  </a:txBody>
                  <a:tcPr/>
                </a:tc>
                <a:tc>
                  <a:txBody>
                    <a:bodyPr/>
                    <a:lstStyle/>
                    <a:p>
                      <a:pPr algn="ctr"/>
                      <a:endParaRPr lang="en-ZA" sz="2000"/>
                    </a:p>
                  </a:txBody>
                  <a:tcPr/>
                </a:tc>
                <a:tc>
                  <a:txBody>
                    <a:bodyPr/>
                    <a:lstStyle/>
                    <a:p>
                      <a:pPr algn="ctr"/>
                      <a:endParaRPr lang="en-ZA" sz="2000" dirty="0"/>
                    </a:p>
                  </a:txBody>
                  <a:tcPr/>
                </a:tc>
                <a:tc>
                  <a:txBody>
                    <a:bodyPr/>
                    <a:lstStyle/>
                    <a:p>
                      <a:pPr algn="ctr"/>
                      <a:endParaRPr lang="en-ZA" sz="2000" dirty="0"/>
                    </a:p>
                  </a:txBody>
                  <a:tcPr/>
                </a:tc>
              </a:tr>
              <a:tr h="380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smtClean="0"/>
                        <a:t>PEP</a:t>
                      </a:r>
                    </a:p>
                  </a:txBody>
                  <a:tcPr/>
                </a:tc>
                <a:tc>
                  <a:txBody>
                    <a:bodyPr/>
                    <a:lstStyle/>
                    <a:p>
                      <a:pPr algn="ctr"/>
                      <a:endParaRPr lang="en-ZA" sz="2000"/>
                    </a:p>
                  </a:txBody>
                  <a:tcPr/>
                </a:tc>
                <a:tc>
                  <a:txBody>
                    <a:bodyPr/>
                    <a:lstStyle/>
                    <a:p>
                      <a:pPr algn="ctr"/>
                      <a:endParaRPr lang="en-ZA" sz="2000" dirty="0"/>
                    </a:p>
                  </a:txBody>
                  <a:tcPr/>
                </a:tc>
                <a:tc>
                  <a:txBody>
                    <a:bodyPr/>
                    <a:lstStyle/>
                    <a:p>
                      <a:pPr algn="ctr"/>
                      <a:endParaRPr lang="en-ZA" sz="2000" dirty="0"/>
                    </a:p>
                  </a:txBody>
                  <a:tcPr/>
                </a:tc>
              </a:tr>
              <a:tr h="380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err="1" smtClean="0"/>
                        <a:t>PrEP</a:t>
                      </a:r>
                      <a:r>
                        <a:rPr lang="en-ZA" sz="2000" dirty="0" smtClean="0"/>
                        <a:t>!</a:t>
                      </a:r>
                    </a:p>
                  </a:txBody>
                  <a:tcPr/>
                </a:tc>
                <a:tc>
                  <a:txBody>
                    <a:bodyPr/>
                    <a:lstStyle/>
                    <a:p>
                      <a:pPr algn="ctr"/>
                      <a:endParaRPr lang="en-ZA" sz="2000"/>
                    </a:p>
                  </a:txBody>
                  <a:tcPr/>
                </a:tc>
                <a:tc>
                  <a:txBody>
                    <a:bodyPr/>
                    <a:lstStyle/>
                    <a:p>
                      <a:pPr algn="ctr"/>
                      <a:endParaRPr lang="en-ZA" sz="2000" dirty="0"/>
                    </a:p>
                  </a:txBody>
                  <a:tcPr/>
                </a:tc>
                <a:tc>
                  <a:txBody>
                    <a:bodyPr/>
                    <a:lstStyle/>
                    <a:p>
                      <a:pPr algn="ctr"/>
                      <a:endParaRPr lang="en-ZA" sz="2000" dirty="0"/>
                    </a:p>
                  </a:txBody>
                  <a:tcPr/>
                </a:tc>
              </a:tr>
              <a:tr h="380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smtClean="0"/>
                        <a:t>Test and Treat!</a:t>
                      </a:r>
                    </a:p>
                  </a:txBody>
                  <a:tcPr/>
                </a:tc>
                <a:tc>
                  <a:txBody>
                    <a:bodyPr/>
                    <a:lstStyle/>
                    <a:p>
                      <a:pPr algn="ctr"/>
                      <a:endParaRPr lang="en-ZA" sz="2000"/>
                    </a:p>
                  </a:txBody>
                  <a:tcPr/>
                </a:tc>
                <a:tc>
                  <a:txBody>
                    <a:bodyPr/>
                    <a:lstStyle/>
                    <a:p>
                      <a:pPr algn="ctr"/>
                      <a:endParaRPr lang="en-ZA" sz="2000" dirty="0"/>
                    </a:p>
                  </a:txBody>
                  <a:tcPr/>
                </a:tc>
                <a:tc>
                  <a:txBody>
                    <a:bodyPr/>
                    <a:lstStyle/>
                    <a:p>
                      <a:pPr algn="ctr"/>
                      <a:endParaRPr lang="en-ZA" sz="2000" dirty="0"/>
                    </a:p>
                  </a:txBody>
                  <a:tcPr/>
                </a:tc>
              </a:tr>
            </a:tbl>
          </a:graphicData>
        </a:graphic>
      </p:graphicFrame>
      <p:sp>
        <p:nvSpPr>
          <p:cNvPr id="5" name="Oval 4"/>
          <p:cNvSpPr/>
          <p:nvPr/>
        </p:nvSpPr>
        <p:spPr>
          <a:xfrm>
            <a:off x="0" y="5213560"/>
            <a:ext cx="2309299" cy="113900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Content Placeholder 3"/>
          <p:cNvSpPr>
            <a:spLocks noGrp="1"/>
          </p:cNvSpPr>
          <p:nvPr>
            <p:ph idx="1"/>
          </p:nvPr>
        </p:nvSpPr>
        <p:spPr>
          <a:xfrm>
            <a:off x="6551113" y="1449844"/>
            <a:ext cx="5223353" cy="4780796"/>
          </a:xfrm>
          <a:prstGeom prst="rect">
            <a:avLst/>
          </a:prstGeom>
        </p:spPr>
        <p:txBody>
          <a:bodyPr wrap="square">
            <a:spAutoFit/>
          </a:bodyPr>
          <a:lstStyle/>
          <a:p>
            <a:pPr marL="285750" indent="-285750">
              <a:lnSpc>
                <a:spcPct val="100000"/>
              </a:lnSpc>
              <a:buFont typeface="Arial" panose="020B0604020202020204" pitchFamily="34" charset="0"/>
              <a:buChar char="•"/>
            </a:pPr>
            <a:r>
              <a:rPr lang="en-ZA" sz="2400" dirty="0" smtClean="0"/>
              <a:t>Condom promotion contributes to up </a:t>
            </a:r>
            <a:r>
              <a:rPr lang="en-ZA" sz="2400" dirty="0"/>
              <a:t>to 70</a:t>
            </a:r>
            <a:r>
              <a:rPr lang="en-ZA" sz="2400" dirty="0" smtClean="0"/>
              <a:t>% </a:t>
            </a:r>
            <a:r>
              <a:rPr lang="en-ZA" sz="2400" dirty="0"/>
              <a:t>transmission reduction in South Africa. </a:t>
            </a:r>
            <a:endParaRPr lang="en-ZA" sz="2400" dirty="0" smtClean="0"/>
          </a:p>
          <a:p>
            <a:pPr marL="285750" indent="-285750">
              <a:lnSpc>
                <a:spcPct val="100000"/>
              </a:lnSpc>
              <a:buFont typeface="Arial" panose="020B0604020202020204" pitchFamily="34" charset="0"/>
              <a:buChar char="•"/>
            </a:pPr>
            <a:r>
              <a:rPr lang="en-ZA" sz="2400" dirty="0" smtClean="0"/>
              <a:t>PrEP and </a:t>
            </a:r>
            <a:r>
              <a:rPr lang="en-ZA" sz="2400" dirty="0" err="1" smtClean="0"/>
              <a:t>TasP</a:t>
            </a:r>
            <a:r>
              <a:rPr lang="en-ZA" sz="2400" dirty="0" smtClean="0"/>
              <a:t> could reduce HIV by </a:t>
            </a:r>
            <a:r>
              <a:rPr lang="en-ZA" sz="2400" b="1" dirty="0" smtClean="0"/>
              <a:t>40%</a:t>
            </a:r>
            <a:endParaRPr lang="en-ZA" sz="2400" b="1" dirty="0"/>
          </a:p>
          <a:p>
            <a:pPr marL="285750" indent="-285750">
              <a:lnSpc>
                <a:spcPct val="100000"/>
              </a:lnSpc>
              <a:buFont typeface="Arial" panose="020B0604020202020204" pitchFamily="34" charset="0"/>
              <a:buChar char="•"/>
            </a:pPr>
            <a:r>
              <a:rPr lang="en-ZA" sz="2400" dirty="0" smtClean="0"/>
              <a:t>New </a:t>
            </a:r>
            <a:r>
              <a:rPr lang="en-ZA" sz="2400" dirty="0"/>
              <a:t>biomedical technologies must be </a:t>
            </a:r>
            <a:r>
              <a:rPr lang="en-ZA" sz="2400" b="1" dirty="0"/>
              <a:t>additive to</a:t>
            </a:r>
            <a:r>
              <a:rPr lang="en-ZA" sz="2400" dirty="0"/>
              <a:t>, and </a:t>
            </a:r>
            <a:r>
              <a:rPr lang="en-ZA" sz="2400" b="1" dirty="0"/>
              <a:t>not replacements for</a:t>
            </a:r>
            <a:r>
              <a:rPr lang="en-ZA" sz="2400" dirty="0"/>
              <a:t>, </a:t>
            </a:r>
            <a:r>
              <a:rPr lang="en-ZA" sz="2400" dirty="0" smtClean="0"/>
              <a:t>more established </a:t>
            </a:r>
            <a:r>
              <a:rPr lang="en-ZA" sz="2400" dirty="0"/>
              <a:t>prevention modalities. </a:t>
            </a:r>
            <a:r>
              <a:rPr lang="en-ZA" sz="2400" dirty="0" smtClean="0"/>
              <a:t>Need to focus on health </a:t>
            </a:r>
            <a:r>
              <a:rPr lang="en-ZA" sz="2400" dirty="0"/>
              <a:t>of sex workers, their clients, </a:t>
            </a:r>
            <a:r>
              <a:rPr lang="en-ZA" sz="2400" dirty="0" smtClean="0"/>
              <a:t>their other sexual partners and </a:t>
            </a:r>
            <a:r>
              <a:rPr lang="en-ZA" sz="2400" dirty="0"/>
              <a:t>the wider population.</a:t>
            </a:r>
          </a:p>
        </p:txBody>
      </p:sp>
      <p:sp>
        <p:nvSpPr>
          <p:cNvPr id="8" name="Rectangle 7"/>
          <p:cNvSpPr/>
          <p:nvPr/>
        </p:nvSpPr>
        <p:spPr>
          <a:xfrm>
            <a:off x="9294312" y="6277918"/>
            <a:ext cx="2897688" cy="276999"/>
          </a:xfrm>
          <a:prstGeom prst="rect">
            <a:avLst/>
          </a:prstGeom>
        </p:spPr>
        <p:txBody>
          <a:bodyPr wrap="square">
            <a:spAutoFit/>
          </a:bodyPr>
          <a:lstStyle/>
          <a:p>
            <a:r>
              <a:rPr lang="en-ZA" sz="1200" dirty="0" err="1">
                <a:solidFill>
                  <a:srgbClr val="333333"/>
                </a:solidFill>
              </a:rPr>
              <a:t>Bekker</a:t>
            </a:r>
            <a:r>
              <a:rPr lang="en-ZA" sz="1200" dirty="0">
                <a:solidFill>
                  <a:srgbClr val="333333"/>
                </a:solidFill>
              </a:rPr>
              <a:t>, Linda-Gail et al. </a:t>
            </a:r>
            <a:r>
              <a:rPr lang="en-ZA" sz="1200" dirty="0" smtClean="0">
                <a:solidFill>
                  <a:srgbClr val="333333"/>
                </a:solidFill>
              </a:rPr>
              <a:t>The Lancet, 2014</a:t>
            </a:r>
            <a:endParaRPr lang="en-ZA" sz="1200" dirty="0">
              <a:solidFill>
                <a:srgbClr val="333333"/>
              </a:solidFill>
            </a:endParaRPr>
          </a:p>
        </p:txBody>
      </p:sp>
    </p:spTree>
    <p:extLst>
      <p:ext uri="{BB962C8B-B14F-4D97-AF65-F5344CB8AC3E}">
        <p14:creationId xmlns:p14="http://schemas.microsoft.com/office/powerpoint/2010/main" val="805814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ZA" dirty="0">
                <a:latin typeface="+mn-lt"/>
              </a:rPr>
              <a:t>Providing PrEP services to sex workers - special considerations</a:t>
            </a:r>
          </a:p>
        </p:txBody>
      </p:sp>
      <p:sp>
        <p:nvSpPr>
          <p:cNvPr id="5" name="Content Placeholder 4"/>
          <p:cNvSpPr>
            <a:spLocks noGrp="1"/>
          </p:cNvSpPr>
          <p:nvPr>
            <p:ph sz="half" idx="1"/>
          </p:nvPr>
        </p:nvSpPr>
        <p:spPr/>
        <p:txBody>
          <a:bodyPr>
            <a:normAutofit fontScale="85000" lnSpcReduction="20000"/>
          </a:bodyPr>
          <a:lstStyle/>
          <a:p>
            <a:pPr>
              <a:lnSpc>
                <a:spcPct val="120000"/>
              </a:lnSpc>
            </a:pPr>
            <a:r>
              <a:rPr lang="en-ZA" dirty="0"/>
              <a:t>Respectful, non-judgemental, </a:t>
            </a:r>
            <a:r>
              <a:rPr lang="en-ZA" dirty="0" smtClean="0"/>
              <a:t>client care</a:t>
            </a:r>
            <a:endParaRPr lang="en-ZA" dirty="0"/>
          </a:p>
          <a:p>
            <a:pPr>
              <a:lnSpc>
                <a:spcPct val="120000"/>
              </a:lnSpc>
            </a:pPr>
            <a:r>
              <a:rPr lang="en-ZA" dirty="0"/>
              <a:t>Very important to </a:t>
            </a:r>
            <a:r>
              <a:rPr lang="en-ZA" dirty="0" smtClean="0"/>
              <a:t>listen</a:t>
            </a:r>
          </a:p>
          <a:p>
            <a:pPr>
              <a:lnSpc>
                <a:spcPct val="120000"/>
              </a:lnSpc>
            </a:pPr>
            <a:r>
              <a:rPr lang="en-ZA" dirty="0" smtClean="0"/>
              <a:t>Risk discussion, options for prevention</a:t>
            </a:r>
            <a:endParaRPr lang="en-ZA" dirty="0"/>
          </a:p>
          <a:p>
            <a:pPr>
              <a:lnSpc>
                <a:spcPct val="120000"/>
              </a:lnSpc>
            </a:pPr>
            <a:r>
              <a:rPr lang="en-ZA" dirty="0" smtClean="0"/>
              <a:t>Outreach is very important</a:t>
            </a:r>
            <a:endParaRPr lang="en-ZA" dirty="0"/>
          </a:p>
          <a:p>
            <a:pPr lvl="1">
              <a:lnSpc>
                <a:spcPct val="120000"/>
              </a:lnSpc>
            </a:pPr>
            <a:r>
              <a:rPr lang="en-ZA" dirty="0" smtClean="0"/>
              <a:t>Use of peer educators; sex worker out reach</a:t>
            </a:r>
          </a:p>
          <a:p>
            <a:pPr lvl="1">
              <a:lnSpc>
                <a:spcPct val="120000"/>
              </a:lnSpc>
            </a:pPr>
            <a:r>
              <a:rPr lang="en-ZA" dirty="0" smtClean="0"/>
              <a:t>Working with key doorkeepers e.g. tavern owners; brothel and hotel managers</a:t>
            </a:r>
          </a:p>
        </p:txBody>
      </p:sp>
      <p:sp>
        <p:nvSpPr>
          <p:cNvPr id="7" name="Content Placeholder 6"/>
          <p:cNvSpPr>
            <a:spLocks noGrp="1"/>
          </p:cNvSpPr>
          <p:nvPr>
            <p:ph sz="half" idx="2"/>
          </p:nvPr>
        </p:nvSpPr>
        <p:spPr/>
        <p:txBody>
          <a:bodyPr>
            <a:normAutofit fontScale="85000" lnSpcReduction="20000"/>
          </a:bodyPr>
          <a:lstStyle/>
          <a:p>
            <a:pPr>
              <a:lnSpc>
                <a:spcPct val="110000"/>
              </a:lnSpc>
            </a:pPr>
            <a:r>
              <a:rPr lang="en-ZA" dirty="0"/>
              <a:t>Frequent HIV testing (every 3 months recommended</a:t>
            </a:r>
            <a:r>
              <a:rPr lang="en-ZA" dirty="0" smtClean="0"/>
              <a:t>)*</a:t>
            </a:r>
            <a:endParaRPr lang="en-ZA" dirty="0"/>
          </a:p>
          <a:p>
            <a:pPr>
              <a:lnSpc>
                <a:spcPct val="110000"/>
              </a:lnSpc>
            </a:pPr>
            <a:r>
              <a:rPr lang="en-ZA" dirty="0" smtClean="0"/>
              <a:t>Screening </a:t>
            </a:r>
            <a:r>
              <a:rPr lang="en-ZA" dirty="0"/>
              <a:t>for </a:t>
            </a:r>
            <a:r>
              <a:rPr lang="en-ZA" dirty="0" smtClean="0"/>
              <a:t>pregnancy, STIs</a:t>
            </a:r>
            <a:r>
              <a:rPr lang="en-ZA" dirty="0"/>
              <a:t>, TB, contraception, </a:t>
            </a:r>
            <a:r>
              <a:rPr lang="en-ZA" dirty="0" smtClean="0"/>
              <a:t>cervical cancer</a:t>
            </a:r>
          </a:p>
          <a:p>
            <a:pPr>
              <a:lnSpc>
                <a:spcPct val="110000"/>
              </a:lnSpc>
            </a:pPr>
            <a:r>
              <a:rPr lang="en-ZA" dirty="0" smtClean="0"/>
              <a:t>Other </a:t>
            </a:r>
            <a:r>
              <a:rPr lang="en-ZA" dirty="0"/>
              <a:t>NCD needs</a:t>
            </a:r>
          </a:p>
          <a:p>
            <a:pPr>
              <a:lnSpc>
                <a:spcPct val="110000"/>
              </a:lnSpc>
            </a:pPr>
            <a:r>
              <a:rPr lang="en-ZA" dirty="0"/>
              <a:t>Possible referrals for post-rape care or legal support</a:t>
            </a:r>
          </a:p>
          <a:p>
            <a:pPr>
              <a:lnSpc>
                <a:spcPct val="110000"/>
              </a:lnSpc>
            </a:pPr>
            <a:r>
              <a:rPr lang="en-ZA" dirty="0"/>
              <a:t>Flexibility with appointments; hours of service and where service provided</a:t>
            </a:r>
          </a:p>
          <a:p>
            <a:pPr>
              <a:lnSpc>
                <a:spcPct val="110000"/>
              </a:lnSpc>
            </a:pPr>
            <a:r>
              <a:rPr lang="en-ZA" dirty="0" smtClean="0"/>
              <a:t>Sexual </a:t>
            </a:r>
            <a:r>
              <a:rPr lang="en-ZA" dirty="0"/>
              <a:t>health: oral, anal, vaginal </a:t>
            </a:r>
            <a:r>
              <a:rPr lang="en-ZA" dirty="0" smtClean="0"/>
              <a:t>sex</a:t>
            </a:r>
          </a:p>
          <a:p>
            <a:pPr>
              <a:lnSpc>
                <a:spcPct val="110000"/>
              </a:lnSpc>
            </a:pPr>
            <a:endParaRPr lang="en-ZA" dirty="0"/>
          </a:p>
        </p:txBody>
      </p:sp>
      <p:sp>
        <p:nvSpPr>
          <p:cNvPr id="6" name="TextBox 5"/>
          <p:cNvSpPr txBox="1"/>
          <p:nvPr/>
        </p:nvSpPr>
        <p:spPr>
          <a:xfrm>
            <a:off x="4866467" y="6127234"/>
            <a:ext cx="7095853" cy="369332"/>
          </a:xfrm>
          <a:prstGeom prst="rect">
            <a:avLst/>
          </a:prstGeom>
          <a:noFill/>
        </p:spPr>
        <p:txBody>
          <a:bodyPr wrap="none" rtlCol="0">
            <a:spAutoFit/>
          </a:bodyPr>
          <a:lstStyle/>
          <a:p>
            <a:r>
              <a:rPr lang="en-GB" dirty="0" smtClean="0"/>
              <a:t>* HIV testing and re-testing according to national guidelines and exposure</a:t>
            </a:r>
            <a:endParaRPr lang="en-GB" dirty="0"/>
          </a:p>
        </p:txBody>
      </p:sp>
    </p:spTree>
    <p:extLst>
      <p:ext uri="{BB962C8B-B14F-4D97-AF65-F5344CB8AC3E}">
        <p14:creationId xmlns:p14="http://schemas.microsoft.com/office/powerpoint/2010/main" val="1645654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A21EF63-34F5-7F46-80E8-D31D045131C9}" vid="{958778CC-7337-FB4E-A207-D346C55938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SAHIVCS v2</Template>
  <TotalTime>23</TotalTime>
  <Words>1531</Words>
  <Application>Microsoft Macintosh PowerPoint</Application>
  <PresentationFormat>Widescreen</PresentationFormat>
  <Paragraphs>166</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Helvetica</vt:lpstr>
      <vt:lpstr>MS PGothic</vt:lpstr>
      <vt:lpstr>ＭＳ Ｐゴシック</vt:lpstr>
      <vt:lpstr>Office Theme</vt:lpstr>
      <vt:lpstr>Working with Different Groups</vt:lpstr>
      <vt:lpstr>PowerPoint Presentation</vt:lpstr>
      <vt:lpstr>Myths, stereotypes, misconceptions</vt:lpstr>
      <vt:lpstr>Sex workers: Issues to consider</vt:lpstr>
      <vt:lpstr>Who is a sex worker? </vt:lpstr>
      <vt:lpstr>Why focus on sex workers?</vt:lpstr>
      <vt:lpstr>HIV and sex workers </vt:lpstr>
      <vt:lpstr>Combination prevention options</vt:lpstr>
      <vt:lpstr>Providing PrEP services to sex workers - special considerations</vt:lpstr>
      <vt:lpstr>PrEP and sex workers: Issues to be aware of</vt:lpstr>
      <vt:lpstr>PowerPoint Presentation</vt:lpstr>
      <vt:lpstr>PowerPoint Presentation</vt:lpstr>
      <vt:lpstr>Current and future research:  PrEP and sex workers</vt:lpstr>
      <vt:lpstr>Quotes from beneficiaries </vt:lpstr>
      <vt:lpstr>PrEP and sex workers – South Africa </vt:lpstr>
      <vt:lpstr>References</vt:lpstr>
      <vt:lpstr>Acknowledgements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Different Groups</dc:title>
  <dc:creator>Dawn Greensides</dc:creator>
  <cp:lastModifiedBy>Dawn Greensides</cp:lastModifiedBy>
  <cp:revision>12</cp:revision>
  <cp:lastPrinted>2017-01-05T08:51:25Z</cp:lastPrinted>
  <dcterms:created xsi:type="dcterms:W3CDTF">2016-12-21T11:04:36Z</dcterms:created>
  <dcterms:modified xsi:type="dcterms:W3CDTF">2017-02-06T10:49:16Z</dcterms:modified>
</cp:coreProperties>
</file>