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4"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 id="2" name="Michelle Moorhouse" initials="MM [2]" lastIdx="1" clrIdx="1">
    <p:extLst/>
  </p:cmAuthor>
  <p:cmAuthor id="3" name="Michelle Moorhouse" initials="MM [3]" lastIdx="1" clrIdx="2">
    <p:extLst/>
  </p:cmAuthor>
  <p:cmAuthor id="4" name="Michelle Moorhouse" initials="MM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68"/>
    <p:restoredTop sz="90608"/>
  </p:normalViewPr>
  <p:slideViewPr>
    <p:cSldViewPr snapToGrid="0" snapToObjects="1">
      <p:cViewPr>
        <p:scale>
          <a:sx n="70" d="100"/>
          <a:sy n="70" d="100"/>
        </p:scale>
        <p:origin x="144"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accent1_3" csCatId="accent1" phldr="1"/>
      <dgm:spPr/>
      <dgm:t>
        <a:bodyPr/>
        <a:lstStyle/>
        <a:p>
          <a:endParaRPr lang="en-US"/>
        </a:p>
      </dgm:t>
    </dgm:pt>
    <dgm:pt modelId="{16B35662-09B1-F741-BEFD-B53327C2CFAF}">
      <dgm:prSet phldrT="[Text]"/>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dgm:t>
        <a:bodyPr/>
        <a:lstStyle/>
        <a:p>
          <a:endParaRPr lang="en-US"/>
        </a:p>
      </dgm:t>
    </dgm:pt>
    <dgm:pt modelId="{E946DE30-772A-D94C-8E85-383C5503B01C}">
      <dgm:prSet phldrT="[Text]"/>
      <dgm:spPr/>
      <dgm:t>
        <a:bodyPr/>
        <a:lstStyle/>
        <a:p>
          <a:r>
            <a:rPr lang="en-US" b="1" dirty="0" smtClean="0"/>
            <a:t>ARV resistance</a:t>
          </a:r>
          <a:endParaRPr lang="en-US" b="1" dirty="0"/>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dgm:t>
        <a:bodyPr/>
        <a:lstStyle/>
        <a:p>
          <a:r>
            <a:rPr lang="en-US" b="1"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dgm:t>
        <a:bodyPr/>
        <a:lstStyle/>
        <a:p>
          <a:endParaRPr lang="en-US"/>
        </a:p>
      </dgm:t>
    </dgm:pt>
    <dgm:pt modelId="{230885EF-B9C9-ED4F-B4EF-B560D1262242}">
      <dgm:prSet phldrT="[Text]"/>
      <dgm:spPr/>
      <dgm:t>
        <a:bodyPr/>
        <a:lstStyle/>
        <a:p>
          <a:r>
            <a:rPr lang="en-US" b="1" smtClean="0"/>
            <a:t>HBV management</a:t>
          </a:r>
          <a:endParaRPr lang="en-US" b="1" dirty="0"/>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dgm:t>
        <a:bodyPr/>
        <a:lstStyle/>
        <a:p>
          <a:endParaRPr lang="en-US"/>
        </a:p>
      </dgm:t>
    </dgm:pt>
    <dgm:pt modelId="{931B5693-C733-3248-9070-9D14D8F46EC6}">
      <dgm:prSet phldrT="[Text]"/>
      <dgm:spPr/>
      <dgm:t>
        <a:bodyPr/>
        <a:lstStyle/>
        <a:p>
          <a:r>
            <a:rPr lang="en-US" b="1" smtClean="0"/>
            <a:t>Risk compensation</a:t>
          </a:r>
          <a:endParaRPr lang="en-US" b="1" dirty="0"/>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4843677-94EE-FD42-880C-7EF57B0C32D1}" srcId="{9440CD70-045E-9047-B55C-99F839634D2B}" destId="{B76341B6-DB63-0744-8D75-0A44C891A7A8}" srcOrd="2" destOrd="0" parTransId="{D6EF2DF5-D73D-D444-8773-5C12D0CED110}" sibTransId="{5547F99E-9D2D-7849-9EDE-9298343EBEC1}"/>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7EA8C8ED-792D-8A4D-880C-FBFB23212C63}" type="presOf" srcId="{9440CD70-045E-9047-B55C-99F839634D2B}" destId="{65BBA7F5-E8B2-ED46-9826-F850D3888BAB}"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3E0DC931-7286-DB41-B84A-EE66DF250961}" type="presOf" srcId="{230885EF-B9C9-ED4F-B4EF-B560D1262242}" destId="{520CD534-D97F-A94D-8F4D-8BF621E3A9AE}" srcOrd="0" destOrd="0" presId="urn:microsoft.com/office/officeart/2008/layout/AlternatingHexagons"/>
    <dgm:cxn modelId="{DFCBCA40-EF53-2E49-8CAD-77E62A291086}" type="presOf" srcId="{1347757E-0846-224A-936C-EF84AD2F5216}" destId="{BDAD7926-7A6D-E541-ACEF-A9DCEAB6B93C}" srcOrd="0" destOrd="0" presId="urn:microsoft.com/office/officeart/2008/layout/AlternatingHexagons"/>
    <dgm:cxn modelId="{CB9D00F3-BCBF-6D4A-A2B0-04AF191D9D2A}" type="presOf" srcId="{5547F99E-9D2D-7849-9EDE-9298343EBEC1}" destId="{82C155FD-98BA-004F-B2DC-2C4D1E62883C}" srcOrd="0" destOrd="0" presId="urn:microsoft.com/office/officeart/2008/layout/AlternatingHexagons"/>
    <dgm:cxn modelId="{4984AC22-9147-2F4F-B734-FB31E737E3A4}" type="presOf" srcId="{931B5693-C733-3248-9070-9D14D8F46EC6}" destId="{931F1CED-DEA6-AF4F-B58C-8C014AC33D40}"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0D0A2DDE-65D7-B24E-81AB-EAD25224DB6F}" type="presOf" srcId="{B488E1F3-3412-C24D-BA82-EEB36861171B}" destId="{161183B5-0CC8-9549-A451-33F8F9B1749B}" srcOrd="0" destOrd="0" presId="urn:microsoft.com/office/officeart/2008/layout/AlternatingHexagons"/>
    <dgm:cxn modelId="{0CFD314A-D39E-894B-9EDD-4277C5B1EA48}" type="presOf" srcId="{16B35662-09B1-F741-BEFD-B53327C2CFAF}" destId="{C32FDD5A-3085-3F45-8140-33E4ACD4B80A}" srcOrd="0" destOrd="0" presId="urn:microsoft.com/office/officeart/2008/layout/AlternatingHexagons"/>
    <dgm:cxn modelId="{1537B47E-8A89-6848-B846-43D529820397}" type="presOf" srcId="{4FC135B8-CC1A-214C-9BF5-A7EEF3DD1CEF}" destId="{9EBC1971-274D-9241-AED7-7C69A4EF0759}" srcOrd="0" destOrd="0" presId="urn:microsoft.com/office/officeart/2008/layout/AlternatingHexagons"/>
    <dgm:cxn modelId="{FE1BBE13-F818-114A-8776-58C51CF10017}" type="presOf" srcId="{B76341B6-DB63-0744-8D75-0A44C891A7A8}" destId="{A73ABD83-E7BB-FB40-9DE0-068B2608F29D}" srcOrd="0" destOrd="0" presId="urn:microsoft.com/office/officeart/2008/layout/AlternatingHexagons"/>
    <dgm:cxn modelId="{38297ADF-D9F1-304C-999B-24C9663B7578}" type="presOf" srcId="{E946DE30-772A-D94C-8E85-383C5503B01C}" destId="{B4EB3645-6918-2F46-B235-83A3A378349D}" srcOrd="0" destOrd="0" presId="urn:microsoft.com/office/officeart/2008/layout/AlternatingHexagons"/>
    <dgm:cxn modelId="{A2D530E7-CBD7-AE4A-953F-3B1571FA8F4E}" type="presParOf" srcId="{65BBA7F5-E8B2-ED46-9826-F850D3888BAB}" destId="{9F57E755-5226-3C4C-824E-AA4D830E60BE}" srcOrd="0" destOrd="0" presId="urn:microsoft.com/office/officeart/2008/layout/AlternatingHexagons"/>
    <dgm:cxn modelId="{49CCCAC8-29E4-554F-8B44-E194ED2C3744}" type="presParOf" srcId="{9F57E755-5226-3C4C-824E-AA4D830E60BE}" destId="{C32FDD5A-3085-3F45-8140-33E4ACD4B80A}" srcOrd="0" destOrd="0" presId="urn:microsoft.com/office/officeart/2008/layout/AlternatingHexagons"/>
    <dgm:cxn modelId="{4BA56950-6B1A-C74C-A710-BBA5871F621F}" type="presParOf" srcId="{9F57E755-5226-3C4C-824E-AA4D830E60BE}" destId="{B4EB3645-6918-2F46-B235-83A3A378349D}" srcOrd="1" destOrd="0" presId="urn:microsoft.com/office/officeart/2008/layout/AlternatingHexagons"/>
    <dgm:cxn modelId="{E5339162-D217-C248-935B-D63DD0F6D1C1}" type="presParOf" srcId="{9F57E755-5226-3C4C-824E-AA4D830E60BE}" destId="{5069A856-5505-F547-8DFC-7EA8A5CE1106}" srcOrd="2" destOrd="0" presId="urn:microsoft.com/office/officeart/2008/layout/AlternatingHexagons"/>
    <dgm:cxn modelId="{1021C353-BCE3-1E4E-91B5-74A642BC9D8D}" type="presParOf" srcId="{9F57E755-5226-3C4C-824E-AA4D830E60BE}" destId="{BBFA26F3-1BA7-7840-99FA-3F086705614E}" srcOrd="3" destOrd="0" presId="urn:microsoft.com/office/officeart/2008/layout/AlternatingHexagons"/>
    <dgm:cxn modelId="{9D607005-33A2-974D-B71C-3CEE59CE3A60}" type="presParOf" srcId="{9F57E755-5226-3C4C-824E-AA4D830E60BE}" destId="{BDAD7926-7A6D-E541-ACEF-A9DCEAB6B93C}" srcOrd="4" destOrd="0" presId="urn:microsoft.com/office/officeart/2008/layout/AlternatingHexagons"/>
    <dgm:cxn modelId="{9F9A3AA7-DA67-6C45-BFC8-50978A269648}" type="presParOf" srcId="{65BBA7F5-E8B2-ED46-9826-F850D3888BAB}" destId="{C2CB9BE8-C8A2-3A4D-941E-74F4D3AB6552}" srcOrd="1" destOrd="0" presId="urn:microsoft.com/office/officeart/2008/layout/AlternatingHexagons"/>
    <dgm:cxn modelId="{149A2B25-DE2E-424F-9794-8338812A2357}" type="presParOf" srcId="{65BBA7F5-E8B2-ED46-9826-F850D3888BAB}" destId="{182C080A-B6FE-8D49-9B0F-6F94063282E1}" srcOrd="2" destOrd="0" presId="urn:microsoft.com/office/officeart/2008/layout/AlternatingHexagons"/>
    <dgm:cxn modelId="{40111376-413B-984E-A701-F2F77B00FF31}" type="presParOf" srcId="{182C080A-B6FE-8D49-9B0F-6F94063282E1}" destId="{9EBC1971-274D-9241-AED7-7C69A4EF0759}" srcOrd="0" destOrd="0" presId="urn:microsoft.com/office/officeart/2008/layout/AlternatingHexagons"/>
    <dgm:cxn modelId="{9C4154DA-E0BF-A34D-9DAC-E676E42B82B2}" type="presParOf" srcId="{182C080A-B6FE-8D49-9B0F-6F94063282E1}" destId="{520CD534-D97F-A94D-8F4D-8BF621E3A9AE}" srcOrd="1" destOrd="0" presId="urn:microsoft.com/office/officeart/2008/layout/AlternatingHexagons"/>
    <dgm:cxn modelId="{0BDCE350-78B4-DC48-BED2-62B7BD60CC37}" type="presParOf" srcId="{182C080A-B6FE-8D49-9B0F-6F94063282E1}" destId="{E4908D10-0214-D742-87E9-EB3188594A67}" srcOrd="2" destOrd="0" presId="urn:microsoft.com/office/officeart/2008/layout/AlternatingHexagons"/>
    <dgm:cxn modelId="{9CE528A6-DCF4-1648-93AB-458730CC5A30}" type="presParOf" srcId="{182C080A-B6FE-8D49-9B0F-6F94063282E1}" destId="{D9D23209-E209-1548-9BFD-6939981CBA3F}" srcOrd="3" destOrd="0" presId="urn:microsoft.com/office/officeart/2008/layout/AlternatingHexagons"/>
    <dgm:cxn modelId="{241D523B-6A53-D34F-8B58-DD359DB1D2CD}" type="presParOf" srcId="{182C080A-B6FE-8D49-9B0F-6F94063282E1}" destId="{161183B5-0CC8-9549-A451-33F8F9B1749B}" srcOrd="4" destOrd="0" presId="urn:microsoft.com/office/officeart/2008/layout/AlternatingHexagons"/>
    <dgm:cxn modelId="{7E018F40-2B17-3C41-9424-D421444F6BB1}" type="presParOf" srcId="{65BBA7F5-E8B2-ED46-9826-F850D3888BAB}" destId="{01BCB6F3-3AD6-304F-BE02-E154825A451E}" srcOrd="3" destOrd="0" presId="urn:microsoft.com/office/officeart/2008/layout/AlternatingHexagons"/>
    <dgm:cxn modelId="{556A831C-986D-AC4B-953D-FBF0FC24AE6A}" type="presParOf" srcId="{65BBA7F5-E8B2-ED46-9826-F850D3888BAB}" destId="{A88B6844-3E90-E747-BB0F-A1DC4CCBB802}" srcOrd="4" destOrd="0" presId="urn:microsoft.com/office/officeart/2008/layout/AlternatingHexagons"/>
    <dgm:cxn modelId="{61DDF8F8-000B-784B-978B-946D4DDA1D39}" type="presParOf" srcId="{A88B6844-3E90-E747-BB0F-A1DC4CCBB802}" destId="{A73ABD83-E7BB-FB40-9DE0-068B2608F29D}" srcOrd="0" destOrd="0" presId="urn:microsoft.com/office/officeart/2008/layout/AlternatingHexagons"/>
    <dgm:cxn modelId="{2F3F2497-66F8-354F-AF3D-9936F9DDE3CE}" type="presParOf" srcId="{A88B6844-3E90-E747-BB0F-A1DC4CCBB802}" destId="{931F1CED-DEA6-AF4F-B58C-8C014AC33D40}" srcOrd="1" destOrd="0" presId="urn:microsoft.com/office/officeart/2008/layout/AlternatingHexagons"/>
    <dgm:cxn modelId="{F93F1244-FFB6-D543-9FA7-793AD53A717A}" type="presParOf" srcId="{A88B6844-3E90-E747-BB0F-A1DC4CCBB802}" destId="{F3134AAA-8B76-A04E-BE67-66041A13543B}" srcOrd="2" destOrd="0" presId="urn:microsoft.com/office/officeart/2008/layout/AlternatingHexagons"/>
    <dgm:cxn modelId="{9A0EEE10-762B-F64D-BADB-1941A24DD8C8}" type="presParOf" srcId="{A88B6844-3E90-E747-BB0F-A1DC4CCBB802}" destId="{D2767481-284E-1B4D-8029-72204E87E2E7}" srcOrd="3" destOrd="0" presId="urn:microsoft.com/office/officeart/2008/layout/AlternatingHexagons"/>
    <dgm:cxn modelId="{675BEBA9-8C05-B84F-8355-6D13CDB75B93}"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accent1_3" csCatId="accent1" phldr="1"/>
      <dgm:spPr/>
      <dgm:t>
        <a:bodyPr/>
        <a:lstStyle/>
        <a:p>
          <a:endParaRPr lang="en-US"/>
        </a:p>
      </dgm:t>
    </dgm:pt>
    <dgm:pt modelId="{16B35662-09B1-F741-BEFD-B53327C2CFAF}">
      <dgm:prSet phldrT="[Text]"/>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dgm:t>
        <a:bodyPr/>
        <a:lstStyle/>
        <a:p>
          <a:endParaRPr lang="en-US"/>
        </a:p>
      </dgm:t>
    </dgm:pt>
    <dgm:pt modelId="{E946DE30-772A-D94C-8E85-383C5503B01C}">
      <dgm:prSet phldrT="[Text]"/>
      <dgm:spPr/>
      <dgm:t>
        <a:bodyPr/>
        <a:lstStyle/>
        <a:p>
          <a:r>
            <a:rPr lang="en-US" b="1" smtClean="0"/>
            <a:t>ARV resistance</a:t>
          </a:r>
          <a:endParaRPr lang="en-US" b="1" dirty="0"/>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dgm:t>
        <a:bodyPr/>
        <a:lstStyle/>
        <a:p>
          <a:r>
            <a:rPr lang="en-US" b="1" dirty="0"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dgm:t>
        <a:bodyPr/>
        <a:lstStyle/>
        <a:p>
          <a:endParaRPr lang="en-US"/>
        </a:p>
      </dgm:t>
    </dgm:pt>
    <dgm:pt modelId="{230885EF-B9C9-ED4F-B4EF-B560D1262242}">
      <dgm:prSet phldrT="[Text]"/>
      <dgm:spPr/>
      <dgm:t>
        <a:bodyPr/>
        <a:lstStyle/>
        <a:p>
          <a:r>
            <a:rPr lang="en-US" b="1" smtClean="0"/>
            <a:t>HBV management</a:t>
          </a:r>
          <a:endParaRPr lang="en-US" b="1" dirty="0"/>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dgm:t>
        <a:bodyPr/>
        <a:lstStyle/>
        <a:p>
          <a:endParaRPr lang="en-US"/>
        </a:p>
      </dgm:t>
    </dgm:pt>
    <dgm:pt modelId="{931B5693-C733-3248-9070-9D14D8F46EC6}">
      <dgm:prSet phldrT="[Text]"/>
      <dgm:spPr/>
      <dgm:t>
        <a:bodyPr/>
        <a:lstStyle/>
        <a:p>
          <a:r>
            <a:rPr lang="en-US" b="1" smtClean="0"/>
            <a:t>Risk compensation</a:t>
          </a:r>
          <a:endParaRPr lang="en-US" b="1" dirty="0"/>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4843677-94EE-FD42-880C-7EF57B0C32D1}" srcId="{9440CD70-045E-9047-B55C-99F839634D2B}" destId="{B76341B6-DB63-0744-8D75-0A44C891A7A8}" srcOrd="2" destOrd="0" parTransId="{D6EF2DF5-D73D-D444-8773-5C12D0CED110}" sibTransId="{5547F99E-9D2D-7849-9EDE-9298343EBEC1}"/>
    <dgm:cxn modelId="{995D3947-EA3F-924E-AA1C-1B732F55CBB2}" type="presOf" srcId="{B76341B6-DB63-0744-8D75-0A44C891A7A8}" destId="{A73ABD83-E7BB-FB40-9DE0-068B2608F29D}" srcOrd="0" destOrd="0" presId="urn:microsoft.com/office/officeart/2008/layout/AlternatingHexagons"/>
    <dgm:cxn modelId="{B2C6C836-0AB5-E548-89D6-02F47FFFE182}" type="presOf" srcId="{9440CD70-045E-9047-B55C-99F839634D2B}" destId="{65BBA7F5-E8B2-ED46-9826-F850D3888BAB}"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2DD9CA7D-BCF6-C747-8A73-8D778F3F10D1}" type="presOf" srcId="{4FC135B8-CC1A-214C-9BF5-A7EEF3DD1CEF}" destId="{9EBC1971-274D-9241-AED7-7C69A4EF0759}" srcOrd="0" destOrd="0" presId="urn:microsoft.com/office/officeart/2008/layout/AlternatingHexagons"/>
    <dgm:cxn modelId="{9FA9AFE6-141D-1141-AE3C-41F9AF43CC4F}" type="presOf" srcId="{1347757E-0846-224A-936C-EF84AD2F5216}" destId="{BDAD7926-7A6D-E541-ACEF-A9DCEAB6B93C}"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8C511C38-C3AF-544D-BD1C-0193E63AEC13}" type="presOf" srcId="{230885EF-B9C9-ED4F-B4EF-B560D1262242}" destId="{520CD534-D97F-A94D-8F4D-8BF621E3A9AE}" srcOrd="0" destOrd="0" presId="urn:microsoft.com/office/officeart/2008/layout/AlternatingHexagons"/>
    <dgm:cxn modelId="{9C2F5F71-A1B6-CD4E-95EF-119AC2B0FBF8}" type="presOf" srcId="{B488E1F3-3412-C24D-BA82-EEB36861171B}" destId="{161183B5-0CC8-9549-A451-33F8F9B1749B}"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21AC6BFA-89DF-AC49-A9E8-D230C9733529}" type="presOf" srcId="{5547F99E-9D2D-7849-9EDE-9298343EBEC1}" destId="{82C155FD-98BA-004F-B2DC-2C4D1E62883C}" srcOrd="0" destOrd="0" presId="urn:microsoft.com/office/officeart/2008/layout/AlternatingHexagons"/>
    <dgm:cxn modelId="{34ECB92C-FCED-0C4E-90CA-7448F8ED0D1B}" type="presOf" srcId="{16B35662-09B1-F741-BEFD-B53327C2CFAF}" destId="{C32FDD5A-3085-3F45-8140-33E4ACD4B80A}" srcOrd="0" destOrd="0" presId="urn:microsoft.com/office/officeart/2008/layout/AlternatingHexagons"/>
    <dgm:cxn modelId="{4CE060F1-B367-244B-8E2E-FD058400AE67}" type="presOf" srcId="{931B5693-C733-3248-9070-9D14D8F46EC6}" destId="{931F1CED-DEA6-AF4F-B58C-8C014AC33D40}" srcOrd="0" destOrd="0" presId="urn:microsoft.com/office/officeart/2008/layout/AlternatingHexagons"/>
    <dgm:cxn modelId="{522C3C4F-AB64-5849-A143-7BCC66CC2FE9}" type="presOf" srcId="{E946DE30-772A-D94C-8E85-383C5503B01C}" destId="{B4EB3645-6918-2F46-B235-83A3A378349D}" srcOrd="0" destOrd="0" presId="urn:microsoft.com/office/officeart/2008/layout/AlternatingHexagons"/>
    <dgm:cxn modelId="{F98C6476-4376-3D4E-968A-F2E640768314}" type="presParOf" srcId="{65BBA7F5-E8B2-ED46-9826-F850D3888BAB}" destId="{9F57E755-5226-3C4C-824E-AA4D830E60BE}" srcOrd="0" destOrd="0" presId="urn:microsoft.com/office/officeart/2008/layout/AlternatingHexagons"/>
    <dgm:cxn modelId="{E8454558-0168-134C-9037-450D0A05D0A0}" type="presParOf" srcId="{9F57E755-5226-3C4C-824E-AA4D830E60BE}" destId="{C32FDD5A-3085-3F45-8140-33E4ACD4B80A}" srcOrd="0" destOrd="0" presId="urn:microsoft.com/office/officeart/2008/layout/AlternatingHexagons"/>
    <dgm:cxn modelId="{CBED2018-9F86-5F4D-9F0B-96F8AC44CBD7}" type="presParOf" srcId="{9F57E755-5226-3C4C-824E-AA4D830E60BE}" destId="{B4EB3645-6918-2F46-B235-83A3A378349D}" srcOrd="1" destOrd="0" presId="urn:microsoft.com/office/officeart/2008/layout/AlternatingHexagons"/>
    <dgm:cxn modelId="{C07E32C9-E3E4-2740-825E-3B6A537F6506}" type="presParOf" srcId="{9F57E755-5226-3C4C-824E-AA4D830E60BE}" destId="{5069A856-5505-F547-8DFC-7EA8A5CE1106}" srcOrd="2" destOrd="0" presId="urn:microsoft.com/office/officeart/2008/layout/AlternatingHexagons"/>
    <dgm:cxn modelId="{A521EBDB-6A84-FB4C-B621-D4D6E403C5C9}" type="presParOf" srcId="{9F57E755-5226-3C4C-824E-AA4D830E60BE}" destId="{BBFA26F3-1BA7-7840-99FA-3F086705614E}" srcOrd="3" destOrd="0" presId="urn:microsoft.com/office/officeart/2008/layout/AlternatingHexagons"/>
    <dgm:cxn modelId="{D365D979-AAED-194A-A054-5C976E33CB1C}" type="presParOf" srcId="{9F57E755-5226-3C4C-824E-AA4D830E60BE}" destId="{BDAD7926-7A6D-E541-ACEF-A9DCEAB6B93C}" srcOrd="4" destOrd="0" presId="urn:microsoft.com/office/officeart/2008/layout/AlternatingHexagons"/>
    <dgm:cxn modelId="{01FEFC5C-A0C6-1A45-BA6F-CE712FFB0FBC}" type="presParOf" srcId="{65BBA7F5-E8B2-ED46-9826-F850D3888BAB}" destId="{C2CB9BE8-C8A2-3A4D-941E-74F4D3AB6552}" srcOrd="1" destOrd="0" presId="urn:microsoft.com/office/officeart/2008/layout/AlternatingHexagons"/>
    <dgm:cxn modelId="{E064371D-8A59-354E-B8DA-B63852CF5C10}" type="presParOf" srcId="{65BBA7F5-E8B2-ED46-9826-F850D3888BAB}" destId="{182C080A-B6FE-8D49-9B0F-6F94063282E1}" srcOrd="2" destOrd="0" presId="urn:microsoft.com/office/officeart/2008/layout/AlternatingHexagons"/>
    <dgm:cxn modelId="{68EE479E-4083-0943-958F-35EA1FC6260C}" type="presParOf" srcId="{182C080A-B6FE-8D49-9B0F-6F94063282E1}" destId="{9EBC1971-274D-9241-AED7-7C69A4EF0759}" srcOrd="0" destOrd="0" presId="urn:microsoft.com/office/officeart/2008/layout/AlternatingHexagons"/>
    <dgm:cxn modelId="{15DCAF76-1A04-1E4D-A478-2B469BF02788}" type="presParOf" srcId="{182C080A-B6FE-8D49-9B0F-6F94063282E1}" destId="{520CD534-D97F-A94D-8F4D-8BF621E3A9AE}" srcOrd="1" destOrd="0" presId="urn:microsoft.com/office/officeart/2008/layout/AlternatingHexagons"/>
    <dgm:cxn modelId="{AB98C89A-D5B6-9E4D-93B4-E5FEB78D1FED}" type="presParOf" srcId="{182C080A-B6FE-8D49-9B0F-6F94063282E1}" destId="{E4908D10-0214-D742-87E9-EB3188594A67}" srcOrd="2" destOrd="0" presId="urn:microsoft.com/office/officeart/2008/layout/AlternatingHexagons"/>
    <dgm:cxn modelId="{CB42D718-CB67-5047-87C5-1657545E1F50}" type="presParOf" srcId="{182C080A-B6FE-8D49-9B0F-6F94063282E1}" destId="{D9D23209-E209-1548-9BFD-6939981CBA3F}" srcOrd="3" destOrd="0" presId="urn:microsoft.com/office/officeart/2008/layout/AlternatingHexagons"/>
    <dgm:cxn modelId="{82801B17-4A79-FE4F-BEB1-488025041803}" type="presParOf" srcId="{182C080A-B6FE-8D49-9B0F-6F94063282E1}" destId="{161183B5-0CC8-9549-A451-33F8F9B1749B}" srcOrd="4" destOrd="0" presId="urn:microsoft.com/office/officeart/2008/layout/AlternatingHexagons"/>
    <dgm:cxn modelId="{4F476FDB-1AA5-7E44-9CE2-F82943AA052B}" type="presParOf" srcId="{65BBA7F5-E8B2-ED46-9826-F850D3888BAB}" destId="{01BCB6F3-3AD6-304F-BE02-E154825A451E}" srcOrd="3" destOrd="0" presId="urn:microsoft.com/office/officeart/2008/layout/AlternatingHexagons"/>
    <dgm:cxn modelId="{790E75D8-F075-B34E-BD9C-D15C973C16EC}" type="presParOf" srcId="{65BBA7F5-E8B2-ED46-9826-F850D3888BAB}" destId="{A88B6844-3E90-E747-BB0F-A1DC4CCBB802}" srcOrd="4" destOrd="0" presId="urn:microsoft.com/office/officeart/2008/layout/AlternatingHexagons"/>
    <dgm:cxn modelId="{D37EB298-DA69-4342-9EC4-54D4144D44DA}" type="presParOf" srcId="{A88B6844-3E90-E747-BB0F-A1DC4CCBB802}" destId="{A73ABD83-E7BB-FB40-9DE0-068B2608F29D}" srcOrd="0" destOrd="0" presId="urn:microsoft.com/office/officeart/2008/layout/AlternatingHexagons"/>
    <dgm:cxn modelId="{392B0A47-185A-064B-9005-750A80EFD958}" type="presParOf" srcId="{A88B6844-3E90-E747-BB0F-A1DC4CCBB802}" destId="{931F1CED-DEA6-AF4F-B58C-8C014AC33D40}" srcOrd="1" destOrd="0" presId="urn:microsoft.com/office/officeart/2008/layout/AlternatingHexagons"/>
    <dgm:cxn modelId="{01CDEB58-A1E8-E84D-87CB-A07A87F5BE17}" type="presParOf" srcId="{A88B6844-3E90-E747-BB0F-A1DC4CCBB802}" destId="{F3134AAA-8B76-A04E-BE67-66041A13543B}" srcOrd="2" destOrd="0" presId="urn:microsoft.com/office/officeart/2008/layout/AlternatingHexagons"/>
    <dgm:cxn modelId="{54433ADF-A641-064D-8904-A265E2C4A151}" type="presParOf" srcId="{A88B6844-3E90-E747-BB0F-A1DC4CCBB802}" destId="{D2767481-284E-1B4D-8029-72204E87E2E7}" srcOrd="3" destOrd="0" presId="urn:microsoft.com/office/officeart/2008/layout/AlternatingHexagons"/>
    <dgm:cxn modelId="{F1F76FA3-6BA3-A449-9808-6076A9E1C5F3}"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accent1_3" csCatId="accent1" phldr="1"/>
      <dgm:spPr/>
      <dgm:t>
        <a:bodyPr/>
        <a:lstStyle/>
        <a:p>
          <a:endParaRPr lang="en-US"/>
        </a:p>
      </dgm:t>
    </dgm:pt>
    <dgm:pt modelId="{16B35662-09B1-F741-BEFD-B53327C2CFAF}">
      <dgm:prSet phldrT="[Text]"/>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dgm:t>
        <a:bodyPr/>
        <a:lstStyle/>
        <a:p>
          <a:endParaRPr lang="en-US"/>
        </a:p>
      </dgm:t>
    </dgm:pt>
    <dgm:pt modelId="{E946DE30-772A-D94C-8E85-383C5503B01C}">
      <dgm:prSet phldrT="[Text]"/>
      <dgm:spPr/>
      <dgm:t>
        <a:bodyPr/>
        <a:lstStyle/>
        <a:p>
          <a:r>
            <a:rPr lang="en-US" b="1" smtClean="0"/>
            <a:t>ARV resistance</a:t>
          </a:r>
          <a:endParaRPr lang="en-US" b="1" dirty="0"/>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dgm:t>
        <a:bodyPr/>
        <a:lstStyle/>
        <a:p>
          <a:r>
            <a:rPr lang="en-US" b="1"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dgm:t>
        <a:bodyPr/>
        <a:lstStyle/>
        <a:p>
          <a:endParaRPr lang="en-US"/>
        </a:p>
      </dgm:t>
    </dgm:pt>
    <dgm:pt modelId="{230885EF-B9C9-ED4F-B4EF-B560D1262242}">
      <dgm:prSet phldrT="[Text]"/>
      <dgm:spPr/>
      <dgm:t>
        <a:bodyPr/>
        <a:lstStyle/>
        <a:p>
          <a:r>
            <a:rPr lang="en-US" b="1" smtClean="0"/>
            <a:t>HBV management</a:t>
          </a:r>
          <a:endParaRPr lang="en-US" b="1" dirty="0"/>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dgm:t>
        <a:bodyPr/>
        <a:lstStyle/>
        <a:p>
          <a:endParaRPr lang="en-US"/>
        </a:p>
      </dgm:t>
    </dgm:pt>
    <dgm:pt modelId="{931B5693-C733-3248-9070-9D14D8F46EC6}">
      <dgm:prSet phldrT="[Text]"/>
      <dgm:spPr/>
      <dgm:t>
        <a:bodyPr/>
        <a:lstStyle/>
        <a:p>
          <a:r>
            <a:rPr lang="en-US" b="1" smtClean="0"/>
            <a:t>Risk compensation</a:t>
          </a:r>
          <a:endParaRPr lang="en-US" b="1" dirty="0"/>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4843677-94EE-FD42-880C-7EF57B0C32D1}" srcId="{9440CD70-045E-9047-B55C-99F839634D2B}" destId="{B76341B6-DB63-0744-8D75-0A44C891A7A8}" srcOrd="2" destOrd="0" parTransId="{D6EF2DF5-D73D-D444-8773-5C12D0CED110}" sibTransId="{5547F99E-9D2D-7849-9EDE-9298343EBEC1}"/>
    <dgm:cxn modelId="{6C3E9B46-5AD6-F845-81C9-AE59F6A39AFA}" type="presOf" srcId="{16B35662-09B1-F741-BEFD-B53327C2CFAF}" destId="{C32FDD5A-3085-3F45-8140-33E4ACD4B80A}" srcOrd="0" destOrd="0" presId="urn:microsoft.com/office/officeart/2008/layout/AlternatingHexagons"/>
    <dgm:cxn modelId="{3F5FE9A4-ADD4-554D-82F7-DCD6F77B71C0}" type="presOf" srcId="{931B5693-C733-3248-9070-9D14D8F46EC6}" destId="{931F1CED-DEA6-AF4F-B58C-8C014AC33D40}" srcOrd="0" destOrd="0" presId="urn:microsoft.com/office/officeart/2008/layout/AlternatingHexagons"/>
    <dgm:cxn modelId="{30AF1018-04D3-D24E-B753-E59C6F5788CE}" type="presOf" srcId="{9440CD70-045E-9047-B55C-99F839634D2B}" destId="{65BBA7F5-E8B2-ED46-9826-F850D3888BAB}" srcOrd="0" destOrd="0" presId="urn:microsoft.com/office/officeart/2008/layout/AlternatingHexagons"/>
    <dgm:cxn modelId="{9775701D-EC56-AF41-840D-2C20A4715461}" type="presOf" srcId="{E946DE30-772A-D94C-8E85-383C5503B01C}" destId="{B4EB3645-6918-2F46-B235-83A3A378349D}"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1EEA12D9-AB63-2042-84C8-5DCC8BB0015B}" srcId="{9440CD70-045E-9047-B55C-99F839634D2B}" destId="{16B35662-09B1-F741-BEFD-B53327C2CFAF}" srcOrd="0" destOrd="0" parTransId="{0358B5E8-91FD-2A4A-B381-5763D2B89EA1}" sibTransId="{1347757E-0846-224A-936C-EF84AD2F5216}"/>
    <dgm:cxn modelId="{FB90A543-0B6A-3047-BF9A-953F8F413E87}" srcId="{4FC135B8-CC1A-214C-9BF5-A7EEF3DD1CEF}" destId="{230885EF-B9C9-ED4F-B4EF-B560D1262242}" srcOrd="0" destOrd="0" parTransId="{57C64765-4C84-5F4A-9521-397F27E6ADF8}" sibTransId="{3EE30BE2-9EF8-6542-9EDD-44FDF24219A1}"/>
    <dgm:cxn modelId="{98FA2F23-8F84-C243-9BE2-B021F93366B4}" type="presOf" srcId="{5547F99E-9D2D-7849-9EDE-9298343EBEC1}" destId="{82C155FD-98BA-004F-B2DC-2C4D1E62883C}" srcOrd="0" destOrd="0" presId="urn:microsoft.com/office/officeart/2008/layout/AlternatingHexagons"/>
    <dgm:cxn modelId="{4AE3FDD8-30F2-8C4A-B023-51DF87454319}" type="presOf" srcId="{B76341B6-DB63-0744-8D75-0A44C891A7A8}" destId="{A73ABD83-E7BB-FB40-9DE0-068B2608F29D}" srcOrd="0" destOrd="0" presId="urn:microsoft.com/office/officeart/2008/layout/AlternatingHexagons"/>
    <dgm:cxn modelId="{EB7220B7-7FDE-864D-865E-F720380EA503}" type="presOf" srcId="{4FC135B8-CC1A-214C-9BF5-A7EEF3DD1CEF}" destId="{9EBC1971-274D-9241-AED7-7C69A4EF0759}" srcOrd="0" destOrd="0" presId="urn:microsoft.com/office/officeart/2008/layout/AlternatingHexagons"/>
    <dgm:cxn modelId="{6C8C959D-0A73-5947-A04C-072861908A95}" type="presOf" srcId="{B488E1F3-3412-C24D-BA82-EEB36861171B}" destId="{161183B5-0CC8-9549-A451-33F8F9B1749B}" srcOrd="0" destOrd="0" presId="urn:microsoft.com/office/officeart/2008/layout/AlternatingHexagons"/>
    <dgm:cxn modelId="{F12CF5FF-6E28-4146-A3C3-5C51ACA4078A}" type="presOf" srcId="{1347757E-0846-224A-936C-EF84AD2F5216}" destId="{BDAD7926-7A6D-E541-ACEF-A9DCEAB6B93C}" srcOrd="0" destOrd="0" presId="urn:microsoft.com/office/officeart/2008/layout/AlternatingHexagons"/>
    <dgm:cxn modelId="{4C01D2F6-454F-3A44-BB6A-D2DF632A1BFE}" type="presOf" srcId="{230885EF-B9C9-ED4F-B4EF-B560D1262242}" destId="{520CD534-D97F-A94D-8F4D-8BF621E3A9AE}" srcOrd="0" destOrd="0" presId="urn:microsoft.com/office/officeart/2008/layout/AlternatingHexagons"/>
    <dgm:cxn modelId="{DCB0B933-76A1-3C4E-B6CD-FFC4FD6DDC44}" type="presParOf" srcId="{65BBA7F5-E8B2-ED46-9826-F850D3888BAB}" destId="{9F57E755-5226-3C4C-824E-AA4D830E60BE}" srcOrd="0" destOrd="0" presId="urn:microsoft.com/office/officeart/2008/layout/AlternatingHexagons"/>
    <dgm:cxn modelId="{E7BA953C-E1C5-CA4F-89BE-F7B3DC622358}" type="presParOf" srcId="{9F57E755-5226-3C4C-824E-AA4D830E60BE}" destId="{C32FDD5A-3085-3F45-8140-33E4ACD4B80A}" srcOrd="0" destOrd="0" presId="urn:microsoft.com/office/officeart/2008/layout/AlternatingHexagons"/>
    <dgm:cxn modelId="{7A93F9A9-6991-D74E-9EAF-520030AB5FB5}" type="presParOf" srcId="{9F57E755-5226-3C4C-824E-AA4D830E60BE}" destId="{B4EB3645-6918-2F46-B235-83A3A378349D}" srcOrd="1" destOrd="0" presId="urn:microsoft.com/office/officeart/2008/layout/AlternatingHexagons"/>
    <dgm:cxn modelId="{9E38643B-12E5-0D4A-BFE5-37A457682FD6}" type="presParOf" srcId="{9F57E755-5226-3C4C-824E-AA4D830E60BE}" destId="{5069A856-5505-F547-8DFC-7EA8A5CE1106}" srcOrd="2" destOrd="0" presId="urn:microsoft.com/office/officeart/2008/layout/AlternatingHexagons"/>
    <dgm:cxn modelId="{747097C9-8816-904B-8F8C-D2A578015C7B}" type="presParOf" srcId="{9F57E755-5226-3C4C-824E-AA4D830E60BE}" destId="{BBFA26F3-1BA7-7840-99FA-3F086705614E}" srcOrd="3" destOrd="0" presId="urn:microsoft.com/office/officeart/2008/layout/AlternatingHexagons"/>
    <dgm:cxn modelId="{68FC94E0-5833-2946-9533-5EB9B8CF6B6A}" type="presParOf" srcId="{9F57E755-5226-3C4C-824E-AA4D830E60BE}" destId="{BDAD7926-7A6D-E541-ACEF-A9DCEAB6B93C}" srcOrd="4" destOrd="0" presId="urn:microsoft.com/office/officeart/2008/layout/AlternatingHexagons"/>
    <dgm:cxn modelId="{AB5DA723-95DA-7C41-A85D-522F9030E10B}" type="presParOf" srcId="{65BBA7F5-E8B2-ED46-9826-F850D3888BAB}" destId="{C2CB9BE8-C8A2-3A4D-941E-74F4D3AB6552}" srcOrd="1" destOrd="0" presId="urn:microsoft.com/office/officeart/2008/layout/AlternatingHexagons"/>
    <dgm:cxn modelId="{0676DA13-54DD-7F40-8374-31E3902B836A}" type="presParOf" srcId="{65BBA7F5-E8B2-ED46-9826-F850D3888BAB}" destId="{182C080A-B6FE-8D49-9B0F-6F94063282E1}" srcOrd="2" destOrd="0" presId="urn:microsoft.com/office/officeart/2008/layout/AlternatingHexagons"/>
    <dgm:cxn modelId="{D4F90323-43DE-AC46-9B19-A036263BCE69}" type="presParOf" srcId="{182C080A-B6FE-8D49-9B0F-6F94063282E1}" destId="{9EBC1971-274D-9241-AED7-7C69A4EF0759}" srcOrd="0" destOrd="0" presId="urn:microsoft.com/office/officeart/2008/layout/AlternatingHexagons"/>
    <dgm:cxn modelId="{5241759E-F97C-2D43-A886-859484D51BD3}" type="presParOf" srcId="{182C080A-B6FE-8D49-9B0F-6F94063282E1}" destId="{520CD534-D97F-A94D-8F4D-8BF621E3A9AE}" srcOrd="1" destOrd="0" presId="urn:microsoft.com/office/officeart/2008/layout/AlternatingHexagons"/>
    <dgm:cxn modelId="{8164084A-EB0F-5A4E-95A7-C133CA33FD5A}" type="presParOf" srcId="{182C080A-B6FE-8D49-9B0F-6F94063282E1}" destId="{E4908D10-0214-D742-87E9-EB3188594A67}" srcOrd="2" destOrd="0" presId="urn:microsoft.com/office/officeart/2008/layout/AlternatingHexagons"/>
    <dgm:cxn modelId="{4001E55F-257F-A74D-B092-2E0CFFE97A89}" type="presParOf" srcId="{182C080A-B6FE-8D49-9B0F-6F94063282E1}" destId="{D9D23209-E209-1548-9BFD-6939981CBA3F}" srcOrd="3" destOrd="0" presId="urn:microsoft.com/office/officeart/2008/layout/AlternatingHexagons"/>
    <dgm:cxn modelId="{29697C6F-34D5-3248-8F11-9B4A257883C5}" type="presParOf" srcId="{182C080A-B6FE-8D49-9B0F-6F94063282E1}" destId="{161183B5-0CC8-9549-A451-33F8F9B1749B}" srcOrd="4" destOrd="0" presId="urn:microsoft.com/office/officeart/2008/layout/AlternatingHexagons"/>
    <dgm:cxn modelId="{B46FD397-5A3D-1F41-B5C8-24ADB1046886}" type="presParOf" srcId="{65BBA7F5-E8B2-ED46-9826-F850D3888BAB}" destId="{01BCB6F3-3AD6-304F-BE02-E154825A451E}" srcOrd="3" destOrd="0" presId="urn:microsoft.com/office/officeart/2008/layout/AlternatingHexagons"/>
    <dgm:cxn modelId="{A1DA2C0F-BCA6-354D-A6AF-EDFE0D48A1DC}" type="presParOf" srcId="{65BBA7F5-E8B2-ED46-9826-F850D3888BAB}" destId="{A88B6844-3E90-E747-BB0F-A1DC4CCBB802}" srcOrd="4" destOrd="0" presId="urn:microsoft.com/office/officeart/2008/layout/AlternatingHexagons"/>
    <dgm:cxn modelId="{BF35B743-0563-174D-A014-42BB68A1112B}" type="presParOf" srcId="{A88B6844-3E90-E747-BB0F-A1DC4CCBB802}" destId="{A73ABD83-E7BB-FB40-9DE0-068B2608F29D}" srcOrd="0" destOrd="0" presId="urn:microsoft.com/office/officeart/2008/layout/AlternatingHexagons"/>
    <dgm:cxn modelId="{E4D437E9-87BD-D34D-B038-25C19CA7DFEF}" type="presParOf" srcId="{A88B6844-3E90-E747-BB0F-A1DC4CCBB802}" destId="{931F1CED-DEA6-AF4F-B58C-8C014AC33D40}" srcOrd="1" destOrd="0" presId="urn:microsoft.com/office/officeart/2008/layout/AlternatingHexagons"/>
    <dgm:cxn modelId="{2B0B728D-D937-EF48-AB25-AD23B3D8015C}" type="presParOf" srcId="{A88B6844-3E90-E747-BB0F-A1DC4CCBB802}" destId="{F3134AAA-8B76-A04E-BE67-66041A13543B}" srcOrd="2" destOrd="0" presId="urn:microsoft.com/office/officeart/2008/layout/AlternatingHexagons"/>
    <dgm:cxn modelId="{E50FC224-C563-1246-B965-869601453256}" type="presParOf" srcId="{A88B6844-3E90-E747-BB0F-A1DC4CCBB802}" destId="{D2767481-284E-1B4D-8029-72204E87E2E7}" srcOrd="3" destOrd="0" presId="urn:microsoft.com/office/officeart/2008/layout/AlternatingHexagons"/>
    <dgm:cxn modelId="{25EC17A3-607C-5A42-AB68-9768545C80E8}"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16B35662-09B1-F741-BEFD-B53327C2CFAF}">
      <dgm:prSet phldrT="[Text]"/>
      <dgm:spPr>
        <a:solidFill>
          <a:schemeClr val="bg1">
            <a:lumMod val="75000"/>
          </a:schemeClr>
        </a:solidFill>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a:solidFill>
          <a:schemeClr val="bg1">
            <a:lumMod val="75000"/>
          </a:schemeClr>
        </a:solidFill>
      </dgm:spPr>
      <dgm:t>
        <a:bodyPr/>
        <a:lstStyle/>
        <a:p>
          <a:endParaRPr lang="en-US"/>
        </a:p>
      </dgm:t>
    </dgm:pt>
    <dgm:pt modelId="{E946DE30-772A-D94C-8E85-383C5503B01C}">
      <dgm:prSet phldrT="[Text]"/>
      <dgm:spPr/>
      <dgm:t>
        <a:bodyPr/>
        <a:lstStyle/>
        <a:p>
          <a:r>
            <a:rPr lang="en-US" b="1" dirty="0" smtClean="0">
              <a:solidFill>
                <a:srgbClr val="FF0000"/>
              </a:solidFill>
            </a:rPr>
            <a:t>ARV resistance</a:t>
          </a:r>
          <a:endParaRPr lang="en-US" b="1" dirty="0">
            <a:solidFill>
              <a:srgbClr val="FF0000"/>
            </a:solidFill>
          </a:endParaRPr>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a:solidFill>
          <a:schemeClr val="bg1">
            <a:lumMod val="75000"/>
          </a:schemeClr>
        </a:solidFill>
      </dgm:spPr>
      <dgm:t>
        <a:bodyPr/>
        <a:lstStyle/>
        <a:p>
          <a:r>
            <a:rPr lang="en-US" b="1" dirty="0"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a:solidFill>
          <a:schemeClr val="bg1">
            <a:lumMod val="75000"/>
          </a:schemeClr>
        </a:solidFill>
      </dgm:spPr>
      <dgm:t>
        <a:bodyPr/>
        <a:lstStyle/>
        <a:p>
          <a:endParaRPr lang="en-US"/>
        </a:p>
      </dgm:t>
    </dgm:pt>
    <dgm:pt modelId="{230885EF-B9C9-ED4F-B4EF-B560D1262242}">
      <dgm:prSet phldrT="[Text]"/>
      <dgm:spPr/>
      <dgm:t>
        <a:bodyPr/>
        <a:lstStyle/>
        <a:p>
          <a:r>
            <a:rPr lang="en-US" b="1" dirty="0" smtClean="0">
              <a:solidFill>
                <a:schemeClr val="bg1">
                  <a:lumMod val="50000"/>
                </a:schemeClr>
              </a:solidFill>
            </a:rPr>
            <a:t>HBV management</a:t>
          </a:r>
          <a:endParaRPr lang="en-US" b="1" dirty="0">
            <a:solidFill>
              <a:schemeClr val="bg1">
                <a:lumMod val="50000"/>
              </a:schemeClr>
            </a:solidFill>
          </a:endParaRPr>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a:solidFill>
          <a:schemeClr val="bg1">
            <a:lumMod val="75000"/>
          </a:schemeClr>
        </a:solidFill>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a:solidFill>
          <a:schemeClr val="bg1">
            <a:lumMod val="75000"/>
          </a:schemeClr>
        </a:solidFill>
      </dgm:spPr>
      <dgm:t>
        <a:bodyPr/>
        <a:lstStyle/>
        <a:p>
          <a:endParaRPr lang="en-US"/>
        </a:p>
      </dgm:t>
    </dgm:pt>
    <dgm:pt modelId="{931B5693-C733-3248-9070-9D14D8F46EC6}">
      <dgm:prSet phldrT="[Text]"/>
      <dgm:spPr/>
      <dgm:t>
        <a:bodyPr/>
        <a:lstStyle/>
        <a:p>
          <a:r>
            <a:rPr lang="en-US" b="1" dirty="0" smtClean="0">
              <a:solidFill>
                <a:schemeClr val="bg1">
                  <a:lumMod val="50000"/>
                </a:schemeClr>
              </a:solidFill>
            </a:rPr>
            <a:t>Risk compensation</a:t>
          </a:r>
          <a:endParaRPr lang="en-US" b="1" dirty="0">
            <a:solidFill>
              <a:schemeClr val="bg1">
                <a:lumMod val="50000"/>
              </a:schemeClr>
            </a:solidFill>
          </a:endParaRPr>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custLinFactNeighborY="788">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custLinFactNeighborY="788"/>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4843677-94EE-FD42-880C-7EF57B0C32D1}" srcId="{9440CD70-045E-9047-B55C-99F839634D2B}" destId="{B76341B6-DB63-0744-8D75-0A44C891A7A8}" srcOrd="2" destOrd="0" parTransId="{D6EF2DF5-D73D-D444-8773-5C12D0CED110}" sibTransId="{5547F99E-9D2D-7849-9EDE-9298343EBEC1}"/>
    <dgm:cxn modelId="{524030F3-E7EB-EB44-BF04-5C415E2FAB68}" type="presOf" srcId="{B488E1F3-3412-C24D-BA82-EEB36861171B}" destId="{161183B5-0CC8-9549-A451-33F8F9B1749B}" srcOrd="0" destOrd="0" presId="urn:microsoft.com/office/officeart/2008/layout/AlternatingHexagons"/>
    <dgm:cxn modelId="{779CC908-CBC4-324F-AF9B-D03AF84AE8C0}" type="presOf" srcId="{4FC135B8-CC1A-214C-9BF5-A7EEF3DD1CEF}" destId="{9EBC1971-274D-9241-AED7-7C69A4EF0759}"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79213259-741B-494B-B847-559AB72BE81E}" type="presOf" srcId="{E946DE30-772A-D94C-8E85-383C5503B01C}" destId="{B4EB3645-6918-2F46-B235-83A3A378349D}" srcOrd="0" destOrd="0" presId="urn:microsoft.com/office/officeart/2008/layout/AlternatingHexagons"/>
    <dgm:cxn modelId="{8C3446FB-AC76-364F-A03F-78AEEC8D39D8}" type="presOf" srcId="{230885EF-B9C9-ED4F-B4EF-B560D1262242}" destId="{520CD534-D97F-A94D-8F4D-8BF621E3A9AE}"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EAF09D57-9496-0B4A-B193-4D9972351591}" type="presOf" srcId="{B76341B6-DB63-0744-8D75-0A44C891A7A8}" destId="{A73ABD83-E7BB-FB40-9DE0-068B2608F29D}" srcOrd="0" destOrd="0" presId="urn:microsoft.com/office/officeart/2008/layout/AlternatingHexagons"/>
    <dgm:cxn modelId="{E258CE56-9CCB-9246-8835-3AE7E2C22EA0}" type="presOf" srcId="{9440CD70-045E-9047-B55C-99F839634D2B}" destId="{65BBA7F5-E8B2-ED46-9826-F850D3888BAB}"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4B0612FA-E656-714E-9ADC-CCBFE4407D7E}" type="presOf" srcId="{5547F99E-9D2D-7849-9EDE-9298343EBEC1}" destId="{82C155FD-98BA-004F-B2DC-2C4D1E62883C}" srcOrd="0" destOrd="0" presId="urn:microsoft.com/office/officeart/2008/layout/AlternatingHexagons"/>
    <dgm:cxn modelId="{5E37ECB4-B361-FC46-9F63-F2430C21E9F9}" type="presOf" srcId="{16B35662-09B1-F741-BEFD-B53327C2CFAF}" destId="{C32FDD5A-3085-3F45-8140-33E4ACD4B80A}" srcOrd="0" destOrd="0" presId="urn:microsoft.com/office/officeart/2008/layout/AlternatingHexagons"/>
    <dgm:cxn modelId="{E9DE9949-6BCC-5C4B-8116-6125BC2A9D86}" type="presOf" srcId="{931B5693-C733-3248-9070-9D14D8F46EC6}" destId="{931F1CED-DEA6-AF4F-B58C-8C014AC33D40}" srcOrd="0" destOrd="0" presId="urn:microsoft.com/office/officeart/2008/layout/AlternatingHexagons"/>
    <dgm:cxn modelId="{B0D4F3B7-B7DA-3145-9FA5-0332C663BCC5}" type="presOf" srcId="{1347757E-0846-224A-936C-EF84AD2F5216}" destId="{BDAD7926-7A6D-E541-ACEF-A9DCEAB6B93C}" srcOrd="0" destOrd="0" presId="urn:microsoft.com/office/officeart/2008/layout/AlternatingHexagons"/>
    <dgm:cxn modelId="{7DD552E6-0C7B-8747-800C-15CF44790470}" type="presParOf" srcId="{65BBA7F5-E8B2-ED46-9826-F850D3888BAB}" destId="{9F57E755-5226-3C4C-824E-AA4D830E60BE}" srcOrd="0" destOrd="0" presId="urn:microsoft.com/office/officeart/2008/layout/AlternatingHexagons"/>
    <dgm:cxn modelId="{7A4345BC-902E-6E41-8FEC-7CD21F7AF0CF}" type="presParOf" srcId="{9F57E755-5226-3C4C-824E-AA4D830E60BE}" destId="{C32FDD5A-3085-3F45-8140-33E4ACD4B80A}" srcOrd="0" destOrd="0" presId="urn:microsoft.com/office/officeart/2008/layout/AlternatingHexagons"/>
    <dgm:cxn modelId="{BC4D0C0A-8932-7C46-8285-738A006E7CC4}" type="presParOf" srcId="{9F57E755-5226-3C4C-824E-AA4D830E60BE}" destId="{B4EB3645-6918-2F46-B235-83A3A378349D}" srcOrd="1" destOrd="0" presId="urn:microsoft.com/office/officeart/2008/layout/AlternatingHexagons"/>
    <dgm:cxn modelId="{DF08562A-D2B1-124A-A266-C3C6FE460C68}" type="presParOf" srcId="{9F57E755-5226-3C4C-824E-AA4D830E60BE}" destId="{5069A856-5505-F547-8DFC-7EA8A5CE1106}" srcOrd="2" destOrd="0" presId="urn:microsoft.com/office/officeart/2008/layout/AlternatingHexagons"/>
    <dgm:cxn modelId="{D3DBFACD-0BA8-BD47-B48E-15EFE54AA467}" type="presParOf" srcId="{9F57E755-5226-3C4C-824E-AA4D830E60BE}" destId="{BBFA26F3-1BA7-7840-99FA-3F086705614E}" srcOrd="3" destOrd="0" presId="urn:microsoft.com/office/officeart/2008/layout/AlternatingHexagons"/>
    <dgm:cxn modelId="{B6340178-03D0-2640-AE2E-1DF56D4C2D54}" type="presParOf" srcId="{9F57E755-5226-3C4C-824E-AA4D830E60BE}" destId="{BDAD7926-7A6D-E541-ACEF-A9DCEAB6B93C}" srcOrd="4" destOrd="0" presId="urn:microsoft.com/office/officeart/2008/layout/AlternatingHexagons"/>
    <dgm:cxn modelId="{1A75C4D7-8C63-FF42-9912-46D2CE762399}" type="presParOf" srcId="{65BBA7F5-E8B2-ED46-9826-F850D3888BAB}" destId="{C2CB9BE8-C8A2-3A4D-941E-74F4D3AB6552}" srcOrd="1" destOrd="0" presId="urn:microsoft.com/office/officeart/2008/layout/AlternatingHexagons"/>
    <dgm:cxn modelId="{B08A08FC-9F27-1445-9D55-A263394EE1E9}" type="presParOf" srcId="{65BBA7F5-E8B2-ED46-9826-F850D3888BAB}" destId="{182C080A-B6FE-8D49-9B0F-6F94063282E1}" srcOrd="2" destOrd="0" presId="urn:microsoft.com/office/officeart/2008/layout/AlternatingHexagons"/>
    <dgm:cxn modelId="{9816743A-99ED-AD4C-BD96-2627F70258D8}" type="presParOf" srcId="{182C080A-B6FE-8D49-9B0F-6F94063282E1}" destId="{9EBC1971-274D-9241-AED7-7C69A4EF0759}" srcOrd="0" destOrd="0" presId="urn:microsoft.com/office/officeart/2008/layout/AlternatingHexagons"/>
    <dgm:cxn modelId="{5E4C3C2F-D3D4-F448-86F0-4D69F845288F}" type="presParOf" srcId="{182C080A-B6FE-8D49-9B0F-6F94063282E1}" destId="{520CD534-D97F-A94D-8F4D-8BF621E3A9AE}" srcOrd="1" destOrd="0" presId="urn:microsoft.com/office/officeart/2008/layout/AlternatingHexagons"/>
    <dgm:cxn modelId="{B47977B1-9F7D-D140-B33C-009188A20255}" type="presParOf" srcId="{182C080A-B6FE-8D49-9B0F-6F94063282E1}" destId="{E4908D10-0214-D742-87E9-EB3188594A67}" srcOrd="2" destOrd="0" presId="urn:microsoft.com/office/officeart/2008/layout/AlternatingHexagons"/>
    <dgm:cxn modelId="{C3EA7750-EF47-154F-9F12-013B8CA99F0A}" type="presParOf" srcId="{182C080A-B6FE-8D49-9B0F-6F94063282E1}" destId="{D9D23209-E209-1548-9BFD-6939981CBA3F}" srcOrd="3" destOrd="0" presId="urn:microsoft.com/office/officeart/2008/layout/AlternatingHexagons"/>
    <dgm:cxn modelId="{83DC0A49-5B59-C241-992A-25CA3D66A449}" type="presParOf" srcId="{182C080A-B6FE-8D49-9B0F-6F94063282E1}" destId="{161183B5-0CC8-9549-A451-33F8F9B1749B}" srcOrd="4" destOrd="0" presId="urn:microsoft.com/office/officeart/2008/layout/AlternatingHexagons"/>
    <dgm:cxn modelId="{49AC9C28-A83B-1A4A-A947-16CEEFEDADDE}" type="presParOf" srcId="{65BBA7F5-E8B2-ED46-9826-F850D3888BAB}" destId="{01BCB6F3-3AD6-304F-BE02-E154825A451E}" srcOrd="3" destOrd="0" presId="urn:microsoft.com/office/officeart/2008/layout/AlternatingHexagons"/>
    <dgm:cxn modelId="{9FC36E74-A692-0D42-A282-DC4470654C64}" type="presParOf" srcId="{65BBA7F5-E8B2-ED46-9826-F850D3888BAB}" destId="{A88B6844-3E90-E747-BB0F-A1DC4CCBB802}" srcOrd="4" destOrd="0" presId="urn:microsoft.com/office/officeart/2008/layout/AlternatingHexagons"/>
    <dgm:cxn modelId="{5EF23732-7307-204A-ACF1-8C5A4EDF52BE}" type="presParOf" srcId="{A88B6844-3E90-E747-BB0F-A1DC4CCBB802}" destId="{A73ABD83-E7BB-FB40-9DE0-068B2608F29D}" srcOrd="0" destOrd="0" presId="urn:microsoft.com/office/officeart/2008/layout/AlternatingHexagons"/>
    <dgm:cxn modelId="{F74A68DF-9C51-BF4D-816E-C18DDF1E3574}" type="presParOf" srcId="{A88B6844-3E90-E747-BB0F-A1DC4CCBB802}" destId="{931F1CED-DEA6-AF4F-B58C-8C014AC33D40}" srcOrd="1" destOrd="0" presId="urn:microsoft.com/office/officeart/2008/layout/AlternatingHexagons"/>
    <dgm:cxn modelId="{39C77C09-BABB-F646-9E3E-C458F308B8B5}" type="presParOf" srcId="{A88B6844-3E90-E747-BB0F-A1DC4CCBB802}" destId="{F3134AAA-8B76-A04E-BE67-66041A13543B}" srcOrd="2" destOrd="0" presId="urn:microsoft.com/office/officeart/2008/layout/AlternatingHexagons"/>
    <dgm:cxn modelId="{528CC758-E3DE-B847-9E0D-D59DB0158039}" type="presParOf" srcId="{A88B6844-3E90-E747-BB0F-A1DC4CCBB802}" destId="{D2767481-284E-1B4D-8029-72204E87E2E7}" srcOrd="3" destOrd="0" presId="urn:microsoft.com/office/officeart/2008/layout/AlternatingHexagons"/>
    <dgm:cxn modelId="{F2739CB8-171A-CE4D-B94E-9B84F4E4FAF5}"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accent1_3" csCatId="accent1" phldr="1"/>
      <dgm:spPr/>
      <dgm:t>
        <a:bodyPr/>
        <a:lstStyle/>
        <a:p>
          <a:endParaRPr lang="en-US"/>
        </a:p>
      </dgm:t>
    </dgm:pt>
    <dgm:pt modelId="{16B35662-09B1-F741-BEFD-B53327C2CFAF}">
      <dgm:prSet phldrT="[Text]"/>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dgm:t>
        <a:bodyPr/>
        <a:lstStyle/>
        <a:p>
          <a:endParaRPr lang="en-US"/>
        </a:p>
      </dgm:t>
    </dgm:pt>
    <dgm:pt modelId="{E946DE30-772A-D94C-8E85-383C5503B01C}">
      <dgm:prSet phldrT="[Text]"/>
      <dgm:spPr/>
      <dgm:t>
        <a:bodyPr/>
        <a:lstStyle/>
        <a:p>
          <a:r>
            <a:rPr lang="en-US" b="1" smtClean="0"/>
            <a:t>ARV resistance</a:t>
          </a:r>
          <a:endParaRPr lang="en-US" b="1" dirty="0"/>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dgm:t>
        <a:bodyPr/>
        <a:lstStyle/>
        <a:p>
          <a:r>
            <a:rPr lang="en-US" b="1"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dgm:t>
        <a:bodyPr/>
        <a:lstStyle/>
        <a:p>
          <a:endParaRPr lang="en-US"/>
        </a:p>
      </dgm:t>
    </dgm:pt>
    <dgm:pt modelId="{230885EF-B9C9-ED4F-B4EF-B560D1262242}">
      <dgm:prSet phldrT="[Text]"/>
      <dgm:spPr/>
      <dgm:t>
        <a:bodyPr/>
        <a:lstStyle/>
        <a:p>
          <a:r>
            <a:rPr lang="en-US" b="1" smtClean="0"/>
            <a:t>HBV management</a:t>
          </a:r>
          <a:endParaRPr lang="en-US" b="1" dirty="0"/>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dgm:t>
        <a:bodyPr/>
        <a:lstStyle/>
        <a:p>
          <a:endParaRPr lang="en-US"/>
        </a:p>
      </dgm:t>
    </dgm:pt>
    <dgm:pt modelId="{931B5693-C733-3248-9070-9D14D8F46EC6}">
      <dgm:prSet phldrT="[Text]"/>
      <dgm:spPr/>
      <dgm:t>
        <a:bodyPr/>
        <a:lstStyle/>
        <a:p>
          <a:r>
            <a:rPr lang="en-US" b="1" smtClean="0"/>
            <a:t>Risk compensation</a:t>
          </a:r>
          <a:endParaRPr lang="en-US" b="1" dirty="0"/>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D5F7E7E9-FDB4-9B4B-995A-CB9C14B1F1D8}" type="presOf" srcId="{E946DE30-772A-D94C-8E85-383C5503B01C}" destId="{B4EB3645-6918-2F46-B235-83A3A378349D}" srcOrd="0" destOrd="0" presId="urn:microsoft.com/office/officeart/2008/layout/AlternatingHexagons"/>
    <dgm:cxn modelId="{C4843677-94EE-FD42-880C-7EF57B0C32D1}" srcId="{9440CD70-045E-9047-B55C-99F839634D2B}" destId="{B76341B6-DB63-0744-8D75-0A44C891A7A8}" srcOrd="2" destOrd="0" parTransId="{D6EF2DF5-D73D-D444-8773-5C12D0CED110}" sibTransId="{5547F99E-9D2D-7849-9EDE-9298343EBEC1}"/>
    <dgm:cxn modelId="{C3F01DBE-D5AA-5C47-AE53-C4B5C590E637}" type="presOf" srcId="{5547F99E-9D2D-7849-9EDE-9298343EBEC1}" destId="{82C155FD-98BA-004F-B2DC-2C4D1E62883C}"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D6466ECA-F7B0-9441-8EAC-9E948D8F3D30}" type="presOf" srcId="{931B5693-C733-3248-9070-9D14D8F46EC6}" destId="{931F1CED-DEA6-AF4F-B58C-8C014AC33D40}" srcOrd="0" destOrd="0" presId="urn:microsoft.com/office/officeart/2008/layout/AlternatingHexagons"/>
    <dgm:cxn modelId="{309EDAF4-CA43-BA4F-A4B5-91EA8638BE46}" srcId="{16B35662-09B1-F741-BEFD-B53327C2CFAF}" destId="{E946DE30-772A-D94C-8E85-383C5503B01C}" srcOrd="0" destOrd="0" parTransId="{72FC3925-45E9-FB47-9927-E8AC71428E47}" sibTransId="{38F77B1A-04BC-034A-B459-0EDCDA1746CA}"/>
    <dgm:cxn modelId="{95BE75D2-2E4B-9449-9CAC-576ACEDB7D22}" type="presOf" srcId="{230885EF-B9C9-ED4F-B4EF-B560D1262242}" destId="{520CD534-D97F-A94D-8F4D-8BF621E3A9AE}"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28E22E56-F494-5A47-AE1D-14B09DBF3C0E}" type="presOf" srcId="{B488E1F3-3412-C24D-BA82-EEB36861171B}" destId="{161183B5-0CC8-9549-A451-33F8F9B1749B}" srcOrd="0" destOrd="0" presId="urn:microsoft.com/office/officeart/2008/layout/AlternatingHexagons"/>
    <dgm:cxn modelId="{243A5014-3EB8-FF49-9FA8-685296AA3B94}" type="presOf" srcId="{4FC135B8-CC1A-214C-9BF5-A7EEF3DD1CEF}" destId="{9EBC1971-274D-9241-AED7-7C69A4EF0759}" srcOrd="0" destOrd="0" presId="urn:microsoft.com/office/officeart/2008/layout/AlternatingHexagons"/>
    <dgm:cxn modelId="{4D207C1B-11DF-AE4E-B58C-C10DDB4D0238}" type="presOf" srcId="{9440CD70-045E-9047-B55C-99F839634D2B}" destId="{65BBA7F5-E8B2-ED46-9826-F850D3888BAB}" srcOrd="0" destOrd="0" presId="urn:microsoft.com/office/officeart/2008/layout/AlternatingHexagons"/>
    <dgm:cxn modelId="{D9E7CCD4-22B5-AE4D-A2DD-091A9A78FBE6}" type="presOf" srcId="{B76341B6-DB63-0744-8D75-0A44C891A7A8}" destId="{A73ABD83-E7BB-FB40-9DE0-068B2608F29D}"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6AAD6528-E9CA-9743-95D0-DDA23923161E}" type="presOf" srcId="{1347757E-0846-224A-936C-EF84AD2F5216}" destId="{BDAD7926-7A6D-E541-ACEF-A9DCEAB6B93C}" srcOrd="0" destOrd="0" presId="urn:microsoft.com/office/officeart/2008/layout/AlternatingHexagons"/>
    <dgm:cxn modelId="{D9C1D62C-7C4A-F74D-83FF-1DE4E6E26F9B}" type="presOf" srcId="{16B35662-09B1-F741-BEFD-B53327C2CFAF}" destId="{C32FDD5A-3085-3F45-8140-33E4ACD4B80A}" srcOrd="0" destOrd="0" presId="urn:microsoft.com/office/officeart/2008/layout/AlternatingHexagons"/>
    <dgm:cxn modelId="{4CFA4BC7-0DC6-9840-A5D0-4A01E473EEF5}" type="presParOf" srcId="{65BBA7F5-E8B2-ED46-9826-F850D3888BAB}" destId="{9F57E755-5226-3C4C-824E-AA4D830E60BE}" srcOrd="0" destOrd="0" presId="urn:microsoft.com/office/officeart/2008/layout/AlternatingHexagons"/>
    <dgm:cxn modelId="{EA24C6B3-071F-ED42-9FFE-AC740466CDC9}" type="presParOf" srcId="{9F57E755-5226-3C4C-824E-AA4D830E60BE}" destId="{C32FDD5A-3085-3F45-8140-33E4ACD4B80A}" srcOrd="0" destOrd="0" presId="urn:microsoft.com/office/officeart/2008/layout/AlternatingHexagons"/>
    <dgm:cxn modelId="{6B9A87B5-45C8-944A-931D-92EC5D42C8D3}" type="presParOf" srcId="{9F57E755-5226-3C4C-824E-AA4D830E60BE}" destId="{B4EB3645-6918-2F46-B235-83A3A378349D}" srcOrd="1" destOrd="0" presId="urn:microsoft.com/office/officeart/2008/layout/AlternatingHexagons"/>
    <dgm:cxn modelId="{69390D32-5215-D64E-ABCC-78E0ADB6F6B6}" type="presParOf" srcId="{9F57E755-5226-3C4C-824E-AA4D830E60BE}" destId="{5069A856-5505-F547-8DFC-7EA8A5CE1106}" srcOrd="2" destOrd="0" presId="urn:microsoft.com/office/officeart/2008/layout/AlternatingHexagons"/>
    <dgm:cxn modelId="{8D4DFCB6-2ABC-9F4D-9F71-4C38A782711B}" type="presParOf" srcId="{9F57E755-5226-3C4C-824E-AA4D830E60BE}" destId="{BBFA26F3-1BA7-7840-99FA-3F086705614E}" srcOrd="3" destOrd="0" presId="urn:microsoft.com/office/officeart/2008/layout/AlternatingHexagons"/>
    <dgm:cxn modelId="{DF454D99-0065-8945-8CB8-4EF88BE81B1D}" type="presParOf" srcId="{9F57E755-5226-3C4C-824E-AA4D830E60BE}" destId="{BDAD7926-7A6D-E541-ACEF-A9DCEAB6B93C}" srcOrd="4" destOrd="0" presId="urn:microsoft.com/office/officeart/2008/layout/AlternatingHexagons"/>
    <dgm:cxn modelId="{0BF6FB83-2541-6B4A-8AC7-E566F6785758}" type="presParOf" srcId="{65BBA7F5-E8B2-ED46-9826-F850D3888BAB}" destId="{C2CB9BE8-C8A2-3A4D-941E-74F4D3AB6552}" srcOrd="1" destOrd="0" presId="urn:microsoft.com/office/officeart/2008/layout/AlternatingHexagons"/>
    <dgm:cxn modelId="{F04C3729-B925-254E-B025-7101509196D7}" type="presParOf" srcId="{65BBA7F5-E8B2-ED46-9826-F850D3888BAB}" destId="{182C080A-B6FE-8D49-9B0F-6F94063282E1}" srcOrd="2" destOrd="0" presId="urn:microsoft.com/office/officeart/2008/layout/AlternatingHexagons"/>
    <dgm:cxn modelId="{8F37D452-3BCD-4043-8BB8-EEA132C1F4E3}" type="presParOf" srcId="{182C080A-B6FE-8D49-9B0F-6F94063282E1}" destId="{9EBC1971-274D-9241-AED7-7C69A4EF0759}" srcOrd="0" destOrd="0" presId="urn:microsoft.com/office/officeart/2008/layout/AlternatingHexagons"/>
    <dgm:cxn modelId="{334325BE-6164-F84B-A3D0-BF83166C797F}" type="presParOf" srcId="{182C080A-B6FE-8D49-9B0F-6F94063282E1}" destId="{520CD534-D97F-A94D-8F4D-8BF621E3A9AE}" srcOrd="1" destOrd="0" presId="urn:microsoft.com/office/officeart/2008/layout/AlternatingHexagons"/>
    <dgm:cxn modelId="{B1FED87C-9C9F-BE49-B691-9BB568DADDA8}" type="presParOf" srcId="{182C080A-B6FE-8D49-9B0F-6F94063282E1}" destId="{E4908D10-0214-D742-87E9-EB3188594A67}" srcOrd="2" destOrd="0" presId="urn:microsoft.com/office/officeart/2008/layout/AlternatingHexagons"/>
    <dgm:cxn modelId="{08D84DF6-D77C-2B4E-A036-EFB96CE9DF87}" type="presParOf" srcId="{182C080A-B6FE-8D49-9B0F-6F94063282E1}" destId="{D9D23209-E209-1548-9BFD-6939981CBA3F}" srcOrd="3" destOrd="0" presId="urn:microsoft.com/office/officeart/2008/layout/AlternatingHexagons"/>
    <dgm:cxn modelId="{A2978603-B69C-E048-A46C-055C9C88444D}" type="presParOf" srcId="{182C080A-B6FE-8D49-9B0F-6F94063282E1}" destId="{161183B5-0CC8-9549-A451-33F8F9B1749B}" srcOrd="4" destOrd="0" presId="urn:microsoft.com/office/officeart/2008/layout/AlternatingHexagons"/>
    <dgm:cxn modelId="{4BCF510D-7653-6B4A-B637-48DC3AF98D45}" type="presParOf" srcId="{65BBA7F5-E8B2-ED46-9826-F850D3888BAB}" destId="{01BCB6F3-3AD6-304F-BE02-E154825A451E}" srcOrd="3" destOrd="0" presId="urn:microsoft.com/office/officeart/2008/layout/AlternatingHexagons"/>
    <dgm:cxn modelId="{2DD0BAA5-F574-4142-BDC5-DCFB57E99269}" type="presParOf" srcId="{65BBA7F5-E8B2-ED46-9826-F850D3888BAB}" destId="{A88B6844-3E90-E747-BB0F-A1DC4CCBB802}" srcOrd="4" destOrd="0" presId="urn:microsoft.com/office/officeart/2008/layout/AlternatingHexagons"/>
    <dgm:cxn modelId="{AFEF869C-42FB-5F4E-95AB-246D2F7AE5EF}" type="presParOf" srcId="{A88B6844-3E90-E747-BB0F-A1DC4CCBB802}" destId="{A73ABD83-E7BB-FB40-9DE0-068B2608F29D}" srcOrd="0" destOrd="0" presId="urn:microsoft.com/office/officeart/2008/layout/AlternatingHexagons"/>
    <dgm:cxn modelId="{C0DA49B7-F723-CC41-A56D-E5938CE9DE34}" type="presParOf" srcId="{A88B6844-3E90-E747-BB0F-A1DC4CCBB802}" destId="{931F1CED-DEA6-AF4F-B58C-8C014AC33D40}" srcOrd="1" destOrd="0" presId="urn:microsoft.com/office/officeart/2008/layout/AlternatingHexagons"/>
    <dgm:cxn modelId="{6B2CF0F5-5A4E-8E4D-B7D1-A65A23A2AEF2}" type="presParOf" srcId="{A88B6844-3E90-E747-BB0F-A1DC4CCBB802}" destId="{F3134AAA-8B76-A04E-BE67-66041A13543B}" srcOrd="2" destOrd="0" presId="urn:microsoft.com/office/officeart/2008/layout/AlternatingHexagons"/>
    <dgm:cxn modelId="{DA55F9E2-0279-194B-B07A-89483338BD8D}" type="presParOf" srcId="{A88B6844-3E90-E747-BB0F-A1DC4CCBB802}" destId="{D2767481-284E-1B4D-8029-72204E87E2E7}" srcOrd="3" destOrd="0" presId="urn:microsoft.com/office/officeart/2008/layout/AlternatingHexagons"/>
    <dgm:cxn modelId="{122768E4-1C61-EF48-80A8-F69C4A53F7A4}"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16B35662-09B1-F741-BEFD-B53327C2CFAF}">
      <dgm:prSet phldrT="[Text]"/>
      <dgm:spPr>
        <a:solidFill>
          <a:schemeClr val="bg1">
            <a:lumMod val="85000"/>
          </a:schemeClr>
        </a:solidFill>
      </dgm:spPr>
      <dgm:t>
        <a:bodyPr/>
        <a:lstStyle/>
        <a:p>
          <a:r>
            <a:rPr lang="en-US" b="1" dirty="0" smtClean="0">
              <a:solidFill>
                <a:srgbClr val="FF0000"/>
              </a:solidFill>
            </a:rPr>
            <a:t>GI effects</a:t>
          </a:r>
          <a:endParaRPr lang="en-US" b="1" dirty="0">
            <a:solidFill>
              <a:srgbClr val="FF0000"/>
            </a:solidFill>
          </a:endParaRPr>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a:solidFill>
          <a:schemeClr val="bg1">
            <a:lumMod val="75000"/>
          </a:schemeClr>
        </a:solidFill>
      </dgm:spPr>
      <dgm:t>
        <a:bodyPr/>
        <a:lstStyle/>
        <a:p>
          <a:endParaRPr lang="en-US"/>
        </a:p>
      </dgm:t>
    </dgm:pt>
    <dgm:pt modelId="{E946DE30-772A-D94C-8E85-383C5503B01C}">
      <dgm:prSet phldrT="[Text]"/>
      <dgm:spPr/>
      <dgm:t>
        <a:bodyPr/>
        <a:lstStyle/>
        <a:p>
          <a:r>
            <a:rPr lang="en-US" b="1" dirty="0" smtClean="0">
              <a:solidFill>
                <a:schemeClr val="bg1">
                  <a:lumMod val="50000"/>
                </a:schemeClr>
              </a:solidFill>
            </a:rPr>
            <a:t>ARV resistance</a:t>
          </a:r>
          <a:endParaRPr lang="en-US" b="1" dirty="0">
            <a:solidFill>
              <a:schemeClr val="bg1">
                <a:lumMod val="50000"/>
              </a:schemeClr>
            </a:solidFill>
          </a:endParaRPr>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a:solidFill>
          <a:schemeClr val="bg1">
            <a:lumMod val="85000"/>
          </a:schemeClr>
        </a:solidFill>
      </dgm:spPr>
      <dgm:t>
        <a:bodyPr/>
        <a:lstStyle/>
        <a:p>
          <a:r>
            <a:rPr lang="en-US" b="1" dirty="0" smtClean="0">
              <a:solidFill>
                <a:srgbClr val="FF0000"/>
              </a:solidFill>
            </a:rPr>
            <a:t>Renal</a:t>
          </a:r>
          <a:endParaRPr lang="en-US" b="1" dirty="0">
            <a:solidFill>
              <a:srgbClr val="FF0000"/>
            </a:solidFill>
          </a:endParaRPr>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a:solidFill>
          <a:schemeClr val="bg1">
            <a:lumMod val="75000"/>
          </a:schemeClr>
        </a:solidFill>
      </dgm:spPr>
      <dgm:t>
        <a:bodyPr/>
        <a:lstStyle/>
        <a:p>
          <a:endParaRPr lang="en-US"/>
        </a:p>
      </dgm:t>
    </dgm:pt>
    <dgm:pt modelId="{230885EF-B9C9-ED4F-B4EF-B560D1262242}">
      <dgm:prSet phldrT="[Text]"/>
      <dgm:spPr/>
      <dgm:t>
        <a:bodyPr/>
        <a:lstStyle/>
        <a:p>
          <a:r>
            <a:rPr lang="en-US" b="1" dirty="0" smtClean="0">
              <a:solidFill>
                <a:schemeClr val="bg1">
                  <a:lumMod val="50000"/>
                </a:schemeClr>
              </a:solidFill>
            </a:rPr>
            <a:t>HBV management</a:t>
          </a:r>
          <a:endParaRPr lang="en-US" b="1" dirty="0">
            <a:solidFill>
              <a:schemeClr val="bg1">
                <a:lumMod val="50000"/>
              </a:schemeClr>
            </a:solidFill>
          </a:endParaRPr>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a:solidFill>
          <a:schemeClr val="bg1">
            <a:lumMod val="85000"/>
          </a:schemeClr>
        </a:solidFill>
      </dgm:spPr>
      <dgm:t>
        <a:bodyPr/>
        <a:lstStyle/>
        <a:p>
          <a:r>
            <a:rPr lang="en-US" b="1" dirty="0" smtClean="0">
              <a:solidFill>
                <a:srgbClr val="FF0000"/>
              </a:solidFill>
            </a:rPr>
            <a:t>BMD</a:t>
          </a:r>
          <a:endParaRPr lang="en-US" b="1" dirty="0">
            <a:solidFill>
              <a:srgbClr val="FF0000"/>
            </a:solidFill>
          </a:endParaRPr>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a:solidFill>
          <a:schemeClr val="bg1">
            <a:lumMod val="75000"/>
          </a:schemeClr>
        </a:solidFill>
      </dgm:spPr>
      <dgm:t>
        <a:bodyPr/>
        <a:lstStyle/>
        <a:p>
          <a:endParaRPr lang="en-US"/>
        </a:p>
      </dgm:t>
    </dgm:pt>
    <dgm:pt modelId="{931B5693-C733-3248-9070-9D14D8F46EC6}">
      <dgm:prSet phldrT="[Text]"/>
      <dgm:spPr/>
      <dgm:t>
        <a:bodyPr/>
        <a:lstStyle/>
        <a:p>
          <a:r>
            <a:rPr lang="en-US" b="1" dirty="0" smtClean="0">
              <a:solidFill>
                <a:schemeClr val="bg1">
                  <a:lumMod val="50000"/>
                </a:schemeClr>
              </a:solidFill>
            </a:rPr>
            <a:t>Risk compensation</a:t>
          </a:r>
          <a:endParaRPr lang="en-US" b="1" dirty="0">
            <a:solidFill>
              <a:schemeClr val="bg1">
                <a:lumMod val="50000"/>
              </a:schemeClr>
            </a:solidFill>
          </a:endParaRPr>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6E42013D-BFFC-9C46-980D-4D2FEC874623}" type="presOf" srcId="{B488E1F3-3412-C24D-BA82-EEB36861171B}" destId="{161183B5-0CC8-9549-A451-33F8F9B1749B}" srcOrd="0" destOrd="0" presId="urn:microsoft.com/office/officeart/2008/layout/AlternatingHexagons"/>
    <dgm:cxn modelId="{704EF5D9-1780-B143-BDDC-AAF3F90B14B9}" type="presOf" srcId="{1347757E-0846-224A-936C-EF84AD2F5216}" destId="{BDAD7926-7A6D-E541-ACEF-A9DCEAB6B93C}" srcOrd="0" destOrd="0" presId="urn:microsoft.com/office/officeart/2008/layout/AlternatingHexagons"/>
    <dgm:cxn modelId="{C4843677-94EE-FD42-880C-7EF57B0C32D1}" srcId="{9440CD70-045E-9047-B55C-99F839634D2B}" destId="{B76341B6-DB63-0744-8D75-0A44C891A7A8}" srcOrd="2" destOrd="0" parTransId="{D6EF2DF5-D73D-D444-8773-5C12D0CED110}" sibTransId="{5547F99E-9D2D-7849-9EDE-9298343EBEC1}"/>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99C9CFCD-4777-E44B-936E-80848C539DFD}" type="presOf" srcId="{B76341B6-DB63-0744-8D75-0A44C891A7A8}" destId="{A73ABD83-E7BB-FB40-9DE0-068B2608F29D}"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1233BD50-34A7-8B4E-A75E-DFB8EA64F072}" type="presOf" srcId="{E946DE30-772A-D94C-8E85-383C5503B01C}" destId="{B4EB3645-6918-2F46-B235-83A3A378349D}" srcOrd="0" destOrd="0" presId="urn:microsoft.com/office/officeart/2008/layout/AlternatingHexagons"/>
    <dgm:cxn modelId="{0834040F-8668-AC49-9085-9A5FF6B43EC6}" type="presOf" srcId="{4FC135B8-CC1A-214C-9BF5-A7EEF3DD1CEF}" destId="{9EBC1971-274D-9241-AED7-7C69A4EF0759}" srcOrd="0" destOrd="0" presId="urn:microsoft.com/office/officeart/2008/layout/AlternatingHexagons"/>
    <dgm:cxn modelId="{70D28603-A002-DF46-8398-A0E727ED14D3}" type="presOf" srcId="{931B5693-C733-3248-9070-9D14D8F46EC6}" destId="{931F1CED-DEA6-AF4F-B58C-8C014AC33D40}" srcOrd="0" destOrd="0" presId="urn:microsoft.com/office/officeart/2008/layout/AlternatingHexagons"/>
    <dgm:cxn modelId="{22ABEC29-3C48-9B4B-8007-DB7F6E2269EF}" type="presOf" srcId="{230885EF-B9C9-ED4F-B4EF-B560D1262242}" destId="{520CD534-D97F-A94D-8F4D-8BF621E3A9AE}"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9CCFBC37-46B6-9849-A808-D1F2FCE6CECC}" type="presOf" srcId="{9440CD70-045E-9047-B55C-99F839634D2B}" destId="{65BBA7F5-E8B2-ED46-9826-F850D3888BAB}" srcOrd="0" destOrd="0" presId="urn:microsoft.com/office/officeart/2008/layout/AlternatingHexagons"/>
    <dgm:cxn modelId="{4F4DDF79-62C0-B94E-A081-03AA6BA9E3B5}" type="presOf" srcId="{16B35662-09B1-F741-BEFD-B53327C2CFAF}" destId="{C32FDD5A-3085-3F45-8140-33E4ACD4B80A}" srcOrd="0" destOrd="0" presId="urn:microsoft.com/office/officeart/2008/layout/AlternatingHexagons"/>
    <dgm:cxn modelId="{EBF39988-8E5D-754D-87C4-DC93B8287F1D}" type="presOf" srcId="{5547F99E-9D2D-7849-9EDE-9298343EBEC1}" destId="{82C155FD-98BA-004F-B2DC-2C4D1E62883C}" srcOrd="0" destOrd="0" presId="urn:microsoft.com/office/officeart/2008/layout/AlternatingHexagons"/>
    <dgm:cxn modelId="{22173F68-3110-074F-B39C-EDC109D82C70}" type="presParOf" srcId="{65BBA7F5-E8B2-ED46-9826-F850D3888BAB}" destId="{9F57E755-5226-3C4C-824E-AA4D830E60BE}" srcOrd="0" destOrd="0" presId="urn:microsoft.com/office/officeart/2008/layout/AlternatingHexagons"/>
    <dgm:cxn modelId="{01206CD5-7898-7444-84A1-0B612A091BDA}" type="presParOf" srcId="{9F57E755-5226-3C4C-824E-AA4D830E60BE}" destId="{C32FDD5A-3085-3F45-8140-33E4ACD4B80A}" srcOrd="0" destOrd="0" presId="urn:microsoft.com/office/officeart/2008/layout/AlternatingHexagons"/>
    <dgm:cxn modelId="{A7A525F8-6FC2-2B4A-860A-6DF0D9C8F53D}" type="presParOf" srcId="{9F57E755-5226-3C4C-824E-AA4D830E60BE}" destId="{B4EB3645-6918-2F46-B235-83A3A378349D}" srcOrd="1" destOrd="0" presId="urn:microsoft.com/office/officeart/2008/layout/AlternatingHexagons"/>
    <dgm:cxn modelId="{CB43BC45-5F1A-7E43-96B7-ADC26AB94E2E}" type="presParOf" srcId="{9F57E755-5226-3C4C-824E-AA4D830E60BE}" destId="{5069A856-5505-F547-8DFC-7EA8A5CE1106}" srcOrd="2" destOrd="0" presId="urn:microsoft.com/office/officeart/2008/layout/AlternatingHexagons"/>
    <dgm:cxn modelId="{697E5C45-4C10-5A42-984A-3B97A84AF1AD}" type="presParOf" srcId="{9F57E755-5226-3C4C-824E-AA4D830E60BE}" destId="{BBFA26F3-1BA7-7840-99FA-3F086705614E}" srcOrd="3" destOrd="0" presId="urn:microsoft.com/office/officeart/2008/layout/AlternatingHexagons"/>
    <dgm:cxn modelId="{50D451ED-B597-DD4F-8931-58BF48599FED}" type="presParOf" srcId="{9F57E755-5226-3C4C-824E-AA4D830E60BE}" destId="{BDAD7926-7A6D-E541-ACEF-A9DCEAB6B93C}" srcOrd="4" destOrd="0" presId="urn:microsoft.com/office/officeart/2008/layout/AlternatingHexagons"/>
    <dgm:cxn modelId="{0DA07372-C5E7-B44C-AE27-D1541D0B6DDD}" type="presParOf" srcId="{65BBA7F5-E8B2-ED46-9826-F850D3888BAB}" destId="{C2CB9BE8-C8A2-3A4D-941E-74F4D3AB6552}" srcOrd="1" destOrd="0" presId="urn:microsoft.com/office/officeart/2008/layout/AlternatingHexagons"/>
    <dgm:cxn modelId="{B9460808-1468-A94D-A237-FFADBEF9497F}" type="presParOf" srcId="{65BBA7F5-E8B2-ED46-9826-F850D3888BAB}" destId="{182C080A-B6FE-8D49-9B0F-6F94063282E1}" srcOrd="2" destOrd="0" presId="urn:microsoft.com/office/officeart/2008/layout/AlternatingHexagons"/>
    <dgm:cxn modelId="{AB83EAE2-0E38-1046-9D66-E94C98658864}" type="presParOf" srcId="{182C080A-B6FE-8D49-9B0F-6F94063282E1}" destId="{9EBC1971-274D-9241-AED7-7C69A4EF0759}" srcOrd="0" destOrd="0" presId="urn:microsoft.com/office/officeart/2008/layout/AlternatingHexagons"/>
    <dgm:cxn modelId="{6BBCCD34-C0C8-2F43-BCA4-86B25B6CD95A}" type="presParOf" srcId="{182C080A-B6FE-8D49-9B0F-6F94063282E1}" destId="{520CD534-D97F-A94D-8F4D-8BF621E3A9AE}" srcOrd="1" destOrd="0" presId="urn:microsoft.com/office/officeart/2008/layout/AlternatingHexagons"/>
    <dgm:cxn modelId="{E7B39E42-B1D5-694E-B03C-0F4C206F78C3}" type="presParOf" srcId="{182C080A-B6FE-8D49-9B0F-6F94063282E1}" destId="{E4908D10-0214-D742-87E9-EB3188594A67}" srcOrd="2" destOrd="0" presId="urn:microsoft.com/office/officeart/2008/layout/AlternatingHexagons"/>
    <dgm:cxn modelId="{9C43AAA1-4F47-6245-8539-235ECF0B7655}" type="presParOf" srcId="{182C080A-B6FE-8D49-9B0F-6F94063282E1}" destId="{D9D23209-E209-1548-9BFD-6939981CBA3F}" srcOrd="3" destOrd="0" presId="urn:microsoft.com/office/officeart/2008/layout/AlternatingHexagons"/>
    <dgm:cxn modelId="{A6468527-6A8F-4646-B2B0-14968BB8EF35}" type="presParOf" srcId="{182C080A-B6FE-8D49-9B0F-6F94063282E1}" destId="{161183B5-0CC8-9549-A451-33F8F9B1749B}" srcOrd="4" destOrd="0" presId="urn:microsoft.com/office/officeart/2008/layout/AlternatingHexagons"/>
    <dgm:cxn modelId="{57832A2D-9226-DA4B-ABAB-5096CE5AAE9C}" type="presParOf" srcId="{65BBA7F5-E8B2-ED46-9826-F850D3888BAB}" destId="{01BCB6F3-3AD6-304F-BE02-E154825A451E}" srcOrd="3" destOrd="0" presId="urn:microsoft.com/office/officeart/2008/layout/AlternatingHexagons"/>
    <dgm:cxn modelId="{223FE2AF-CE49-CE4E-A554-0EF94579F559}" type="presParOf" srcId="{65BBA7F5-E8B2-ED46-9826-F850D3888BAB}" destId="{A88B6844-3E90-E747-BB0F-A1DC4CCBB802}" srcOrd="4" destOrd="0" presId="urn:microsoft.com/office/officeart/2008/layout/AlternatingHexagons"/>
    <dgm:cxn modelId="{A452A67F-B6EF-8B4D-ABEB-7D7B368D6B73}" type="presParOf" srcId="{A88B6844-3E90-E747-BB0F-A1DC4CCBB802}" destId="{A73ABD83-E7BB-FB40-9DE0-068B2608F29D}" srcOrd="0" destOrd="0" presId="urn:microsoft.com/office/officeart/2008/layout/AlternatingHexagons"/>
    <dgm:cxn modelId="{AC9DBF9C-C712-8F43-880A-DC57D97980D7}" type="presParOf" srcId="{A88B6844-3E90-E747-BB0F-A1DC4CCBB802}" destId="{931F1CED-DEA6-AF4F-B58C-8C014AC33D40}" srcOrd="1" destOrd="0" presId="urn:microsoft.com/office/officeart/2008/layout/AlternatingHexagons"/>
    <dgm:cxn modelId="{F8AFEE16-611C-4B43-B780-6F85EDEDC4D0}" type="presParOf" srcId="{A88B6844-3E90-E747-BB0F-A1DC4CCBB802}" destId="{F3134AAA-8B76-A04E-BE67-66041A13543B}" srcOrd="2" destOrd="0" presId="urn:microsoft.com/office/officeart/2008/layout/AlternatingHexagons"/>
    <dgm:cxn modelId="{3D25FBFF-CA33-454B-8B04-E68B82EC0815}" type="presParOf" srcId="{A88B6844-3E90-E747-BB0F-A1DC4CCBB802}" destId="{D2767481-284E-1B4D-8029-72204E87E2E7}" srcOrd="3" destOrd="0" presId="urn:microsoft.com/office/officeart/2008/layout/AlternatingHexagons"/>
    <dgm:cxn modelId="{E5E9F85C-D8ED-EA41-8413-7D49D53B797F}"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accent1_3" csCatId="accent1" phldr="1"/>
      <dgm:spPr/>
      <dgm:t>
        <a:bodyPr/>
        <a:lstStyle/>
        <a:p>
          <a:endParaRPr lang="en-US"/>
        </a:p>
      </dgm:t>
    </dgm:pt>
    <dgm:pt modelId="{16B35662-09B1-F741-BEFD-B53327C2CFAF}">
      <dgm:prSet phldrT="[Text]"/>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dgm:t>
        <a:bodyPr/>
        <a:lstStyle/>
        <a:p>
          <a:endParaRPr lang="en-US"/>
        </a:p>
      </dgm:t>
    </dgm:pt>
    <dgm:pt modelId="{E946DE30-772A-D94C-8E85-383C5503B01C}">
      <dgm:prSet phldrT="[Text]"/>
      <dgm:spPr/>
      <dgm:t>
        <a:bodyPr/>
        <a:lstStyle/>
        <a:p>
          <a:r>
            <a:rPr lang="en-US" b="1" smtClean="0"/>
            <a:t>ARV resistance</a:t>
          </a:r>
          <a:endParaRPr lang="en-US" b="1" dirty="0"/>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dgm:t>
        <a:bodyPr/>
        <a:lstStyle/>
        <a:p>
          <a:r>
            <a:rPr lang="en-US" b="1"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dgm:t>
        <a:bodyPr/>
        <a:lstStyle/>
        <a:p>
          <a:endParaRPr lang="en-US"/>
        </a:p>
      </dgm:t>
    </dgm:pt>
    <dgm:pt modelId="{230885EF-B9C9-ED4F-B4EF-B560D1262242}">
      <dgm:prSet phldrT="[Text]"/>
      <dgm:spPr/>
      <dgm:t>
        <a:bodyPr/>
        <a:lstStyle/>
        <a:p>
          <a:r>
            <a:rPr lang="en-US" b="1" smtClean="0"/>
            <a:t>HBV management</a:t>
          </a:r>
          <a:endParaRPr lang="en-US" b="1" dirty="0"/>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dgm:t>
        <a:bodyPr/>
        <a:lstStyle/>
        <a:p>
          <a:endParaRPr lang="en-US"/>
        </a:p>
      </dgm:t>
    </dgm:pt>
    <dgm:pt modelId="{931B5693-C733-3248-9070-9D14D8F46EC6}">
      <dgm:prSet phldrT="[Text]"/>
      <dgm:spPr/>
      <dgm:t>
        <a:bodyPr/>
        <a:lstStyle/>
        <a:p>
          <a:r>
            <a:rPr lang="en-US" b="1" smtClean="0"/>
            <a:t>Risk compensation</a:t>
          </a:r>
          <a:endParaRPr lang="en-US" b="1" dirty="0"/>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4FD0685F-104A-C147-BC22-423C559757AD}" type="presOf" srcId="{230885EF-B9C9-ED4F-B4EF-B560D1262242}" destId="{520CD534-D97F-A94D-8F4D-8BF621E3A9AE}" srcOrd="0" destOrd="0" presId="urn:microsoft.com/office/officeart/2008/layout/AlternatingHexagons"/>
    <dgm:cxn modelId="{C4843677-94EE-FD42-880C-7EF57B0C32D1}" srcId="{9440CD70-045E-9047-B55C-99F839634D2B}" destId="{B76341B6-DB63-0744-8D75-0A44C891A7A8}" srcOrd="2" destOrd="0" parTransId="{D6EF2DF5-D73D-D444-8773-5C12D0CED110}" sibTransId="{5547F99E-9D2D-7849-9EDE-9298343EBEC1}"/>
    <dgm:cxn modelId="{7B60B641-5788-1545-BAB7-A7044341D3E7}" type="presOf" srcId="{E946DE30-772A-D94C-8E85-383C5503B01C}" destId="{B4EB3645-6918-2F46-B235-83A3A378349D}" srcOrd="0" destOrd="0" presId="urn:microsoft.com/office/officeart/2008/layout/AlternatingHexagons"/>
    <dgm:cxn modelId="{A54D4EBE-6A02-4546-8B11-5A1154BDABE5}" type="presOf" srcId="{4FC135B8-CC1A-214C-9BF5-A7EEF3DD1CEF}" destId="{9EBC1971-274D-9241-AED7-7C69A4EF0759}"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74BDF54D-05A0-5F4D-8739-4F34A7E6D440}" type="presOf" srcId="{B488E1F3-3412-C24D-BA82-EEB36861171B}" destId="{161183B5-0CC8-9549-A451-33F8F9B1749B}"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51E02EA9-A11B-354B-9187-AD8C59C25115}" type="presOf" srcId="{B76341B6-DB63-0744-8D75-0A44C891A7A8}" destId="{A73ABD83-E7BB-FB40-9DE0-068B2608F29D}"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547A5A58-ADD6-FA46-8FF4-4E1CAE9FA797}" type="presOf" srcId="{1347757E-0846-224A-936C-EF84AD2F5216}" destId="{BDAD7926-7A6D-E541-ACEF-A9DCEAB6B93C}" srcOrd="0" destOrd="0" presId="urn:microsoft.com/office/officeart/2008/layout/AlternatingHexagons"/>
    <dgm:cxn modelId="{15741371-79B1-614D-A08A-DCB428EA25D4}" type="presOf" srcId="{9440CD70-045E-9047-B55C-99F839634D2B}" destId="{65BBA7F5-E8B2-ED46-9826-F850D3888BAB}" srcOrd="0" destOrd="0" presId="urn:microsoft.com/office/officeart/2008/layout/AlternatingHexagons"/>
    <dgm:cxn modelId="{F878D10F-26CB-D44E-B13B-C2AB80F1A2FA}" type="presOf" srcId="{16B35662-09B1-F741-BEFD-B53327C2CFAF}" destId="{C32FDD5A-3085-3F45-8140-33E4ACD4B80A}" srcOrd="0" destOrd="0" presId="urn:microsoft.com/office/officeart/2008/layout/AlternatingHexagons"/>
    <dgm:cxn modelId="{C475EEBB-2BB8-BD49-A96C-683828B0E9DA}" type="presOf" srcId="{5547F99E-9D2D-7849-9EDE-9298343EBEC1}" destId="{82C155FD-98BA-004F-B2DC-2C4D1E62883C}" srcOrd="0" destOrd="0" presId="urn:microsoft.com/office/officeart/2008/layout/AlternatingHexagons"/>
    <dgm:cxn modelId="{513E6981-FB4B-8C48-B745-00CBC13763C7}" type="presOf" srcId="{931B5693-C733-3248-9070-9D14D8F46EC6}" destId="{931F1CED-DEA6-AF4F-B58C-8C014AC33D40}" srcOrd="0" destOrd="0" presId="urn:microsoft.com/office/officeart/2008/layout/AlternatingHexagons"/>
    <dgm:cxn modelId="{D2342694-C719-7142-88C8-12A1F8462E27}" type="presParOf" srcId="{65BBA7F5-E8B2-ED46-9826-F850D3888BAB}" destId="{9F57E755-5226-3C4C-824E-AA4D830E60BE}" srcOrd="0" destOrd="0" presId="urn:microsoft.com/office/officeart/2008/layout/AlternatingHexagons"/>
    <dgm:cxn modelId="{DBBC9BD0-F64A-5C49-8AE0-C55132E1EA7F}" type="presParOf" srcId="{9F57E755-5226-3C4C-824E-AA4D830E60BE}" destId="{C32FDD5A-3085-3F45-8140-33E4ACD4B80A}" srcOrd="0" destOrd="0" presId="urn:microsoft.com/office/officeart/2008/layout/AlternatingHexagons"/>
    <dgm:cxn modelId="{06178DEB-329C-8C4D-A4ED-5536B3A0F8FA}" type="presParOf" srcId="{9F57E755-5226-3C4C-824E-AA4D830E60BE}" destId="{B4EB3645-6918-2F46-B235-83A3A378349D}" srcOrd="1" destOrd="0" presId="urn:microsoft.com/office/officeart/2008/layout/AlternatingHexagons"/>
    <dgm:cxn modelId="{4FB4ED41-6B04-1D47-A371-7CB59824D6CE}" type="presParOf" srcId="{9F57E755-5226-3C4C-824E-AA4D830E60BE}" destId="{5069A856-5505-F547-8DFC-7EA8A5CE1106}" srcOrd="2" destOrd="0" presId="urn:microsoft.com/office/officeart/2008/layout/AlternatingHexagons"/>
    <dgm:cxn modelId="{A9DAED9B-4D9A-C648-96B7-78491A9C24EA}" type="presParOf" srcId="{9F57E755-5226-3C4C-824E-AA4D830E60BE}" destId="{BBFA26F3-1BA7-7840-99FA-3F086705614E}" srcOrd="3" destOrd="0" presId="urn:microsoft.com/office/officeart/2008/layout/AlternatingHexagons"/>
    <dgm:cxn modelId="{8DBFB5D2-8E44-FC44-8595-18E550E94609}" type="presParOf" srcId="{9F57E755-5226-3C4C-824E-AA4D830E60BE}" destId="{BDAD7926-7A6D-E541-ACEF-A9DCEAB6B93C}" srcOrd="4" destOrd="0" presId="urn:microsoft.com/office/officeart/2008/layout/AlternatingHexagons"/>
    <dgm:cxn modelId="{C21C2739-366A-BB41-AE61-21106F09623A}" type="presParOf" srcId="{65BBA7F5-E8B2-ED46-9826-F850D3888BAB}" destId="{C2CB9BE8-C8A2-3A4D-941E-74F4D3AB6552}" srcOrd="1" destOrd="0" presId="urn:microsoft.com/office/officeart/2008/layout/AlternatingHexagons"/>
    <dgm:cxn modelId="{F0C5E77D-558A-EF46-BE74-C89D4CE20B7E}" type="presParOf" srcId="{65BBA7F5-E8B2-ED46-9826-F850D3888BAB}" destId="{182C080A-B6FE-8D49-9B0F-6F94063282E1}" srcOrd="2" destOrd="0" presId="urn:microsoft.com/office/officeart/2008/layout/AlternatingHexagons"/>
    <dgm:cxn modelId="{91A7E7BA-CA04-9349-9F13-17F75A481B60}" type="presParOf" srcId="{182C080A-B6FE-8D49-9B0F-6F94063282E1}" destId="{9EBC1971-274D-9241-AED7-7C69A4EF0759}" srcOrd="0" destOrd="0" presId="urn:microsoft.com/office/officeart/2008/layout/AlternatingHexagons"/>
    <dgm:cxn modelId="{DA971130-D18E-5449-AEF2-AD75D526DF43}" type="presParOf" srcId="{182C080A-B6FE-8D49-9B0F-6F94063282E1}" destId="{520CD534-D97F-A94D-8F4D-8BF621E3A9AE}" srcOrd="1" destOrd="0" presId="urn:microsoft.com/office/officeart/2008/layout/AlternatingHexagons"/>
    <dgm:cxn modelId="{BF344DA1-D204-A04C-B320-244498B06AC1}" type="presParOf" srcId="{182C080A-B6FE-8D49-9B0F-6F94063282E1}" destId="{E4908D10-0214-D742-87E9-EB3188594A67}" srcOrd="2" destOrd="0" presId="urn:microsoft.com/office/officeart/2008/layout/AlternatingHexagons"/>
    <dgm:cxn modelId="{154F960F-7438-BA49-919B-2774FDE477B8}" type="presParOf" srcId="{182C080A-B6FE-8D49-9B0F-6F94063282E1}" destId="{D9D23209-E209-1548-9BFD-6939981CBA3F}" srcOrd="3" destOrd="0" presId="urn:microsoft.com/office/officeart/2008/layout/AlternatingHexagons"/>
    <dgm:cxn modelId="{639097BC-8F4D-D44F-B7A9-269A5E1C8016}" type="presParOf" srcId="{182C080A-B6FE-8D49-9B0F-6F94063282E1}" destId="{161183B5-0CC8-9549-A451-33F8F9B1749B}" srcOrd="4" destOrd="0" presId="urn:microsoft.com/office/officeart/2008/layout/AlternatingHexagons"/>
    <dgm:cxn modelId="{ADD49E13-D52F-8B4D-AE6C-99B04768C126}" type="presParOf" srcId="{65BBA7F5-E8B2-ED46-9826-F850D3888BAB}" destId="{01BCB6F3-3AD6-304F-BE02-E154825A451E}" srcOrd="3" destOrd="0" presId="urn:microsoft.com/office/officeart/2008/layout/AlternatingHexagons"/>
    <dgm:cxn modelId="{48ACB5EB-27C5-6548-BC53-196E797C5E80}" type="presParOf" srcId="{65BBA7F5-E8B2-ED46-9826-F850D3888BAB}" destId="{A88B6844-3E90-E747-BB0F-A1DC4CCBB802}" srcOrd="4" destOrd="0" presId="urn:microsoft.com/office/officeart/2008/layout/AlternatingHexagons"/>
    <dgm:cxn modelId="{9FA62083-27D4-864A-BB85-8DA7E9B92565}" type="presParOf" srcId="{A88B6844-3E90-E747-BB0F-A1DC4CCBB802}" destId="{A73ABD83-E7BB-FB40-9DE0-068B2608F29D}" srcOrd="0" destOrd="0" presId="urn:microsoft.com/office/officeart/2008/layout/AlternatingHexagons"/>
    <dgm:cxn modelId="{D02687DA-907F-E54A-A25E-74632B80B71D}" type="presParOf" srcId="{A88B6844-3E90-E747-BB0F-A1DC4CCBB802}" destId="{931F1CED-DEA6-AF4F-B58C-8C014AC33D40}" srcOrd="1" destOrd="0" presId="urn:microsoft.com/office/officeart/2008/layout/AlternatingHexagons"/>
    <dgm:cxn modelId="{8995B742-17F7-434C-B094-FD73C92D6A4D}" type="presParOf" srcId="{A88B6844-3E90-E747-BB0F-A1DC4CCBB802}" destId="{F3134AAA-8B76-A04E-BE67-66041A13543B}" srcOrd="2" destOrd="0" presId="urn:microsoft.com/office/officeart/2008/layout/AlternatingHexagons"/>
    <dgm:cxn modelId="{15351ACD-360F-6946-9D8B-F42755AFE30C}" type="presParOf" srcId="{A88B6844-3E90-E747-BB0F-A1DC4CCBB802}" destId="{D2767481-284E-1B4D-8029-72204E87E2E7}" srcOrd="3" destOrd="0" presId="urn:microsoft.com/office/officeart/2008/layout/AlternatingHexagons"/>
    <dgm:cxn modelId="{BFFEDF62-F420-524C-A5BF-ACEC59728D36}"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16B35662-09B1-F741-BEFD-B53327C2CFAF}">
      <dgm:prSet phldrT="[Text]"/>
      <dgm:spPr>
        <a:solidFill>
          <a:schemeClr val="bg1">
            <a:lumMod val="75000"/>
          </a:schemeClr>
        </a:solidFill>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a:solidFill>
          <a:schemeClr val="bg1">
            <a:lumMod val="75000"/>
          </a:schemeClr>
        </a:solidFill>
      </dgm:spPr>
      <dgm:t>
        <a:bodyPr/>
        <a:lstStyle/>
        <a:p>
          <a:endParaRPr lang="en-US"/>
        </a:p>
      </dgm:t>
    </dgm:pt>
    <dgm:pt modelId="{E946DE30-772A-D94C-8E85-383C5503B01C}">
      <dgm:prSet phldrT="[Text]"/>
      <dgm:spPr/>
      <dgm:t>
        <a:bodyPr/>
        <a:lstStyle/>
        <a:p>
          <a:r>
            <a:rPr lang="en-US" b="1" dirty="0" smtClean="0">
              <a:solidFill>
                <a:schemeClr val="bg1">
                  <a:lumMod val="50000"/>
                </a:schemeClr>
              </a:solidFill>
            </a:rPr>
            <a:t>ARV resistance</a:t>
          </a:r>
          <a:endParaRPr lang="en-US" b="1" dirty="0">
            <a:solidFill>
              <a:schemeClr val="bg1">
                <a:lumMod val="50000"/>
              </a:schemeClr>
            </a:solidFill>
          </a:endParaRPr>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a:solidFill>
          <a:schemeClr val="bg1">
            <a:lumMod val="75000"/>
          </a:schemeClr>
        </a:solidFill>
      </dgm:spPr>
      <dgm:t>
        <a:bodyPr/>
        <a:lstStyle/>
        <a:p>
          <a:r>
            <a:rPr lang="en-US" b="1" dirty="0"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a:solidFill>
          <a:schemeClr val="bg1">
            <a:lumMod val="75000"/>
          </a:schemeClr>
        </a:solidFill>
      </dgm:spPr>
      <dgm:t>
        <a:bodyPr/>
        <a:lstStyle/>
        <a:p>
          <a:endParaRPr lang="en-US"/>
        </a:p>
      </dgm:t>
    </dgm:pt>
    <dgm:pt modelId="{230885EF-B9C9-ED4F-B4EF-B560D1262242}">
      <dgm:prSet phldrT="[Text]"/>
      <dgm:spPr/>
      <dgm:t>
        <a:bodyPr/>
        <a:lstStyle/>
        <a:p>
          <a:r>
            <a:rPr lang="en-US" b="1" dirty="0" smtClean="0">
              <a:solidFill>
                <a:srgbClr val="FF0000"/>
              </a:solidFill>
            </a:rPr>
            <a:t>HBV management</a:t>
          </a:r>
          <a:endParaRPr lang="en-US" b="1" dirty="0">
            <a:solidFill>
              <a:srgbClr val="FF0000"/>
            </a:solidFill>
          </a:endParaRPr>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a:solidFill>
          <a:schemeClr val="bg1">
            <a:lumMod val="75000"/>
          </a:schemeClr>
        </a:solidFill>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a:solidFill>
          <a:schemeClr val="bg1">
            <a:lumMod val="75000"/>
          </a:schemeClr>
        </a:solidFill>
      </dgm:spPr>
      <dgm:t>
        <a:bodyPr/>
        <a:lstStyle/>
        <a:p>
          <a:endParaRPr lang="en-US"/>
        </a:p>
      </dgm:t>
    </dgm:pt>
    <dgm:pt modelId="{931B5693-C733-3248-9070-9D14D8F46EC6}">
      <dgm:prSet phldrT="[Text]"/>
      <dgm:spPr/>
      <dgm:t>
        <a:bodyPr/>
        <a:lstStyle/>
        <a:p>
          <a:r>
            <a:rPr lang="en-US" b="1" dirty="0" smtClean="0">
              <a:solidFill>
                <a:schemeClr val="bg1">
                  <a:lumMod val="50000"/>
                </a:schemeClr>
              </a:solidFill>
            </a:rPr>
            <a:t>Risk compensation</a:t>
          </a:r>
          <a:endParaRPr lang="en-US" b="1" dirty="0">
            <a:solidFill>
              <a:schemeClr val="bg1">
                <a:lumMod val="50000"/>
              </a:schemeClr>
            </a:solidFill>
          </a:endParaRPr>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5B14592-F7B6-B04C-892F-F200742645A0}" type="presOf" srcId="{E946DE30-772A-D94C-8E85-383C5503B01C}" destId="{B4EB3645-6918-2F46-B235-83A3A378349D}" srcOrd="0" destOrd="0" presId="urn:microsoft.com/office/officeart/2008/layout/AlternatingHexagons"/>
    <dgm:cxn modelId="{C4843677-94EE-FD42-880C-7EF57B0C32D1}" srcId="{9440CD70-045E-9047-B55C-99F839634D2B}" destId="{B76341B6-DB63-0744-8D75-0A44C891A7A8}" srcOrd="2" destOrd="0" parTransId="{D6EF2DF5-D73D-D444-8773-5C12D0CED110}" sibTransId="{5547F99E-9D2D-7849-9EDE-9298343EBEC1}"/>
    <dgm:cxn modelId="{AC323DBF-F837-1D47-A4BD-B1599BA66D19}" type="presOf" srcId="{1347757E-0846-224A-936C-EF84AD2F5216}" destId="{BDAD7926-7A6D-E541-ACEF-A9DCEAB6B93C}"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1D9EFC9F-2A86-B142-A572-327DB656D4E1}" type="presOf" srcId="{B488E1F3-3412-C24D-BA82-EEB36861171B}" destId="{161183B5-0CC8-9549-A451-33F8F9B1749B}" srcOrd="0" destOrd="0" presId="urn:microsoft.com/office/officeart/2008/layout/AlternatingHexagons"/>
    <dgm:cxn modelId="{309EDAF4-CA43-BA4F-A4B5-91EA8638BE46}" srcId="{16B35662-09B1-F741-BEFD-B53327C2CFAF}" destId="{E946DE30-772A-D94C-8E85-383C5503B01C}" srcOrd="0" destOrd="0" parTransId="{72FC3925-45E9-FB47-9927-E8AC71428E47}" sibTransId="{38F77B1A-04BC-034A-B459-0EDCDA1746CA}"/>
    <dgm:cxn modelId="{4EE908C3-85B9-E545-80E7-20134CE3DA4E}" type="presOf" srcId="{5547F99E-9D2D-7849-9EDE-9298343EBEC1}" destId="{82C155FD-98BA-004F-B2DC-2C4D1E62883C}"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6907C848-771D-6445-8B61-56AB244FED18}" type="presOf" srcId="{931B5693-C733-3248-9070-9D14D8F46EC6}" destId="{931F1CED-DEA6-AF4F-B58C-8C014AC33D40}" srcOrd="0" destOrd="0" presId="urn:microsoft.com/office/officeart/2008/layout/AlternatingHexagons"/>
    <dgm:cxn modelId="{6EECD2A3-FE0B-8C41-89FB-FA435371C3B3}" type="presOf" srcId="{4FC135B8-CC1A-214C-9BF5-A7EEF3DD1CEF}" destId="{9EBC1971-274D-9241-AED7-7C69A4EF0759}"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A023AB30-9BFD-0746-9DB7-9C4953C803E2}" type="presOf" srcId="{B76341B6-DB63-0744-8D75-0A44C891A7A8}" destId="{A73ABD83-E7BB-FB40-9DE0-068B2608F29D}" srcOrd="0" destOrd="0" presId="urn:microsoft.com/office/officeart/2008/layout/AlternatingHexagons"/>
    <dgm:cxn modelId="{EFAD1C68-CAC1-B64C-AC0E-01B32F97F817}" type="presOf" srcId="{9440CD70-045E-9047-B55C-99F839634D2B}" destId="{65BBA7F5-E8B2-ED46-9826-F850D3888BAB}" srcOrd="0" destOrd="0" presId="urn:microsoft.com/office/officeart/2008/layout/AlternatingHexagons"/>
    <dgm:cxn modelId="{D09A326A-2A12-034C-B767-A73DF7E26816}" type="presOf" srcId="{230885EF-B9C9-ED4F-B4EF-B560D1262242}" destId="{520CD534-D97F-A94D-8F4D-8BF621E3A9AE}" srcOrd="0" destOrd="0" presId="urn:microsoft.com/office/officeart/2008/layout/AlternatingHexagons"/>
    <dgm:cxn modelId="{E3860853-E7B7-CB46-BA06-877DFDA44BCD}" type="presOf" srcId="{16B35662-09B1-F741-BEFD-B53327C2CFAF}" destId="{C32FDD5A-3085-3F45-8140-33E4ACD4B80A}" srcOrd="0" destOrd="0" presId="urn:microsoft.com/office/officeart/2008/layout/AlternatingHexagons"/>
    <dgm:cxn modelId="{85EE0E4C-81F7-4E47-81A6-78704E472D7F}" type="presParOf" srcId="{65BBA7F5-E8B2-ED46-9826-F850D3888BAB}" destId="{9F57E755-5226-3C4C-824E-AA4D830E60BE}" srcOrd="0" destOrd="0" presId="urn:microsoft.com/office/officeart/2008/layout/AlternatingHexagons"/>
    <dgm:cxn modelId="{8E6DBA45-CF94-0749-BE83-C3A70B20541E}" type="presParOf" srcId="{9F57E755-5226-3C4C-824E-AA4D830E60BE}" destId="{C32FDD5A-3085-3F45-8140-33E4ACD4B80A}" srcOrd="0" destOrd="0" presId="urn:microsoft.com/office/officeart/2008/layout/AlternatingHexagons"/>
    <dgm:cxn modelId="{2E78E71E-C8C2-6142-AE6B-8E5A007A3FC2}" type="presParOf" srcId="{9F57E755-5226-3C4C-824E-AA4D830E60BE}" destId="{B4EB3645-6918-2F46-B235-83A3A378349D}" srcOrd="1" destOrd="0" presId="urn:microsoft.com/office/officeart/2008/layout/AlternatingHexagons"/>
    <dgm:cxn modelId="{C89B5834-E0AB-4048-B60A-9B1B722410DF}" type="presParOf" srcId="{9F57E755-5226-3C4C-824E-AA4D830E60BE}" destId="{5069A856-5505-F547-8DFC-7EA8A5CE1106}" srcOrd="2" destOrd="0" presId="urn:microsoft.com/office/officeart/2008/layout/AlternatingHexagons"/>
    <dgm:cxn modelId="{28D03B7C-AD06-A047-B215-94208D601412}" type="presParOf" srcId="{9F57E755-5226-3C4C-824E-AA4D830E60BE}" destId="{BBFA26F3-1BA7-7840-99FA-3F086705614E}" srcOrd="3" destOrd="0" presId="urn:microsoft.com/office/officeart/2008/layout/AlternatingHexagons"/>
    <dgm:cxn modelId="{70F0CE24-6932-524F-AD69-0059C724E84C}" type="presParOf" srcId="{9F57E755-5226-3C4C-824E-AA4D830E60BE}" destId="{BDAD7926-7A6D-E541-ACEF-A9DCEAB6B93C}" srcOrd="4" destOrd="0" presId="urn:microsoft.com/office/officeart/2008/layout/AlternatingHexagons"/>
    <dgm:cxn modelId="{E675C5F1-2B92-1547-8FFF-EBF266E96F5F}" type="presParOf" srcId="{65BBA7F5-E8B2-ED46-9826-F850D3888BAB}" destId="{C2CB9BE8-C8A2-3A4D-941E-74F4D3AB6552}" srcOrd="1" destOrd="0" presId="urn:microsoft.com/office/officeart/2008/layout/AlternatingHexagons"/>
    <dgm:cxn modelId="{A895C9F9-1780-CB49-9672-C90941F053F4}" type="presParOf" srcId="{65BBA7F5-E8B2-ED46-9826-F850D3888BAB}" destId="{182C080A-B6FE-8D49-9B0F-6F94063282E1}" srcOrd="2" destOrd="0" presId="urn:microsoft.com/office/officeart/2008/layout/AlternatingHexagons"/>
    <dgm:cxn modelId="{91017891-E85B-BF45-8F29-B063F4CB6860}" type="presParOf" srcId="{182C080A-B6FE-8D49-9B0F-6F94063282E1}" destId="{9EBC1971-274D-9241-AED7-7C69A4EF0759}" srcOrd="0" destOrd="0" presId="urn:microsoft.com/office/officeart/2008/layout/AlternatingHexagons"/>
    <dgm:cxn modelId="{A0406E8F-DDDC-CF40-951E-B9C8E046387E}" type="presParOf" srcId="{182C080A-B6FE-8D49-9B0F-6F94063282E1}" destId="{520CD534-D97F-A94D-8F4D-8BF621E3A9AE}" srcOrd="1" destOrd="0" presId="urn:microsoft.com/office/officeart/2008/layout/AlternatingHexagons"/>
    <dgm:cxn modelId="{B3E70A29-9F67-F84E-8F1F-8D399375D0AB}" type="presParOf" srcId="{182C080A-B6FE-8D49-9B0F-6F94063282E1}" destId="{E4908D10-0214-D742-87E9-EB3188594A67}" srcOrd="2" destOrd="0" presId="urn:microsoft.com/office/officeart/2008/layout/AlternatingHexagons"/>
    <dgm:cxn modelId="{368142D7-554A-C149-A326-D65AD30A3ED7}" type="presParOf" srcId="{182C080A-B6FE-8D49-9B0F-6F94063282E1}" destId="{D9D23209-E209-1548-9BFD-6939981CBA3F}" srcOrd="3" destOrd="0" presId="urn:microsoft.com/office/officeart/2008/layout/AlternatingHexagons"/>
    <dgm:cxn modelId="{3D3C3A43-7447-1745-8B47-5321797EAD0C}" type="presParOf" srcId="{182C080A-B6FE-8D49-9B0F-6F94063282E1}" destId="{161183B5-0CC8-9549-A451-33F8F9B1749B}" srcOrd="4" destOrd="0" presId="urn:microsoft.com/office/officeart/2008/layout/AlternatingHexagons"/>
    <dgm:cxn modelId="{09C37D87-8B9B-C044-B292-F0CC927ABA19}" type="presParOf" srcId="{65BBA7F5-E8B2-ED46-9826-F850D3888BAB}" destId="{01BCB6F3-3AD6-304F-BE02-E154825A451E}" srcOrd="3" destOrd="0" presId="urn:microsoft.com/office/officeart/2008/layout/AlternatingHexagons"/>
    <dgm:cxn modelId="{21622FB8-014F-A641-86CC-EF431225C468}" type="presParOf" srcId="{65BBA7F5-E8B2-ED46-9826-F850D3888BAB}" destId="{A88B6844-3E90-E747-BB0F-A1DC4CCBB802}" srcOrd="4" destOrd="0" presId="urn:microsoft.com/office/officeart/2008/layout/AlternatingHexagons"/>
    <dgm:cxn modelId="{91E8E34D-CE2A-EF4F-A336-3B762E7B9D85}" type="presParOf" srcId="{A88B6844-3E90-E747-BB0F-A1DC4CCBB802}" destId="{A73ABD83-E7BB-FB40-9DE0-068B2608F29D}" srcOrd="0" destOrd="0" presId="urn:microsoft.com/office/officeart/2008/layout/AlternatingHexagons"/>
    <dgm:cxn modelId="{F97B070C-94FD-EA47-9953-6989EE9B5316}" type="presParOf" srcId="{A88B6844-3E90-E747-BB0F-A1DC4CCBB802}" destId="{931F1CED-DEA6-AF4F-B58C-8C014AC33D40}" srcOrd="1" destOrd="0" presId="urn:microsoft.com/office/officeart/2008/layout/AlternatingHexagons"/>
    <dgm:cxn modelId="{E7BD799B-8B39-114A-95D2-D32B7456EC89}" type="presParOf" srcId="{A88B6844-3E90-E747-BB0F-A1DC4CCBB802}" destId="{F3134AAA-8B76-A04E-BE67-66041A13543B}" srcOrd="2" destOrd="0" presId="urn:microsoft.com/office/officeart/2008/layout/AlternatingHexagons"/>
    <dgm:cxn modelId="{18F3984F-CFA8-3646-9080-3E559500691B}" type="presParOf" srcId="{A88B6844-3E90-E747-BB0F-A1DC4CCBB802}" destId="{D2767481-284E-1B4D-8029-72204E87E2E7}" srcOrd="3" destOrd="0" presId="urn:microsoft.com/office/officeart/2008/layout/AlternatingHexagons"/>
    <dgm:cxn modelId="{56E47B80-91E1-714D-AA00-05BEB29D57D5}"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40CD70-045E-9047-B55C-99F839634D2B}" type="doc">
      <dgm:prSet loTypeId="urn:microsoft.com/office/officeart/2008/layout/AlternatingHexagons" loCatId="" qsTypeId="urn:microsoft.com/office/officeart/2005/8/quickstyle/simple4" qsCatId="simple" csTypeId="urn:microsoft.com/office/officeart/2005/8/colors/colorful1" csCatId="colorful" phldr="1"/>
      <dgm:spPr/>
      <dgm:t>
        <a:bodyPr/>
        <a:lstStyle/>
        <a:p>
          <a:endParaRPr lang="en-US"/>
        </a:p>
      </dgm:t>
    </dgm:pt>
    <dgm:pt modelId="{16B35662-09B1-F741-BEFD-B53327C2CFAF}">
      <dgm:prSet phldrT="[Text]"/>
      <dgm:spPr>
        <a:solidFill>
          <a:schemeClr val="bg1">
            <a:lumMod val="75000"/>
          </a:schemeClr>
        </a:solidFill>
      </dgm:spPr>
      <dgm:t>
        <a:bodyPr/>
        <a:lstStyle/>
        <a:p>
          <a:r>
            <a:rPr lang="en-US" b="1" smtClean="0"/>
            <a:t>GI effects</a:t>
          </a:r>
          <a:endParaRPr lang="en-US" b="1" dirty="0"/>
        </a:p>
      </dgm:t>
    </dgm:pt>
    <dgm:pt modelId="{0358B5E8-91FD-2A4A-B381-5763D2B89EA1}" type="parTrans" cxnId="{1EEA12D9-AB63-2042-84C8-5DCC8BB0015B}">
      <dgm:prSet/>
      <dgm:spPr/>
      <dgm:t>
        <a:bodyPr/>
        <a:lstStyle/>
        <a:p>
          <a:endParaRPr lang="en-US"/>
        </a:p>
      </dgm:t>
    </dgm:pt>
    <dgm:pt modelId="{1347757E-0846-224A-936C-EF84AD2F5216}" type="sibTrans" cxnId="{1EEA12D9-AB63-2042-84C8-5DCC8BB0015B}">
      <dgm:prSet/>
      <dgm:spPr>
        <a:solidFill>
          <a:schemeClr val="bg1">
            <a:lumMod val="75000"/>
          </a:schemeClr>
        </a:solidFill>
      </dgm:spPr>
      <dgm:t>
        <a:bodyPr/>
        <a:lstStyle/>
        <a:p>
          <a:endParaRPr lang="en-US"/>
        </a:p>
      </dgm:t>
    </dgm:pt>
    <dgm:pt modelId="{E946DE30-772A-D94C-8E85-383C5503B01C}">
      <dgm:prSet phldrT="[Text]"/>
      <dgm:spPr/>
      <dgm:t>
        <a:bodyPr/>
        <a:lstStyle/>
        <a:p>
          <a:r>
            <a:rPr lang="en-US" b="1" smtClean="0">
              <a:solidFill>
                <a:schemeClr val="bg1">
                  <a:lumMod val="50000"/>
                </a:schemeClr>
              </a:solidFill>
            </a:rPr>
            <a:t>ARV resistance</a:t>
          </a:r>
          <a:endParaRPr lang="en-US" b="1" dirty="0">
            <a:solidFill>
              <a:schemeClr val="bg1">
                <a:lumMod val="50000"/>
              </a:schemeClr>
            </a:solidFill>
          </a:endParaRPr>
        </a:p>
      </dgm:t>
    </dgm:pt>
    <dgm:pt modelId="{72FC3925-45E9-FB47-9927-E8AC71428E47}" type="parTrans" cxnId="{309EDAF4-CA43-BA4F-A4B5-91EA8638BE46}">
      <dgm:prSet/>
      <dgm:spPr/>
      <dgm:t>
        <a:bodyPr/>
        <a:lstStyle/>
        <a:p>
          <a:endParaRPr lang="en-US"/>
        </a:p>
      </dgm:t>
    </dgm:pt>
    <dgm:pt modelId="{38F77B1A-04BC-034A-B459-0EDCDA1746CA}" type="sibTrans" cxnId="{309EDAF4-CA43-BA4F-A4B5-91EA8638BE46}">
      <dgm:prSet/>
      <dgm:spPr/>
      <dgm:t>
        <a:bodyPr/>
        <a:lstStyle/>
        <a:p>
          <a:endParaRPr lang="en-US"/>
        </a:p>
      </dgm:t>
    </dgm:pt>
    <dgm:pt modelId="{4FC135B8-CC1A-214C-9BF5-A7EEF3DD1CEF}">
      <dgm:prSet phldrT="[Text]"/>
      <dgm:spPr>
        <a:solidFill>
          <a:schemeClr val="bg1">
            <a:lumMod val="75000"/>
          </a:schemeClr>
        </a:solidFill>
      </dgm:spPr>
      <dgm:t>
        <a:bodyPr/>
        <a:lstStyle/>
        <a:p>
          <a:r>
            <a:rPr lang="en-US" b="1" dirty="0" smtClean="0"/>
            <a:t>Renal</a:t>
          </a:r>
          <a:endParaRPr lang="en-US" b="1" dirty="0"/>
        </a:p>
      </dgm:t>
    </dgm:pt>
    <dgm:pt modelId="{94DFD40C-7D2A-9642-9FB2-DE6E441486DF}" type="parTrans" cxnId="{571CDF60-F73C-1C41-8E3A-77CEE096B9EB}">
      <dgm:prSet/>
      <dgm:spPr/>
      <dgm:t>
        <a:bodyPr/>
        <a:lstStyle/>
        <a:p>
          <a:endParaRPr lang="en-US"/>
        </a:p>
      </dgm:t>
    </dgm:pt>
    <dgm:pt modelId="{B488E1F3-3412-C24D-BA82-EEB36861171B}" type="sibTrans" cxnId="{571CDF60-F73C-1C41-8E3A-77CEE096B9EB}">
      <dgm:prSet/>
      <dgm:spPr>
        <a:solidFill>
          <a:schemeClr val="bg1">
            <a:lumMod val="75000"/>
          </a:schemeClr>
        </a:solidFill>
      </dgm:spPr>
      <dgm:t>
        <a:bodyPr/>
        <a:lstStyle/>
        <a:p>
          <a:endParaRPr lang="en-US"/>
        </a:p>
      </dgm:t>
    </dgm:pt>
    <dgm:pt modelId="{230885EF-B9C9-ED4F-B4EF-B560D1262242}">
      <dgm:prSet phldrT="[Text]"/>
      <dgm:spPr/>
      <dgm:t>
        <a:bodyPr/>
        <a:lstStyle/>
        <a:p>
          <a:r>
            <a:rPr lang="en-US" b="1" dirty="0" smtClean="0">
              <a:solidFill>
                <a:schemeClr val="bg1">
                  <a:lumMod val="50000"/>
                </a:schemeClr>
              </a:solidFill>
            </a:rPr>
            <a:t>HBV management</a:t>
          </a:r>
          <a:endParaRPr lang="en-US" b="1" dirty="0">
            <a:solidFill>
              <a:schemeClr val="bg1">
                <a:lumMod val="50000"/>
              </a:schemeClr>
            </a:solidFill>
          </a:endParaRPr>
        </a:p>
      </dgm:t>
    </dgm:pt>
    <dgm:pt modelId="{57C64765-4C84-5F4A-9521-397F27E6ADF8}" type="parTrans" cxnId="{FB90A543-0B6A-3047-BF9A-953F8F413E87}">
      <dgm:prSet/>
      <dgm:spPr/>
      <dgm:t>
        <a:bodyPr/>
        <a:lstStyle/>
        <a:p>
          <a:endParaRPr lang="en-US"/>
        </a:p>
      </dgm:t>
    </dgm:pt>
    <dgm:pt modelId="{3EE30BE2-9EF8-6542-9EDD-44FDF24219A1}" type="sibTrans" cxnId="{FB90A543-0B6A-3047-BF9A-953F8F413E87}">
      <dgm:prSet/>
      <dgm:spPr/>
      <dgm:t>
        <a:bodyPr/>
        <a:lstStyle/>
        <a:p>
          <a:endParaRPr lang="en-US"/>
        </a:p>
      </dgm:t>
    </dgm:pt>
    <dgm:pt modelId="{B76341B6-DB63-0744-8D75-0A44C891A7A8}">
      <dgm:prSet phldrT="[Text]"/>
      <dgm:spPr>
        <a:solidFill>
          <a:schemeClr val="bg1">
            <a:lumMod val="75000"/>
          </a:schemeClr>
        </a:solidFill>
      </dgm:spPr>
      <dgm:t>
        <a:bodyPr/>
        <a:lstStyle/>
        <a:p>
          <a:r>
            <a:rPr lang="en-US" b="1" smtClean="0"/>
            <a:t>BMD</a:t>
          </a:r>
          <a:endParaRPr lang="en-US" b="1" dirty="0"/>
        </a:p>
      </dgm:t>
    </dgm:pt>
    <dgm:pt modelId="{D6EF2DF5-D73D-D444-8773-5C12D0CED110}" type="parTrans" cxnId="{C4843677-94EE-FD42-880C-7EF57B0C32D1}">
      <dgm:prSet/>
      <dgm:spPr/>
      <dgm:t>
        <a:bodyPr/>
        <a:lstStyle/>
        <a:p>
          <a:endParaRPr lang="en-US"/>
        </a:p>
      </dgm:t>
    </dgm:pt>
    <dgm:pt modelId="{5547F99E-9D2D-7849-9EDE-9298343EBEC1}" type="sibTrans" cxnId="{C4843677-94EE-FD42-880C-7EF57B0C32D1}">
      <dgm:prSet/>
      <dgm:spPr>
        <a:solidFill>
          <a:schemeClr val="bg1">
            <a:lumMod val="75000"/>
          </a:schemeClr>
        </a:solidFill>
      </dgm:spPr>
      <dgm:t>
        <a:bodyPr/>
        <a:lstStyle/>
        <a:p>
          <a:endParaRPr lang="en-US"/>
        </a:p>
      </dgm:t>
    </dgm:pt>
    <dgm:pt modelId="{931B5693-C733-3248-9070-9D14D8F46EC6}">
      <dgm:prSet phldrT="[Text]"/>
      <dgm:spPr/>
      <dgm:t>
        <a:bodyPr/>
        <a:lstStyle/>
        <a:p>
          <a:r>
            <a:rPr lang="en-US" b="1" dirty="0" smtClean="0">
              <a:solidFill>
                <a:srgbClr val="FF0000"/>
              </a:solidFill>
            </a:rPr>
            <a:t>Risk compensation</a:t>
          </a:r>
          <a:endParaRPr lang="en-US" b="1" dirty="0">
            <a:solidFill>
              <a:srgbClr val="FF0000"/>
            </a:solidFill>
          </a:endParaRPr>
        </a:p>
      </dgm:t>
    </dgm:pt>
    <dgm:pt modelId="{AE1585D2-B614-514A-BDF6-CE2F3DDC6D4E}" type="parTrans" cxnId="{BF6744DC-31C5-0A4E-BF95-5AE7003E1721}">
      <dgm:prSet/>
      <dgm:spPr/>
      <dgm:t>
        <a:bodyPr/>
        <a:lstStyle/>
        <a:p>
          <a:endParaRPr lang="en-US"/>
        </a:p>
      </dgm:t>
    </dgm:pt>
    <dgm:pt modelId="{45F8CBF8-305A-BE4B-92AB-81E201EC8B7A}" type="sibTrans" cxnId="{BF6744DC-31C5-0A4E-BF95-5AE7003E1721}">
      <dgm:prSet/>
      <dgm:spPr/>
      <dgm:t>
        <a:bodyPr/>
        <a:lstStyle/>
        <a:p>
          <a:endParaRPr lang="en-US"/>
        </a:p>
      </dgm:t>
    </dgm:pt>
    <dgm:pt modelId="{65BBA7F5-E8B2-ED46-9826-F850D3888BAB}" type="pres">
      <dgm:prSet presAssocID="{9440CD70-045E-9047-B55C-99F839634D2B}" presName="Name0" presStyleCnt="0">
        <dgm:presLayoutVars>
          <dgm:chMax/>
          <dgm:chPref/>
          <dgm:dir/>
          <dgm:animLvl val="lvl"/>
        </dgm:presLayoutVars>
      </dgm:prSet>
      <dgm:spPr/>
      <dgm:t>
        <a:bodyPr/>
        <a:lstStyle/>
        <a:p>
          <a:endParaRPr lang="en-US"/>
        </a:p>
      </dgm:t>
    </dgm:pt>
    <dgm:pt modelId="{9F57E755-5226-3C4C-824E-AA4D830E60BE}" type="pres">
      <dgm:prSet presAssocID="{16B35662-09B1-F741-BEFD-B53327C2CFAF}" presName="composite" presStyleCnt="0"/>
      <dgm:spPr/>
      <dgm:t>
        <a:bodyPr/>
        <a:lstStyle/>
        <a:p>
          <a:endParaRPr lang="en-GB"/>
        </a:p>
      </dgm:t>
    </dgm:pt>
    <dgm:pt modelId="{C32FDD5A-3085-3F45-8140-33E4ACD4B80A}" type="pres">
      <dgm:prSet presAssocID="{16B35662-09B1-F741-BEFD-B53327C2CFAF}" presName="Parent1" presStyleLbl="node1" presStyleIdx="0" presStyleCnt="6">
        <dgm:presLayoutVars>
          <dgm:chMax val="1"/>
          <dgm:chPref val="1"/>
          <dgm:bulletEnabled val="1"/>
        </dgm:presLayoutVars>
      </dgm:prSet>
      <dgm:spPr/>
      <dgm:t>
        <a:bodyPr/>
        <a:lstStyle/>
        <a:p>
          <a:endParaRPr lang="en-US"/>
        </a:p>
      </dgm:t>
    </dgm:pt>
    <dgm:pt modelId="{B4EB3645-6918-2F46-B235-83A3A378349D}" type="pres">
      <dgm:prSet presAssocID="{16B35662-09B1-F741-BEFD-B53327C2CFAF}" presName="Childtext1" presStyleLbl="revTx" presStyleIdx="0" presStyleCnt="3">
        <dgm:presLayoutVars>
          <dgm:chMax val="0"/>
          <dgm:chPref val="0"/>
          <dgm:bulletEnabled val="1"/>
        </dgm:presLayoutVars>
      </dgm:prSet>
      <dgm:spPr/>
      <dgm:t>
        <a:bodyPr/>
        <a:lstStyle/>
        <a:p>
          <a:endParaRPr lang="en-US"/>
        </a:p>
      </dgm:t>
    </dgm:pt>
    <dgm:pt modelId="{5069A856-5505-F547-8DFC-7EA8A5CE1106}" type="pres">
      <dgm:prSet presAssocID="{16B35662-09B1-F741-BEFD-B53327C2CFAF}" presName="BalanceSpacing" presStyleCnt="0"/>
      <dgm:spPr/>
      <dgm:t>
        <a:bodyPr/>
        <a:lstStyle/>
        <a:p>
          <a:endParaRPr lang="en-GB"/>
        </a:p>
      </dgm:t>
    </dgm:pt>
    <dgm:pt modelId="{BBFA26F3-1BA7-7840-99FA-3F086705614E}" type="pres">
      <dgm:prSet presAssocID="{16B35662-09B1-F741-BEFD-B53327C2CFAF}" presName="BalanceSpacing1" presStyleCnt="0"/>
      <dgm:spPr/>
      <dgm:t>
        <a:bodyPr/>
        <a:lstStyle/>
        <a:p>
          <a:endParaRPr lang="en-GB"/>
        </a:p>
      </dgm:t>
    </dgm:pt>
    <dgm:pt modelId="{BDAD7926-7A6D-E541-ACEF-A9DCEAB6B93C}" type="pres">
      <dgm:prSet presAssocID="{1347757E-0846-224A-936C-EF84AD2F5216}" presName="Accent1Text" presStyleLbl="node1" presStyleIdx="1" presStyleCnt="6"/>
      <dgm:spPr/>
      <dgm:t>
        <a:bodyPr/>
        <a:lstStyle/>
        <a:p>
          <a:endParaRPr lang="en-US"/>
        </a:p>
      </dgm:t>
    </dgm:pt>
    <dgm:pt modelId="{C2CB9BE8-C8A2-3A4D-941E-74F4D3AB6552}" type="pres">
      <dgm:prSet presAssocID="{1347757E-0846-224A-936C-EF84AD2F5216}" presName="spaceBetweenRectangles" presStyleCnt="0"/>
      <dgm:spPr/>
      <dgm:t>
        <a:bodyPr/>
        <a:lstStyle/>
        <a:p>
          <a:endParaRPr lang="en-GB"/>
        </a:p>
      </dgm:t>
    </dgm:pt>
    <dgm:pt modelId="{182C080A-B6FE-8D49-9B0F-6F94063282E1}" type="pres">
      <dgm:prSet presAssocID="{4FC135B8-CC1A-214C-9BF5-A7EEF3DD1CEF}" presName="composite" presStyleCnt="0"/>
      <dgm:spPr/>
      <dgm:t>
        <a:bodyPr/>
        <a:lstStyle/>
        <a:p>
          <a:endParaRPr lang="en-GB"/>
        </a:p>
      </dgm:t>
    </dgm:pt>
    <dgm:pt modelId="{9EBC1971-274D-9241-AED7-7C69A4EF0759}" type="pres">
      <dgm:prSet presAssocID="{4FC135B8-CC1A-214C-9BF5-A7EEF3DD1CEF}" presName="Parent1" presStyleLbl="node1" presStyleIdx="2" presStyleCnt="6">
        <dgm:presLayoutVars>
          <dgm:chMax val="1"/>
          <dgm:chPref val="1"/>
          <dgm:bulletEnabled val="1"/>
        </dgm:presLayoutVars>
      </dgm:prSet>
      <dgm:spPr/>
      <dgm:t>
        <a:bodyPr/>
        <a:lstStyle/>
        <a:p>
          <a:endParaRPr lang="en-US"/>
        </a:p>
      </dgm:t>
    </dgm:pt>
    <dgm:pt modelId="{520CD534-D97F-A94D-8F4D-8BF621E3A9AE}" type="pres">
      <dgm:prSet presAssocID="{4FC135B8-CC1A-214C-9BF5-A7EEF3DD1CEF}" presName="Childtext1" presStyleLbl="revTx" presStyleIdx="1" presStyleCnt="3">
        <dgm:presLayoutVars>
          <dgm:chMax val="0"/>
          <dgm:chPref val="0"/>
          <dgm:bulletEnabled val="1"/>
        </dgm:presLayoutVars>
      </dgm:prSet>
      <dgm:spPr/>
      <dgm:t>
        <a:bodyPr/>
        <a:lstStyle/>
        <a:p>
          <a:endParaRPr lang="en-US"/>
        </a:p>
      </dgm:t>
    </dgm:pt>
    <dgm:pt modelId="{E4908D10-0214-D742-87E9-EB3188594A67}" type="pres">
      <dgm:prSet presAssocID="{4FC135B8-CC1A-214C-9BF5-A7EEF3DD1CEF}" presName="BalanceSpacing" presStyleCnt="0"/>
      <dgm:spPr/>
      <dgm:t>
        <a:bodyPr/>
        <a:lstStyle/>
        <a:p>
          <a:endParaRPr lang="en-GB"/>
        </a:p>
      </dgm:t>
    </dgm:pt>
    <dgm:pt modelId="{D9D23209-E209-1548-9BFD-6939981CBA3F}" type="pres">
      <dgm:prSet presAssocID="{4FC135B8-CC1A-214C-9BF5-A7EEF3DD1CEF}" presName="BalanceSpacing1" presStyleCnt="0"/>
      <dgm:spPr/>
      <dgm:t>
        <a:bodyPr/>
        <a:lstStyle/>
        <a:p>
          <a:endParaRPr lang="en-GB"/>
        </a:p>
      </dgm:t>
    </dgm:pt>
    <dgm:pt modelId="{161183B5-0CC8-9549-A451-33F8F9B1749B}" type="pres">
      <dgm:prSet presAssocID="{B488E1F3-3412-C24D-BA82-EEB36861171B}" presName="Accent1Text" presStyleLbl="node1" presStyleIdx="3" presStyleCnt="6"/>
      <dgm:spPr/>
      <dgm:t>
        <a:bodyPr/>
        <a:lstStyle/>
        <a:p>
          <a:endParaRPr lang="en-US"/>
        </a:p>
      </dgm:t>
    </dgm:pt>
    <dgm:pt modelId="{01BCB6F3-3AD6-304F-BE02-E154825A451E}" type="pres">
      <dgm:prSet presAssocID="{B488E1F3-3412-C24D-BA82-EEB36861171B}" presName="spaceBetweenRectangles" presStyleCnt="0"/>
      <dgm:spPr/>
      <dgm:t>
        <a:bodyPr/>
        <a:lstStyle/>
        <a:p>
          <a:endParaRPr lang="en-GB"/>
        </a:p>
      </dgm:t>
    </dgm:pt>
    <dgm:pt modelId="{A88B6844-3E90-E747-BB0F-A1DC4CCBB802}" type="pres">
      <dgm:prSet presAssocID="{B76341B6-DB63-0744-8D75-0A44C891A7A8}" presName="composite" presStyleCnt="0"/>
      <dgm:spPr/>
      <dgm:t>
        <a:bodyPr/>
        <a:lstStyle/>
        <a:p>
          <a:endParaRPr lang="en-GB"/>
        </a:p>
      </dgm:t>
    </dgm:pt>
    <dgm:pt modelId="{A73ABD83-E7BB-FB40-9DE0-068B2608F29D}" type="pres">
      <dgm:prSet presAssocID="{B76341B6-DB63-0744-8D75-0A44C891A7A8}" presName="Parent1" presStyleLbl="node1" presStyleIdx="4" presStyleCnt="6">
        <dgm:presLayoutVars>
          <dgm:chMax val="1"/>
          <dgm:chPref val="1"/>
          <dgm:bulletEnabled val="1"/>
        </dgm:presLayoutVars>
      </dgm:prSet>
      <dgm:spPr/>
      <dgm:t>
        <a:bodyPr/>
        <a:lstStyle/>
        <a:p>
          <a:endParaRPr lang="en-US"/>
        </a:p>
      </dgm:t>
    </dgm:pt>
    <dgm:pt modelId="{931F1CED-DEA6-AF4F-B58C-8C014AC33D40}" type="pres">
      <dgm:prSet presAssocID="{B76341B6-DB63-0744-8D75-0A44C891A7A8}" presName="Childtext1" presStyleLbl="revTx" presStyleIdx="2" presStyleCnt="3" custScaleY="135033">
        <dgm:presLayoutVars>
          <dgm:chMax val="0"/>
          <dgm:chPref val="0"/>
          <dgm:bulletEnabled val="1"/>
        </dgm:presLayoutVars>
      </dgm:prSet>
      <dgm:spPr/>
      <dgm:t>
        <a:bodyPr/>
        <a:lstStyle/>
        <a:p>
          <a:endParaRPr lang="en-US"/>
        </a:p>
      </dgm:t>
    </dgm:pt>
    <dgm:pt modelId="{F3134AAA-8B76-A04E-BE67-66041A13543B}" type="pres">
      <dgm:prSet presAssocID="{B76341B6-DB63-0744-8D75-0A44C891A7A8}" presName="BalanceSpacing" presStyleCnt="0"/>
      <dgm:spPr/>
      <dgm:t>
        <a:bodyPr/>
        <a:lstStyle/>
        <a:p>
          <a:endParaRPr lang="en-GB"/>
        </a:p>
      </dgm:t>
    </dgm:pt>
    <dgm:pt modelId="{D2767481-284E-1B4D-8029-72204E87E2E7}" type="pres">
      <dgm:prSet presAssocID="{B76341B6-DB63-0744-8D75-0A44C891A7A8}" presName="BalanceSpacing1" presStyleCnt="0"/>
      <dgm:spPr/>
      <dgm:t>
        <a:bodyPr/>
        <a:lstStyle/>
        <a:p>
          <a:endParaRPr lang="en-GB"/>
        </a:p>
      </dgm:t>
    </dgm:pt>
    <dgm:pt modelId="{82C155FD-98BA-004F-B2DC-2C4D1E62883C}" type="pres">
      <dgm:prSet presAssocID="{5547F99E-9D2D-7849-9EDE-9298343EBEC1}" presName="Accent1Text" presStyleLbl="node1" presStyleIdx="5" presStyleCnt="6"/>
      <dgm:spPr/>
      <dgm:t>
        <a:bodyPr/>
        <a:lstStyle/>
        <a:p>
          <a:endParaRPr lang="en-US"/>
        </a:p>
      </dgm:t>
    </dgm:pt>
  </dgm:ptLst>
  <dgm:cxnLst>
    <dgm:cxn modelId="{BF6744DC-31C5-0A4E-BF95-5AE7003E1721}" srcId="{B76341B6-DB63-0744-8D75-0A44C891A7A8}" destId="{931B5693-C733-3248-9070-9D14D8F46EC6}" srcOrd="0" destOrd="0" parTransId="{AE1585D2-B614-514A-BDF6-CE2F3DDC6D4E}" sibTransId="{45F8CBF8-305A-BE4B-92AB-81E201EC8B7A}"/>
    <dgm:cxn modelId="{C48DA458-8530-6B4E-9447-C52AAEA163BC}" type="presOf" srcId="{5547F99E-9D2D-7849-9EDE-9298343EBEC1}" destId="{82C155FD-98BA-004F-B2DC-2C4D1E62883C}" srcOrd="0" destOrd="0" presId="urn:microsoft.com/office/officeart/2008/layout/AlternatingHexagons"/>
    <dgm:cxn modelId="{C4843677-94EE-FD42-880C-7EF57B0C32D1}" srcId="{9440CD70-045E-9047-B55C-99F839634D2B}" destId="{B76341B6-DB63-0744-8D75-0A44C891A7A8}" srcOrd="2" destOrd="0" parTransId="{D6EF2DF5-D73D-D444-8773-5C12D0CED110}" sibTransId="{5547F99E-9D2D-7849-9EDE-9298343EBEC1}"/>
    <dgm:cxn modelId="{0E0D953F-6792-9B4F-AB68-92DA83DA10E8}" type="presOf" srcId="{E946DE30-772A-D94C-8E85-383C5503B01C}" destId="{B4EB3645-6918-2F46-B235-83A3A378349D}" srcOrd="0" destOrd="0" presId="urn:microsoft.com/office/officeart/2008/layout/AlternatingHexagons"/>
    <dgm:cxn modelId="{571CDF60-F73C-1C41-8E3A-77CEE096B9EB}" srcId="{9440CD70-045E-9047-B55C-99F839634D2B}" destId="{4FC135B8-CC1A-214C-9BF5-A7EEF3DD1CEF}" srcOrd="1" destOrd="0" parTransId="{94DFD40C-7D2A-9642-9FB2-DE6E441486DF}" sibTransId="{B488E1F3-3412-C24D-BA82-EEB36861171B}"/>
    <dgm:cxn modelId="{309EDAF4-CA43-BA4F-A4B5-91EA8638BE46}" srcId="{16B35662-09B1-F741-BEFD-B53327C2CFAF}" destId="{E946DE30-772A-D94C-8E85-383C5503B01C}" srcOrd="0" destOrd="0" parTransId="{72FC3925-45E9-FB47-9927-E8AC71428E47}" sibTransId="{38F77B1A-04BC-034A-B459-0EDCDA1746CA}"/>
    <dgm:cxn modelId="{7CB62912-2C43-1246-9E43-E3A167A193DC}" type="presOf" srcId="{1347757E-0846-224A-936C-EF84AD2F5216}" destId="{BDAD7926-7A6D-E541-ACEF-A9DCEAB6B93C}" srcOrd="0" destOrd="0" presId="urn:microsoft.com/office/officeart/2008/layout/AlternatingHexagons"/>
    <dgm:cxn modelId="{1EEA12D9-AB63-2042-84C8-5DCC8BB0015B}" srcId="{9440CD70-045E-9047-B55C-99F839634D2B}" destId="{16B35662-09B1-F741-BEFD-B53327C2CFAF}" srcOrd="0" destOrd="0" parTransId="{0358B5E8-91FD-2A4A-B381-5763D2B89EA1}" sibTransId="{1347757E-0846-224A-936C-EF84AD2F5216}"/>
    <dgm:cxn modelId="{BB48EB43-FD90-0845-B96C-D14FB3C83125}" type="presOf" srcId="{230885EF-B9C9-ED4F-B4EF-B560D1262242}" destId="{520CD534-D97F-A94D-8F4D-8BF621E3A9AE}" srcOrd="0" destOrd="0" presId="urn:microsoft.com/office/officeart/2008/layout/AlternatingHexagons"/>
    <dgm:cxn modelId="{21F3D2A6-57F8-5048-AF1C-1A0E9B7E775E}" type="presOf" srcId="{9440CD70-045E-9047-B55C-99F839634D2B}" destId="{65BBA7F5-E8B2-ED46-9826-F850D3888BAB}" srcOrd="0" destOrd="0" presId="urn:microsoft.com/office/officeart/2008/layout/AlternatingHexagons"/>
    <dgm:cxn modelId="{FB90A543-0B6A-3047-BF9A-953F8F413E87}" srcId="{4FC135B8-CC1A-214C-9BF5-A7EEF3DD1CEF}" destId="{230885EF-B9C9-ED4F-B4EF-B560D1262242}" srcOrd="0" destOrd="0" parTransId="{57C64765-4C84-5F4A-9521-397F27E6ADF8}" sibTransId="{3EE30BE2-9EF8-6542-9EDD-44FDF24219A1}"/>
    <dgm:cxn modelId="{675FB715-EC9F-4949-9537-EE7F9E25742F}" type="presOf" srcId="{931B5693-C733-3248-9070-9D14D8F46EC6}" destId="{931F1CED-DEA6-AF4F-B58C-8C014AC33D40}" srcOrd="0" destOrd="0" presId="urn:microsoft.com/office/officeart/2008/layout/AlternatingHexagons"/>
    <dgm:cxn modelId="{906D46F6-5C1D-1B47-B3B7-256E59257547}" type="presOf" srcId="{B76341B6-DB63-0744-8D75-0A44C891A7A8}" destId="{A73ABD83-E7BB-FB40-9DE0-068B2608F29D}" srcOrd="0" destOrd="0" presId="urn:microsoft.com/office/officeart/2008/layout/AlternatingHexagons"/>
    <dgm:cxn modelId="{01594177-1402-B54E-9965-1D335C002EFC}" type="presOf" srcId="{16B35662-09B1-F741-BEFD-B53327C2CFAF}" destId="{C32FDD5A-3085-3F45-8140-33E4ACD4B80A}" srcOrd="0" destOrd="0" presId="urn:microsoft.com/office/officeart/2008/layout/AlternatingHexagons"/>
    <dgm:cxn modelId="{A7FAF023-F839-284B-95D8-775E1B692CFC}" type="presOf" srcId="{4FC135B8-CC1A-214C-9BF5-A7EEF3DD1CEF}" destId="{9EBC1971-274D-9241-AED7-7C69A4EF0759}" srcOrd="0" destOrd="0" presId="urn:microsoft.com/office/officeart/2008/layout/AlternatingHexagons"/>
    <dgm:cxn modelId="{A6CC681E-6936-5C48-BF36-0E0DAEF30B49}" type="presOf" srcId="{B488E1F3-3412-C24D-BA82-EEB36861171B}" destId="{161183B5-0CC8-9549-A451-33F8F9B1749B}" srcOrd="0" destOrd="0" presId="urn:microsoft.com/office/officeart/2008/layout/AlternatingHexagons"/>
    <dgm:cxn modelId="{CE470B04-1075-0B47-99B4-751510E6EBF5}" type="presParOf" srcId="{65BBA7F5-E8B2-ED46-9826-F850D3888BAB}" destId="{9F57E755-5226-3C4C-824E-AA4D830E60BE}" srcOrd="0" destOrd="0" presId="urn:microsoft.com/office/officeart/2008/layout/AlternatingHexagons"/>
    <dgm:cxn modelId="{AC86D1FD-6D94-5C4F-B05E-C679A0E4B1B7}" type="presParOf" srcId="{9F57E755-5226-3C4C-824E-AA4D830E60BE}" destId="{C32FDD5A-3085-3F45-8140-33E4ACD4B80A}" srcOrd="0" destOrd="0" presId="urn:microsoft.com/office/officeart/2008/layout/AlternatingHexagons"/>
    <dgm:cxn modelId="{26F56D0B-2869-7B48-AD19-582AF7D3C8EF}" type="presParOf" srcId="{9F57E755-5226-3C4C-824E-AA4D830E60BE}" destId="{B4EB3645-6918-2F46-B235-83A3A378349D}" srcOrd="1" destOrd="0" presId="urn:microsoft.com/office/officeart/2008/layout/AlternatingHexagons"/>
    <dgm:cxn modelId="{35E89312-1CD2-1E45-9AD7-5D1CC30224C0}" type="presParOf" srcId="{9F57E755-5226-3C4C-824E-AA4D830E60BE}" destId="{5069A856-5505-F547-8DFC-7EA8A5CE1106}" srcOrd="2" destOrd="0" presId="urn:microsoft.com/office/officeart/2008/layout/AlternatingHexagons"/>
    <dgm:cxn modelId="{83A13710-9A53-3F40-ABE2-5A25A98D3909}" type="presParOf" srcId="{9F57E755-5226-3C4C-824E-AA4D830E60BE}" destId="{BBFA26F3-1BA7-7840-99FA-3F086705614E}" srcOrd="3" destOrd="0" presId="urn:microsoft.com/office/officeart/2008/layout/AlternatingHexagons"/>
    <dgm:cxn modelId="{99104CF2-261F-BF45-8941-26B11409B42D}" type="presParOf" srcId="{9F57E755-5226-3C4C-824E-AA4D830E60BE}" destId="{BDAD7926-7A6D-E541-ACEF-A9DCEAB6B93C}" srcOrd="4" destOrd="0" presId="urn:microsoft.com/office/officeart/2008/layout/AlternatingHexagons"/>
    <dgm:cxn modelId="{1F9759F7-3ECC-4643-AF73-E48119C27E93}" type="presParOf" srcId="{65BBA7F5-E8B2-ED46-9826-F850D3888BAB}" destId="{C2CB9BE8-C8A2-3A4D-941E-74F4D3AB6552}" srcOrd="1" destOrd="0" presId="urn:microsoft.com/office/officeart/2008/layout/AlternatingHexagons"/>
    <dgm:cxn modelId="{D10323B6-C412-5549-BBBB-B0BB7EF0239C}" type="presParOf" srcId="{65BBA7F5-E8B2-ED46-9826-F850D3888BAB}" destId="{182C080A-B6FE-8D49-9B0F-6F94063282E1}" srcOrd="2" destOrd="0" presId="urn:microsoft.com/office/officeart/2008/layout/AlternatingHexagons"/>
    <dgm:cxn modelId="{BF7EFA35-0FC8-AB47-8356-56208239F09B}" type="presParOf" srcId="{182C080A-B6FE-8D49-9B0F-6F94063282E1}" destId="{9EBC1971-274D-9241-AED7-7C69A4EF0759}" srcOrd="0" destOrd="0" presId="urn:microsoft.com/office/officeart/2008/layout/AlternatingHexagons"/>
    <dgm:cxn modelId="{BDCBD7A6-6B26-8444-B337-DDE0EFC74B2D}" type="presParOf" srcId="{182C080A-B6FE-8D49-9B0F-6F94063282E1}" destId="{520CD534-D97F-A94D-8F4D-8BF621E3A9AE}" srcOrd="1" destOrd="0" presId="urn:microsoft.com/office/officeart/2008/layout/AlternatingHexagons"/>
    <dgm:cxn modelId="{009337C6-D624-C845-8C5F-04EA95374DF3}" type="presParOf" srcId="{182C080A-B6FE-8D49-9B0F-6F94063282E1}" destId="{E4908D10-0214-D742-87E9-EB3188594A67}" srcOrd="2" destOrd="0" presId="urn:microsoft.com/office/officeart/2008/layout/AlternatingHexagons"/>
    <dgm:cxn modelId="{3C556DF9-739B-514A-9AB7-7BC820C3F9BA}" type="presParOf" srcId="{182C080A-B6FE-8D49-9B0F-6F94063282E1}" destId="{D9D23209-E209-1548-9BFD-6939981CBA3F}" srcOrd="3" destOrd="0" presId="urn:microsoft.com/office/officeart/2008/layout/AlternatingHexagons"/>
    <dgm:cxn modelId="{D7C42B2F-C1C9-C24F-9E1F-F6BEE1E5E79C}" type="presParOf" srcId="{182C080A-B6FE-8D49-9B0F-6F94063282E1}" destId="{161183B5-0CC8-9549-A451-33F8F9B1749B}" srcOrd="4" destOrd="0" presId="urn:microsoft.com/office/officeart/2008/layout/AlternatingHexagons"/>
    <dgm:cxn modelId="{5720F793-1838-9643-AA6F-B5A038B3AA56}" type="presParOf" srcId="{65BBA7F5-E8B2-ED46-9826-F850D3888BAB}" destId="{01BCB6F3-3AD6-304F-BE02-E154825A451E}" srcOrd="3" destOrd="0" presId="urn:microsoft.com/office/officeart/2008/layout/AlternatingHexagons"/>
    <dgm:cxn modelId="{33C9E776-BFE5-4048-BEA8-8CD2FFF521D0}" type="presParOf" srcId="{65BBA7F5-E8B2-ED46-9826-F850D3888BAB}" destId="{A88B6844-3E90-E747-BB0F-A1DC4CCBB802}" srcOrd="4" destOrd="0" presId="urn:microsoft.com/office/officeart/2008/layout/AlternatingHexagons"/>
    <dgm:cxn modelId="{55A1C660-8B37-7C48-ACD5-0DCCD154BACE}" type="presParOf" srcId="{A88B6844-3E90-E747-BB0F-A1DC4CCBB802}" destId="{A73ABD83-E7BB-FB40-9DE0-068B2608F29D}" srcOrd="0" destOrd="0" presId="urn:microsoft.com/office/officeart/2008/layout/AlternatingHexagons"/>
    <dgm:cxn modelId="{E8BC8302-5782-334E-95FC-2ECA249EC77A}" type="presParOf" srcId="{A88B6844-3E90-E747-BB0F-A1DC4CCBB802}" destId="{931F1CED-DEA6-AF4F-B58C-8C014AC33D40}" srcOrd="1" destOrd="0" presId="urn:microsoft.com/office/officeart/2008/layout/AlternatingHexagons"/>
    <dgm:cxn modelId="{232D4281-A48C-564B-AEF2-93B2B732EEF7}" type="presParOf" srcId="{A88B6844-3E90-E747-BB0F-A1DC4CCBB802}" destId="{F3134AAA-8B76-A04E-BE67-66041A13543B}" srcOrd="2" destOrd="0" presId="urn:microsoft.com/office/officeart/2008/layout/AlternatingHexagons"/>
    <dgm:cxn modelId="{0FF3BF45-13B7-514D-877C-42D0C71266B5}" type="presParOf" srcId="{A88B6844-3E90-E747-BB0F-A1DC4CCBB802}" destId="{D2767481-284E-1B4D-8029-72204E87E2E7}" srcOrd="3" destOrd="0" presId="urn:microsoft.com/office/officeart/2008/layout/AlternatingHexagons"/>
    <dgm:cxn modelId="{645FB3B2-F7DE-F743-A10D-F02B0DC56D09}" type="presParOf" srcId="{A88B6844-3E90-E747-BB0F-A1DC4CCBB802}" destId="{82C155FD-98BA-004F-B2DC-2C4D1E62883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5133981" y="252983"/>
        <a:ext cx="965157" cy="1109376"/>
      </dsp:txXfrm>
    </dsp:sp>
    <dsp:sp modelId="{B4EB3645-6918-2F46-B235-83A3A378349D}">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ARV resistance</a:t>
          </a:r>
          <a:endParaRPr lang="en-US" sz="2100" b="1" kern="1200" dirty="0"/>
        </a:p>
      </dsp:txBody>
      <dsp:txXfrm>
        <a:off x="6360192" y="324165"/>
        <a:ext cx="1798639" cy="967010"/>
      </dsp:txXfrm>
    </dsp:sp>
    <dsp:sp modelId="{BDAD7926-7A6D-E541-ACEF-A9DCEAB6B93C}">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accent1">
                <a:shade val="80000"/>
                <a:hueOff val="61249"/>
                <a:satOff val="-878"/>
                <a:lumOff val="5123"/>
                <a:alphaOff val="0"/>
                <a:satMod val="103000"/>
                <a:lumMod val="102000"/>
                <a:tint val="94000"/>
              </a:schemeClr>
            </a:gs>
            <a:gs pos="50000">
              <a:schemeClr val="accent1">
                <a:shade val="80000"/>
                <a:hueOff val="61249"/>
                <a:satOff val="-878"/>
                <a:lumOff val="5123"/>
                <a:alphaOff val="0"/>
                <a:satMod val="110000"/>
                <a:lumMod val="100000"/>
                <a:shade val="100000"/>
              </a:schemeClr>
            </a:gs>
            <a:gs pos="100000">
              <a:schemeClr val="accent1">
                <a:shade val="80000"/>
                <a:hueOff val="61249"/>
                <a:satOff val="-878"/>
                <a:lumOff val="5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52983"/>
        <a:ext cx="965157" cy="1109376"/>
      </dsp:txXfrm>
    </dsp:sp>
    <dsp:sp modelId="{9EBC1971-274D-9241-AED7-7C69A4EF0759}">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accent1">
                <a:shade val="80000"/>
                <a:hueOff val="122499"/>
                <a:satOff val="-1757"/>
                <a:lumOff val="10246"/>
                <a:alphaOff val="0"/>
                <a:satMod val="103000"/>
                <a:lumMod val="102000"/>
                <a:tint val="94000"/>
              </a:schemeClr>
            </a:gs>
            <a:gs pos="50000">
              <a:schemeClr val="accent1">
                <a:shade val="80000"/>
                <a:hueOff val="122499"/>
                <a:satOff val="-1757"/>
                <a:lumOff val="10246"/>
                <a:alphaOff val="0"/>
                <a:satMod val="110000"/>
                <a:lumMod val="100000"/>
                <a:shade val="100000"/>
              </a:schemeClr>
            </a:gs>
            <a:gs pos="100000">
              <a:schemeClr val="accent1">
                <a:shade val="80000"/>
                <a:hueOff val="122499"/>
                <a:satOff val="-1757"/>
                <a:lumOff val="10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Renal</a:t>
          </a:r>
          <a:endParaRPr lang="en-US" sz="2200" b="1" kern="1200" dirty="0"/>
        </a:p>
      </dsp:txBody>
      <dsp:txXfrm rot="-5400000">
        <a:off x="4373911" y="1620981"/>
        <a:ext cx="965157" cy="1109376"/>
      </dsp:txXfrm>
    </dsp:sp>
    <dsp:sp modelId="{520CD534-D97F-A94D-8F4D-8BF621E3A9AE}">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smtClean="0"/>
            <a:t>HBV management</a:t>
          </a:r>
          <a:endParaRPr lang="en-US" sz="2100" b="1" kern="1200" dirty="0"/>
        </a:p>
      </dsp:txBody>
      <dsp:txXfrm>
        <a:off x="2356767" y="1692163"/>
        <a:ext cx="1740619" cy="967010"/>
      </dsp:txXfrm>
    </dsp:sp>
    <dsp:sp modelId="{161183B5-0CC8-9549-A451-33F8F9B1749B}">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accent1">
                <a:shade val="80000"/>
                <a:hueOff val="183748"/>
                <a:satOff val="-2635"/>
                <a:lumOff val="15369"/>
                <a:alphaOff val="0"/>
                <a:satMod val="103000"/>
                <a:lumMod val="102000"/>
                <a:tint val="94000"/>
              </a:schemeClr>
            </a:gs>
            <a:gs pos="50000">
              <a:schemeClr val="accent1">
                <a:shade val="80000"/>
                <a:hueOff val="183748"/>
                <a:satOff val="-2635"/>
                <a:lumOff val="15369"/>
                <a:alphaOff val="0"/>
                <a:satMod val="110000"/>
                <a:lumMod val="100000"/>
                <a:shade val="100000"/>
              </a:schemeClr>
            </a:gs>
            <a:gs pos="100000">
              <a:schemeClr val="accent1">
                <a:shade val="80000"/>
                <a:hueOff val="183748"/>
                <a:satOff val="-2635"/>
                <a:lumOff val="153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88250" y="1620981"/>
        <a:ext cx="965157" cy="1109376"/>
      </dsp:txXfrm>
    </dsp:sp>
    <dsp:sp modelId="{A73ABD83-E7BB-FB40-9DE0-068B2608F29D}">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accent1">
                <a:shade val="80000"/>
                <a:hueOff val="244997"/>
                <a:satOff val="-3514"/>
                <a:lumOff val="20492"/>
                <a:alphaOff val="0"/>
                <a:satMod val="103000"/>
                <a:lumMod val="102000"/>
                <a:tint val="94000"/>
              </a:schemeClr>
            </a:gs>
            <a:gs pos="50000">
              <a:schemeClr val="accent1">
                <a:shade val="80000"/>
                <a:hueOff val="244997"/>
                <a:satOff val="-3514"/>
                <a:lumOff val="20492"/>
                <a:alphaOff val="0"/>
                <a:satMod val="110000"/>
                <a:lumMod val="100000"/>
                <a:shade val="100000"/>
              </a:schemeClr>
            </a:gs>
            <a:gs pos="100000">
              <a:schemeClr val="accent1">
                <a:shade val="80000"/>
                <a:hueOff val="244997"/>
                <a:satOff val="-3514"/>
                <a:lumOff val="204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5133981" y="2988979"/>
        <a:ext cx="965157" cy="1109376"/>
      </dsp:txXfrm>
    </dsp:sp>
    <dsp:sp modelId="{931F1CED-DEA6-AF4F-B58C-8C014AC33D40}">
      <dsp:nvSpPr>
        <dsp:cNvPr id="0" name=""/>
        <dsp:cNvSpPr/>
      </dsp:nvSpPr>
      <dsp:spPr>
        <a:xfrm>
          <a:off x="6360192" y="2890775"/>
          <a:ext cx="1798639" cy="130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Risk compensation</a:t>
          </a:r>
          <a:endParaRPr lang="en-US" sz="2100" b="1" kern="1200" dirty="0"/>
        </a:p>
      </dsp:txBody>
      <dsp:txXfrm>
        <a:off x="6360192" y="2890775"/>
        <a:ext cx="1798639" cy="1305783"/>
      </dsp:txXfrm>
    </dsp:sp>
    <dsp:sp modelId="{82C155FD-98BA-004F-B2DC-2C4D1E62883C}">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accent1">
                <a:shade val="80000"/>
                <a:hueOff val="306247"/>
                <a:satOff val="-4392"/>
                <a:lumOff val="25615"/>
                <a:alphaOff val="0"/>
                <a:satMod val="103000"/>
                <a:lumMod val="102000"/>
                <a:tint val="94000"/>
              </a:schemeClr>
            </a:gs>
            <a:gs pos="50000">
              <a:schemeClr val="accent1">
                <a:shade val="80000"/>
                <a:hueOff val="306247"/>
                <a:satOff val="-4392"/>
                <a:lumOff val="25615"/>
                <a:alphaOff val="0"/>
                <a:satMod val="110000"/>
                <a:lumMod val="100000"/>
                <a:shade val="100000"/>
              </a:schemeClr>
            </a:gs>
            <a:gs pos="100000">
              <a:schemeClr val="accent1">
                <a:shade val="80000"/>
                <a:hueOff val="306247"/>
                <a:satOff val="-4392"/>
                <a:lumOff val="25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988979"/>
        <a:ext cx="965157" cy="110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3496466" y="107503"/>
          <a:ext cx="1610971" cy="140154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3819586" y="253833"/>
        <a:ext cx="964731" cy="1108885"/>
      </dsp:txXfrm>
    </dsp:sp>
    <dsp:sp modelId="{B4EB3645-6918-2F46-B235-83A3A378349D}">
      <dsp:nvSpPr>
        <dsp:cNvPr id="0" name=""/>
        <dsp:cNvSpPr/>
      </dsp:nvSpPr>
      <dsp:spPr>
        <a:xfrm>
          <a:off x="5045254" y="324985"/>
          <a:ext cx="1797844"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ARV resistance</a:t>
          </a:r>
          <a:endParaRPr lang="en-US" sz="2100" b="1" kern="1200" dirty="0"/>
        </a:p>
      </dsp:txBody>
      <dsp:txXfrm>
        <a:off x="5045254" y="324985"/>
        <a:ext cx="1797844" cy="966582"/>
      </dsp:txXfrm>
    </dsp:sp>
    <dsp:sp modelId="{BDAD7926-7A6D-E541-ACEF-A9DCEAB6B93C}">
      <dsp:nvSpPr>
        <dsp:cNvPr id="0" name=""/>
        <dsp:cNvSpPr/>
      </dsp:nvSpPr>
      <dsp:spPr>
        <a:xfrm rot="5400000">
          <a:off x="1982797" y="107503"/>
          <a:ext cx="1610971" cy="1401545"/>
        </a:xfrm>
        <a:prstGeom prst="hexagon">
          <a:avLst>
            <a:gd name="adj" fmla="val 25000"/>
            <a:gd name="vf" fmla="val 115470"/>
          </a:avLst>
        </a:prstGeom>
        <a:gradFill rotWithShape="0">
          <a:gsLst>
            <a:gs pos="0">
              <a:schemeClr val="accent1">
                <a:shade val="80000"/>
                <a:hueOff val="61249"/>
                <a:satOff val="-878"/>
                <a:lumOff val="5123"/>
                <a:alphaOff val="0"/>
                <a:satMod val="103000"/>
                <a:lumMod val="102000"/>
                <a:tint val="94000"/>
              </a:schemeClr>
            </a:gs>
            <a:gs pos="50000">
              <a:schemeClr val="accent1">
                <a:shade val="80000"/>
                <a:hueOff val="61249"/>
                <a:satOff val="-878"/>
                <a:lumOff val="5123"/>
                <a:alphaOff val="0"/>
                <a:satMod val="110000"/>
                <a:lumMod val="100000"/>
                <a:shade val="100000"/>
              </a:schemeClr>
            </a:gs>
            <a:gs pos="100000">
              <a:schemeClr val="accent1">
                <a:shade val="80000"/>
                <a:hueOff val="61249"/>
                <a:satOff val="-878"/>
                <a:lumOff val="5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53833"/>
        <a:ext cx="964731" cy="1108885"/>
      </dsp:txXfrm>
    </dsp:sp>
    <dsp:sp modelId="{9EBC1971-274D-9241-AED7-7C69A4EF0759}">
      <dsp:nvSpPr>
        <dsp:cNvPr id="0" name=""/>
        <dsp:cNvSpPr/>
      </dsp:nvSpPr>
      <dsp:spPr>
        <a:xfrm rot="5400000">
          <a:off x="2736732" y="1474896"/>
          <a:ext cx="1610971" cy="1401545"/>
        </a:xfrm>
        <a:prstGeom prst="hexagon">
          <a:avLst>
            <a:gd name="adj" fmla="val 25000"/>
            <a:gd name="vf" fmla="val 115470"/>
          </a:avLst>
        </a:prstGeom>
        <a:gradFill rotWithShape="0">
          <a:gsLst>
            <a:gs pos="0">
              <a:schemeClr val="accent1">
                <a:shade val="80000"/>
                <a:hueOff val="122499"/>
                <a:satOff val="-1757"/>
                <a:lumOff val="10246"/>
                <a:alphaOff val="0"/>
                <a:satMod val="103000"/>
                <a:lumMod val="102000"/>
                <a:tint val="94000"/>
              </a:schemeClr>
            </a:gs>
            <a:gs pos="50000">
              <a:schemeClr val="accent1">
                <a:shade val="80000"/>
                <a:hueOff val="122499"/>
                <a:satOff val="-1757"/>
                <a:lumOff val="10246"/>
                <a:alphaOff val="0"/>
                <a:satMod val="110000"/>
                <a:lumMod val="100000"/>
                <a:shade val="100000"/>
              </a:schemeClr>
            </a:gs>
            <a:gs pos="100000">
              <a:schemeClr val="accent1">
                <a:shade val="80000"/>
                <a:hueOff val="122499"/>
                <a:satOff val="-1757"/>
                <a:lumOff val="10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Renal</a:t>
          </a:r>
          <a:endParaRPr lang="en-US" sz="2200" b="1" kern="1200" dirty="0"/>
        </a:p>
      </dsp:txBody>
      <dsp:txXfrm rot="-5400000">
        <a:off x="3059852" y="1621226"/>
        <a:ext cx="964731" cy="1108885"/>
      </dsp:txXfrm>
    </dsp:sp>
    <dsp:sp modelId="{520CD534-D97F-A94D-8F4D-8BF621E3A9AE}">
      <dsp:nvSpPr>
        <dsp:cNvPr id="0" name=""/>
        <dsp:cNvSpPr/>
      </dsp:nvSpPr>
      <dsp:spPr>
        <a:xfrm>
          <a:off x="1043601" y="1692377"/>
          <a:ext cx="1739849"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smtClean="0"/>
            <a:t>HBV management</a:t>
          </a:r>
          <a:endParaRPr lang="en-US" sz="2100" b="1" kern="1200" dirty="0"/>
        </a:p>
      </dsp:txBody>
      <dsp:txXfrm>
        <a:off x="1043601" y="1692377"/>
        <a:ext cx="1739849" cy="966582"/>
      </dsp:txXfrm>
    </dsp:sp>
    <dsp:sp modelId="{161183B5-0CC8-9549-A451-33F8F9B1749B}">
      <dsp:nvSpPr>
        <dsp:cNvPr id="0" name=""/>
        <dsp:cNvSpPr/>
      </dsp:nvSpPr>
      <dsp:spPr>
        <a:xfrm rot="5400000">
          <a:off x="4250401" y="1474896"/>
          <a:ext cx="1610971" cy="1401545"/>
        </a:xfrm>
        <a:prstGeom prst="hexagon">
          <a:avLst>
            <a:gd name="adj" fmla="val 25000"/>
            <a:gd name="vf" fmla="val 115470"/>
          </a:avLst>
        </a:prstGeom>
        <a:gradFill rotWithShape="0">
          <a:gsLst>
            <a:gs pos="0">
              <a:schemeClr val="accent1">
                <a:shade val="80000"/>
                <a:hueOff val="183748"/>
                <a:satOff val="-2635"/>
                <a:lumOff val="15369"/>
                <a:alphaOff val="0"/>
                <a:satMod val="103000"/>
                <a:lumMod val="102000"/>
                <a:tint val="94000"/>
              </a:schemeClr>
            </a:gs>
            <a:gs pos="50000">
              <a:schemeClr val="accent1">
                <a:shade val="80000"/>
                <a:hueOff val="183748"/>
                <a:satOff val="-2635"/>
                <a:lumOff val="15369"/>
                <a:alphaOff val="0"/>
                <a:satMod val="110000"/>
                <a:lumMod val="100000"/>
                <a:shade val="100000"/>
              </a:schemeClr>
            </a:gs>
            <a:gs pos="100000">
              <a:schemeClr val="accent1">
                <a:shade val="80000"/>
                <a:hueOff val="183748"/>
                <a:satOff val="-2635"/>
                <a:lumOff val="153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73521" y="1621226"/>
        <a:ext cx="964731" cy="1108885"/>
      </dsp:txXfrm>
    </dsp:sp>
    <dsp:sp modelId="{A73ABD83-E7BB-FB40-9DE0-068B2608F29D}">
      <dsp:nvSpPr>
        <dsp:cNvPr id="0" name=""/>
        <dsp:cNvSpPr/>
      </dsp:nvSpPr>
      <dsp:spPr>
        <a:xfrm rot="5400000">
          <a:off x="3496466" y="2842288"/>
          <a:ext cx="1610971" cy="1401545"/>
        </a:xfrm>
        <a:prstGeom prst="hexagon">
          <a:avLst>
            <a:gd name="adj" fmla="val 25000"/>
            <a:gd name="vf" fmla="val 115470"/>
          </a:avLst>
        </a:prstGeom>
        <a:gradFill rotWithShape="0">
          <a:gsLst>
            <a:gs pos="0">
              <a:schemeClr val="accent1">
                <a:shade val="80000"/>
                <a:hueOff val="244997"/>
                <a:satOff val="-3514"/>
                <a:lumOff val="20492"/>
                <a:alphaOff val="0"/>
                <a:satMod val="103000"/>
                <a:lumMod val="102000"/>
                <a:tint val="94000"/>
              </a:schemeClr>
            </a:gs>
            <a:gs pos="50000">
              <a:schemeClr val="accent1">
                <a:shade val="80000"/>
                <a:hueOff val="244997"/>
                <a:satOff val="-3514"/>
                <a:lumOff val="20492"/>
                <a:alphaOff val="0"/>
                <a:satMod val="110000"/>
                <a:lumMod val="100000"/>
                <a:shade val="100000"/>
              </a:schemeClr>
            </a:gs>
            <a:gs pos="100000">
              <a:schemeClr val="accent1">
                <a:shade val="80000"/>
                <a:hueOff val="244997"/>
                <a:satOff val="-3514"/>
                <a:lumOff val="204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3819586" y="2988618"/>
        <a:ext cx="964731" cy="1108885"/>
      </dsp:txXfrm>
    </dsp:sp>
    <dsp:sp modelId="{931F1CED-DEA6-AF4F-B58C-8C014AC33D40}">
      <dsp:nvSpPr>
        <dsp:cNvPr id="0" name=""/>
        <dsp:cNvSpPr/>
      </dsp:nvSpPr>
      <dsp:spPr>
        <a:xfrm>
          <a:off x="5045254" y="2890458"/>
          <a:ext cx="1797844" cy="130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Risk compensation</a:t>
          </a:r>
          <a:endParaRPr lang="en-US" sz="2100" b="1" kern="1200" dirty="0"/>
        </a:p>
      </dsp:txBody>
      <dsp:txXfrm>
        <a:off x="5045254" y="2890458"/>
        <a:ext cx="1797844" cy="1305205"/>
      </dsp:txXfrm>
    </dsp:sp>
    <dsp:sp modelId="{82C155FD-98BA-004F-B2DC-2C4D1E62883C}">
      <dsp:nvSpPr>
        <dsp:cNvPr id="0" name=""/>
        <dsp:cNvSpPr/>
      </dsp:nvSpPr>
      <dsp:spPr>
        <a:xfrm rot="5400000">
          <a:off x="1982797" y="2842288"/>
          <a:ext cx="1610971" cy="1401545"/>
        </a:xfrm>
        <a:prstGeom prst="hexagon">
          <a:avLst>
            <a:gd name="adj" fmla="val 25000"/>
            <a:gd name="vf" fmla="val 115470"/>
          </a:avLst>
        </a:prstGeom>
        <a:gradFill rotWithShape="0">
          <a:gsLst>
            <a:gs pos="0">
              <a:schemeClr val="accent1">
                <a:shade val="80000"/>
                <a:hueOff val="306247"/>
                <a:satOff val="-4392"/>
                <a:lumOff val="25615"/>
                <a:alphaOff val="0"/>
                <a:satMod val="103000"/>
                <a:lumMod val="102000"/>
                <a:tint val="94000"/>
              </a:schemeClr>
            </a:gs>
            <a:gs pos="50000">
              <a:schemeClr val="accent1">
                <a:shade val="80000"/>
                <a:hueOff val="306247"/>
                <a:satOff val="-4392"/>
                <a:lumOff val="25615"/>
                <a:alphaOff val="0"/>
                <a:satMod val="110000"/>
                <a:lumMod val="100000"/>
                <a:shade val="100000"/>
              </a:schemeClr>
            </a:gs>
            <a:gs pos="100000">
              <a:schemeClr val="accent1">
                <a:shade val="80000"/>
                <a:hueOff val="306247"/>
                <a:satOff val="-4392"/>
                <a:lumOff val="25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988618"/>
        <a:ext cx="964731" cy="1108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5133981" y="252983"/>
        <a:ext cx="965157" cy="1109376"/>
      </dsp:txXfrm>
    </dsp:sp>
    <dsp:sp modelId="{B4EB3645-6918-2F46-B235-83A3A378349D}">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ARV resistance</a:t>
          </a:r>
          <a:endParaRPr lang="en-US" sz="2100" b="1" kern="1200" dirty="0"/>
        </a:p>
      </dsp:txBody>
      <dsp:txXfrm>
        <a:off x="6360192" y="324165"/>
        <a:ext cx="1798639" cy="967010"/>
      </dsp:txXfrm>
    </dsp:sp>
    <dsp:sp modelId="{BDAD7926-7A6D-E541-ACEF-A9DCEAB6B93C}">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accent1">
                <a:shade val="80000"/>
                <a:hueOff val="61249"/>
                <a:satOff val="-878"/>
                <a:lumOff val="5123"/>
                <a:alphaOff val="0"/>
                <a:satMod val="103000"/>
                <a:lumMod val="102000"/>
                <a:tint val="94000"/>
              </a:schemeClr>
            </a:gs>
            <a:gs pos="50000">
              <a:schemeClr val="accent1">
                <a:shade val="80000"/>
                <a:hueOff val="61249"/>
                <a:satOff val="-878"/>
                <a:lumOff val="5123"/>
                <a:alphaOff val="0"/>
                <a:satMod val="110000"/>
                <a:lumMod val="100000"/>
                <a:shade val="100000"/>
              </a:schemeClr>
            </a:gs>
            <a:gs pos="100000">
              <a:schemeClr val="accent1">
                <a:shade val="80000"/>
                <a:hueOff val="61249"/>
                <a:satOff val="-878"/>
                <a:lumOff val="5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52983"/>
        <a:ext cx="965157" cy="1109376"/>
      </dsp:txXfrm>
    </dsp:sp>
    <dsp:sp modelId="{9EBC1971-274D-9241-AED7-7C69A4EF0759}">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accent1">
                <a:shade val="80000"/>
                <a:hueOff val="122499"/>
                <a:satOff val="-1757"/>
                <a:lumOff val="10246"/>
                <a:alphaOff val="0"/>
                <a:satMod val="103000"/>
                <a:lumMod val="102000"/>
                <a:tint val="94000"/>
              </a:schemeClr>
            </a:gs>
            <a:gs pos="50000">
              <a:schemeClr val="accent1">
                <a:shade val="80000"/>
                <a:hueOff val="122499"/>
                <a:satOff val="-1757"/>
                <a:lumOff val="10246"/>
                <a:alphaOff val="0"/>
                <a:satMod val="110000"/>
                <a:lumMod val="100000"/>
                <a:shade val="100000"/>
              </a:schemeClr>
            </a:gs>
            <a:gs pos="100000">
              <a:schemeClr val="accent1">
                <a:shade val="80000"/>
                <a:hueOff val="122499"/>
                <a:satOff val="-1757"/>
                <a:lumOff val="10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Renal</a:t>
          </a:r>
          <a:endParaRPr lang="en-US" sz="2200" b="1" kern="1200" dirty="0"/>
        </a:p>
      </dsp:txBody>
      <dsp:txXfrm rot="-5400000">
        <a:off x="4373911" y="1620981"/>
        <a:ext cx="965157" cy="1109376"/>
      </dsp:txXfrm>
    </dsp:sp>
    <dsp:sp modelId="{520CD534-D97F-A94D-8F4D-8BF621E3A9AE}">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smtClean="0"/>
            <a:t>HBV management</a:t>
          </a:r>
          <a:endParaRPr lang="en-US" sz="2100" b="1" kern="1200" dirty="0"/>
        </a:p>
      </dsp:txBody>
      <dsp:txXfrm>
        <a:off x="2356767" y="1692163"/>
        <a:ext cx="1740619" cy="967010"/>
      </dsp:txXfrm>
    </dsp:sp>
    <dsp:sp modelId="{161183B5-0CC8-9549-A451-33F8F9B1749B}">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accent1">
                <a:shade val="80000"/>
                <a:hueOff val="183748"/>
                <a:satOff val="-2635"/>
                <a:lumOff val="15369"/>
                <a:alphaOff val="0"/>
                <a:satMod val="103000"/>
                <a:lumMod val="102000"/>
                <a:tint val="94000"/>
              </a:schemeClr>
            </a:gs>
            <a:gs pos="50000">
              <a:schemeClr val="accent1">
                <a:shade val="80000"/>
                <a:hueOff val="183748"/>
                <a:satOff val="-2635"/>
                <a:lumOff val="15369"/>
                <a:alphaOff val="0"/>
                <a:satMod val="110000"/>
                <a:lumMod val="100000"/>
                <a:shade val="100000"/>
              </a:schemeClr>
            </a:gs>
            <a:gs pos="100000">
              <a:schemeClr val="accent1">
                <a:shade val="80000"/>
                <a:hueOff val="183748"/>
                <a:satOff val="-2635"/>
                <a:lumOff val="153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88250" y="1620981"/>
        <a:ext cx="965157" cy="1109376"/>
      </dsp:txXfrm>
    </dsp:sp>
    <dsp:sp modelId="{A73ABD83-E7BB-FB40-9DE0-068B2608F29D}">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accent1">
                <a:shade val="80000"/>
                <a:hueOff val="244997"/>
                <a:satOff val="-3514"/>
                <a:lumOff val="20492"/>
                <a:alphaOff val="0"/>
                <a:satMod val="103000"/>
                <a:lumMod val="102000"/>
                <a:tint val="94000"/>
              </a:schemeClr>
            </a:gs>
            <a:gs pos="50000">
              <a:schemeClr val="accent1">
                <a:shade val="80000"/>
                <a:hueOff val="244997"/>
                <a:satOff val="-3514"/>
                <a:lumOff val="20492"/>
                <a:alphaOff val="0"/>
                <a:satMod val="110000"/>
                <a:lumMod val="100000"/>
                <a:shade val="100000"/>
              </a:schemeClr>
            </a:gs>
            <a:gs pos="100000">
              <a:schemeClr val="accent1">
                <a:shade val="80000"/>
                <a:hueOff val="244997"/>
                <a:satOff val="-3514"/>
                <a:lumOff val="204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5133981" y="2988979"/>
        <a:ext cx="965157" cy="1109376"/>
      </dsp:txXfrm>
    </dsp:sp>
    <dsp:sp modelId="{931F1CED-DEA6-AF4F-B58C-8C014AC33D40}">
      <dsp:nvSpPr>
        <dsp:cNvPr id="0" name=""/>
        <dsp:cNvSpPr/>
      </dsp:nvSpPr>
      <dsp:spPr>
        <a:xfrm>
          <a:off x="6360192" y="2890775"/>
          <a:ext cx="1798639" cy="130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Risk compensation</a:t>
          </a:r>
          <a:endParaRPr lang="en-US" sz="2100" b="1" kern="1200" dirty="0"/>
        </a:p>
      </dsp:txBody>
      <dsp:txXfrm>
        <a:off x="6360192" y="2890775"/>
        <a:ext cx="1798639" cy="1305783"/>
      </dsp:txXfrm>
    </dsp:sp>
    <dsp:sp modelId="{82C155FD-98BA-004F-B2DC-2C4D1E62883C}">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accent1">
                <a:shade val="80000"/>
                <a:hueOff val="306247"/>
                <a:satOff val="-4392"/>
                <a:lumOff val="25615"/>
                <a:alphaOff val="0"/>
                <a:satMod val="103000"/>
                <a:lumMod val="102000"/>
                <a:tint val="94000"/>
              </a:schemeClr>
            </a:gs>
            <a:gs pos="50000">
              <a:schemeClr val="accent1">
                <a:shade val="80000"/>
                <a:hueOff val="306247"/>
                <a:satOff val="-4392"/>
                <a:lumOff val="25615"/>
                <a:alphaOff val="0"/>
                <a:satMod val="110000"/>
                <a:lumMod val="100000"/>
                <a:shade val="100000"/>
              </a:schemeClr>
            </a:gs>
            <a:gs pos="100000">
              <a:schemeClr val="accent1">
                <a:shade val="80000"/>
                <a:hueOff val="306247"/>
                <a:satOff val="-4392"/>
                <a:lumOff val="25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988979"/>
        <a:ext cx="965157" cy="1109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3496466"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3819586" y="253833"/>
        <a:ext cx="964731" cy="1108885"/>
      </dsp:txXfrm>
    </dsp:sp>
    <dsp:sp modelId="{B4EB3645-6918-2F46-B235-83A3A378349D}">
      <dsp:nvSpPr>
        <dsp:cNvPr id="0" name=""/>
        <dsp:cNvSpPr/>
      </dsp:nvSpPr>
      <dsp:spPr>
        <a:xfrm>
          <a:off x="5045254" y="324985"/>
          <a:ext cx="1797844"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rgbClr val="FF0000"/>
              </a:solidFill>
            </a:rPr>
            <a:t>ARV resistance</a:t>
          </a:r>
          <a:endParaRPr lang="en-US" sz="2100" b="1" kern="1200" dirty="0">
            <a:solidFill>
              <a:srgbClr val="FF0000"/>
            </a:solidFill>
          </a:endParaRPr>
        </a:p>
      </dsp:txBody>
      <dsp:txXfrm>
        <a:off x="5045254" y="324985"/>
        <a:ext cx="1797844" cy="966582"/>
      </dsp:txXfrm>
    </dsp:sp>
    <dsp:sp modelId="{BDAD7926-7A6D-E541-ACEF-A9DCEAB6B93C}">
      <dsp:nvSpPr>
        <dsp:cNvPr id="0" name=""/>
        <dsp:cNvSpPr/>
      </dsp:nvSpPr>
      <dsp:spPr>
        <a:xfrm rot="5400000">
          <a:off x="1982797"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53833"/>
        <a:ext cx="964731" cy="1108885"/>
      </dsp:txXfrm>
    </dsp:sp>
    <dsp:sp modelId="{9EBC1971-274D-9241-AED7-7C69A4EF0759}">
      <dsp:nvSpPr>
        <dsp:cNvPr id="0" name=""/>
        <dsp:cNvSpPr/>
      </dsp:nvSpPr>
      <dsp:spPr>
        <a:xfrm rot="5400000">
          <a:off x="2736732" y="1487590"/>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Renal</a:t>
          </a:r>
          <a:endParaRPr lang="en-US" sz="2200" b="1" kern="1200" dirty="0"/>
        </a:p>
      </dsp:txBody>
      <dsp:txXfrm rot="-5400000">
        <a:off x="3059852" y="1633920"/>
        <a:ext cx="964731" cy="1108885"/>
      </dsp:txXfrm>
    </dsp:sp>
    <dsp:sp modelId="{520CD534-D97F-A94D-8F4D-8BF621E3A9AE}">
      <dsp:nvSpPr>
        <dsp:cNvPr id="0" name=""/>
        <dsp:cNvSpPr/>
      </dsp:nvSpPr>
      <dsp:spPr>
        <a:xfrm>
          <a:off x="1043601" y="1692377"/>
          <a:ext cx="1739849"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solidFill>
                <a:schemeClr val="bg1">
                  <a:lumMod val="50000"/>
                </a:schemeClr>
              </a:solidFill>
            </a:rPr>
            <a:t>HBV management</a:t>
          </a:r>
          <a:endParaRPr lang="en-US" sz="2100" b="1" kern="1200" dirty="0">
            <a:solidFill>
              <a:schemeClr val="bg1">
                <a:lumMod val="50000"/>
              </a:schemeClr>
            </a:solidFill>
          </a:endParaRPr>
        </a:p>
      </dsp:txBody>
      <dsp:txXfrm>
        <a:off x="1043601" y="1692377"/>
        <a:ext cx="1739849" cy="966582"/>
      </dsp:txXfrm>
    </dsp:sp>
    <dsp:sp modelId="{161183B5-0CC8-9549-A451-33F8F9B1749B}">
      <dsp:nvSpPr>
        <dsp:cNvPr id="0" name=""/>
        <dsp:cNvSpPr/>
      </dsp:nvSpPr>
      <dsp:spPr>
        <a:xfrm rot="5400000">
          <a:off x="4250401" y="1487590"/>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73521" y="1633920"/>
        <a:ext cx="964731" cy="1108885"/>
      </dsp:txXfrm>
    </dsp:sp>
    <dsp:sp modelId="{A73ABD83-E7BB-FB40-9DE0-068B2608F29D}">
      <dsp:nvSpPr>
        <dsp:cNvPr id="0" name=""/>
        <dsp:cNvSpPr/>
      </dsp:nvSpPr>
      <dsp:spPr>
        <a:xfrm rot="5400000">
          <a:off x="3496466"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3819586" y="2988618"/>
        <a:ext cx="964731" cy="1108885"/>
      </dsp:txXfrm>
    </dsp:sp>
    <dsp:sp modelId="{931F1CED-DEA6-AF4F-B58C-8C014AC33D40}">
      <dsp:nvSpPr>
        <dsp:cNvPr id="0" name=""/>
        <dsp:cNvSpPr/>
      </dsp:nvSpPr>
      <dsp:spPr>
        <a:xfrm>
          <a:off x="5045254" y="2890458"/>
          <a:ext cx="1797844" cy="130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lumMod val="50000"/>
                </a:schemeClr>
              </a:solidFill>
            </a:rPr>
            <a:t>Risk compensation</a:t>
          </a:r>
          <a:endParaRPr lang="en-US" sz="2100" b="1" kern="1200" dirty="0">
            <a:solidFill>
              <a:schemeClr val="bg1">
                <a:lumMod val="50000"/>
              </a:schemeClr>
            </a:solidFill>
          </a:endParaRPr>
        </a:p>
      </dsp:txBody>
      <dsp:txXfrm>
        <a:off x="5045254" y="2890458"/>
        <a:ext cx="1797844" cy="1305205"/>
      </dsp:txXfrm>
    </dsp:sp>
    <dsp:sp modelId="{82C155FD-98BA-004F-B2DC-2C4D1E62883C}">
      <dsp:nvSpPr>
        <dsp:cNvPr id="0" name=""/>
        <dsp:cNvSpPr/>
      </dsp:nvSpPr>
      <dsp:spPr>
        <a:xfrm rot="5400000">
          <a:off x="1982797"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988618"/>
        <a:ext cx="964731" cy="1108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5133981" y="252983"/>
        <a:ext cx="965157" cy="1109376"/>
      </dsp:txXfrm>
    </dsp:sp>
    <dsp:sp modelId="{B4EB3645-6918-2F46-B235-83A3A378349D}">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ARV resistance</a:t>
          </a:r>
          <a:endParaRPr lang="en-US" sz="2100" b="1" kern="1200" dirty="0"/>
        </a:p>
      </dsp:txBody>
      <dsp:txXfrm>
        <a:off x="6360192" y="324165"/>
        <a:ext cx="1798639" cy="967010"/>
      </dsp:txXfrm>
    </dsp:sp>
    <dsp:sp modelId="{BDAD7926-7A6D-E541-ACEF-A9DCEAB6B93C}">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accent1">
                <a:shade val="80000"/>
                <a:hueOff val="61249"/>
                <a:satOff val="-878"/>
                <a:lumOff val="5123"/>
                <a:alphaOff val="0"/>
                <a:satMod val="103000"/>
                <a:lumMod val="102000"/>
                <a:tint val="94000"/>
              </a:schemeClr>
            </a:gs>
            <a:gs pos="50000">
              <a:schemeClr val="accent1">
                <a:shade val="80000"/>
                <a:hueOff val="61249"/>
                <a:satOff val="-878"/>
                <a:lumOff val="5123"/>
                <a:alphaOff val="0"/>
                <a:satMod val="110000"/>
                <a:lumMod val="100000"/>
                <a:shade val="100000"/>
              </a:schemeClr>
            </a:gs>
            <a:gs pos="100000">
              <a:schemeClr val="accent1">
                <a:shade val="80000"/>
                <a:hueOff val="61249"/>
                <a:satOff val="-878"/>
                <a:lumOff val="5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52983"/>
        <a:ext cx="965157" cy="1109376"/>
      </dsp:txXfrm>
    </dsp:sp>
    <dsp:sp modelId="{9EBC1971-274D-9241-AED7-7C69A4EF0759}">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accent1">
                <a:shade val="80000"/>
                <a:hueOff val="122499"/>
                <a:satOff val="-1757"/>
                <a:lumOff val="10246"/>
                <a:alphaOff val="0"/>
                <a:satMod val="103000"/>
                <a:lumMod val="102000"/>
                <a:tint val="94000"/>
              </a:schemeClr>
            </a:gs>
            <a:gs pos="50000">
              <a:schemeClr val="accent1">
                <a:shade val="80000"/>
                <a:hueOff val="122499"/>
                <a:satOff val="-1757"/>
                <a:lumOff val="10246"/>
                <a:alphaOff val="0"/>
                <a:satMod val="110000"/>
                <a:lumMod val="100000"/>
                <a:shade val="100000"/>
              </a:schemeClr>
            </a:gs>
            <a:gs pos="100000">
              <a:schemeClr val="accent1">
                <a:shade val="80000"/>
                <a:hueOff val="122499"/>
                <a:satOff val="-1757"/>
                <a:lumOff val="10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Renal</a:t>
          </a:r>
          <a:endParaRPr lang="en-US" sz="2200" b="1" kern="1200" dirty="0"/>
        </a:p>
      </dsp:txBody>
      <dsp:txXfrm rot="-5400000">
        <a:off x="4373911" y="1620981"/>
        <a:ext cx="965157" cy="1109376"/>
      </dsp:txXfrm>
    </dsp:sp>
    <dsp:sp modelId="{520CD534-D97F-A94D-8F4D-8BF621E3A9AE}">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smtClean="0"/>
            <a:t>HBV management</a:t>
          </a:r>
          <a:endParaRPr lang="en-US" sz="2100" b="1" kern="1200" dirty="0"/>
        </a:p>
      </dsp:txBody>
      <dsp:txXfrm>
        <a:off x="2356767" y="1692163"/>
        <a:ext cx="1740619" cy="967010"/>
      </dsp:txXfrm>
    </dsp:sp>
    <dsp:sp modelId="{161183B5-0CC8-9549-A451-33F8F9B1749B}">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accent1">
                <a:shade val="80000"/>
                <a:hueOff val="183748"/>
                <a:satOff val="-2635"/>
                <a:lumOff val="15369"/>
                <a:alphaOff val="0"/>
                <a:satMod val="103000"/>
                <a:lumMod val="102000"/>
                <a:tint val="94000"/>
              </a:schemeClr>
            </a:gs>
            <a:gs pos="50000">
              <a:schemeClr val="accent1">
                <a:shade val="80000"/>
                <a:hueOff val="183748"/>
                <a:satOff val="-2635"/>
                <a:lumOff val="15369"/>
                <a:alphaOff val="0"/>
                <a:satMod val="110000"/>
                <a:lumMod val="100000"/>
                <a:shade val="100000"/>
              </a:schemeClr>
            </a:gs>
            <a:gs pos="100000">
              <a:schemeClr val="accent1">
                <a:shade val="80000"/>
                <a:hueOff val="183748"/>
                <a:satOff val="-2635"/>
                <a:lumOff val="153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88250" y="1620981"/>
        <a:ext cx="965157" cy="1109376"/>
      </dsp:txXfrm>
    </dsp:sp>
    <dsp:sp modelId="{A73ABD83-E7BB-FB40-9DE0-068B2608F29D}">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accent1">
                <a:shade val="80000"/>
                <a:hueOff val="244997"/>
                <a:satOff val="-3514"/>
                <a:lumOff val="20492"/>
                <a:alphaOff val="0"/>
                <a:satMod val="103000"/>
                <a:lumMod val="102000"/>
                <a:tint val="94000"/>
              </a:schemeClr>
            </a:gs>
            <a:gs pos="50000">
              <a:schemeClr val="accent1">
                <a:shade val="80000"/>
                <a:hueOff val="244997"/>
                <a:satOff val="-3514"/>
                <a:lumOff val="20492"/>
                <a:alphaOff val="0"/>
                <a:satMod val="110000"/>
                <a:lumMod val="100000"/>
                <a:shade val="100000"/>
              </a:schemeClr>
            </a:gs>
            <a:gs pos="100000">
              <a:schemeClr val="accent1">
                <a:shade val="80000"/>
                <a:hueOff val="244997"/>
                <a:satOff val="-3514"/>
                <a:lumOff val="204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5133981" y="2988979"/>
        <a:ext cx="965157" cy="1109376"/>
      </dsp:txXfrm>
    </dsp:sp>
    <dsp:sp modelId="{931F1CED-DEA6-AF4F-B58C-8C014AC33D40}">
      <dsp:nvSpPr>
        <dsp:cNvPr id="0" name=""/>
        <dsp:cNvSpPr/>
      </dsp:nvSpPr>
      <dsp:spPr>
        <a:xfrm>
          <a:off x="6360192" y="2890775"/>
          <a:ext cx="1798639" cy="130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Risk compensation</a:t>
          </a:r>
          <a:endParaRPr lang="en-US" sz="2100" b="1" kern="1200" dirty="0"/>
        </a:p>
      </dsp:txBody>
      <dsp:txXfrm>
        <a:off x="6360192" y="2890775"/>
        <a:ext cx="1798639" cy="1305783"/>
      </dsp:txXfrm>
    </dsp:sp>
    <dsp:sp modelId="{82C155FD-98BA-004F-B2DC-2C4D1E62883C}">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accent1">
                <a:shade val="80000"/>
                <a:hueOff val="306247"/>
                <a:satOff val="-4392"/>
                <a:lumOff val="25615"/>
                <a:alphaOff val="0"/>
                <a:satMod val="103000"/>
                <a:lumMod val="102000"/>
                <a:tint val="94000"/>
              </a:schemeClr>
            </a:gs>
            <a:gs pos="50000">
              <a:schemeClr val="accent1">
                <a:shade val="80000"/>
                <a:hueOff val="306247"/>
                <a:satOff val="-4392"/>
                <a:lumOff val="25615"/>
                <a:alphaOff val="0"/>
                <a:satMod val="110000"/>
                <a:lumMod val="100000"/>
                <a:shade val="100000"/>
              </a:schemeClr>
            </a:gs>
            <a:gs pos="100000">
              <a:schemeClr val="accent1">
                <a:shade val="80000"/>
                <a:hueOff val="306247"/>
                <a:satOff val="-4392"/>
                <a:lumOff val="25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988979"/>
        <a:ext cx="965157" cy="1109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3496466" y="107503"/>
          <a:ext cx="1610971" cy="1401545"/>
        </a:xfrm>
        <a:prstGeom prst="hexagon">
          <a:avLst>
            <a:gd name="adj" fmla="val 25000"/>
            <a:gd name="vf" fmla="val 115470"/>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rPr>
            <a:t>GI effects</a:t>
          </a:r>
          <a:endParaRPr lang="en-US" sz="2200" b="1" kern="1200" dirty="0">
            <a:solidFill>
              <a:srgbClr val="FF0000"/>
            </a:solidFill>
          </a:endParaRPr>
        </a:p>
      </dsp:txBody>
      <dsp:txXfrm rot="-5400000">
        <a:off x="3819586" y="253833"/>
        <a:ext cx="964731" cy="1108885"/>
      </dsp:txXfrm>
    </dsp:sp>
    <dsp:sp modelId="{B4EB3645-6918-2F46-B235-83A3A378349D}">
      <dsp:nvSpPr>
        <dsp:cNvPr id="0" name=""/>
        <dsp:cNvSpPr/>
      </dsp:nvSpPr>
      <dsp:spPr>
        <a:xfrm>
          <a:off x="5045254" y="324985"/>
          <a:ext cx="1797844"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lumMod val="50000"/>
                </a:schemeClr>
              </a:solidFill>
            </a:rPr>
            <a:t>ARV resistance</a:t>
          </a:r>
          <a:endParaRPr lang="en-US" sz="2100" b="1" kern="1200" dirty="0">
            <a:solidFill>
              <a:schemeClr val="bg1">
                <a:lumMod val="50000"/>
              </a:schemeClr>
            </a:solidFill>
          </a:endParaRPr>
        </a:p>
      </dsp:txBody>
      <dsp:txXfrm>
        <a:off x="5045254" y="324985"/>
        <a:ext cx="1797844" cy="966582"/>
      </dsp:txXfrm>
    </dsp:sp>
    <dsp:sp modelId="{BDAD7926-7A6D-E541-ACEF-A9DCEAB6B93C}">
      <dsp:nvSpPr>
        <dsp:cNvPr id="0" name=""/>
        <dsp:cNvSpPr/>
      </dsp:nvSpPr>
      <dsp:spPr>
        <a:xfrm rot="5400000">
          <a:off x="1982797"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53833"/>
        <a:ext cx="964731" cy="1108885"/>
      </dsp:txXfrm>
    </dsp:sp>
    <dsp:sp modelId="{9EBC1971-274D-9241-AED7-7C69A4EF0759}">
      <dsp:nvSpPr>
        <dsp:cNvPr id="0" name=""/>
        <dsp:cNvSpPr/>
      </dsp:nvSpPr>
      <dsp:spPr>
        <a:xfrm rot="5400000">
          <a:off x="2736732" y="1474896"/>
          <a:ext cx="1610971" cy="1401545"/>
        </a:xfrm>
        <a:prstGeom prst="hexagon">
          <a:avLst>
            <a:gd name="adj" fmla="val 25000"/>
            <a:gd name="vf" fmla="val 115470"/>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rPr>
            <a:t>Renal</a:t>
          </a:r>
          <a:endParaRPr lang="en-US" sz="2200" b="1" kern="1200" dirty="0">
            <a:solidFill>
              <a:srgbClr val="FF0000"/>
            </a:solidFill>
          </a:endParaRPr>
        </a:p>
      </dsp:txBody>
      <dsp:txXfrm rot="-5400000">
        <a:off x="3059852" y="1621226"/>
        <a:ext cx="964731" cy="1108885"/>
      </dsp:txXfrm>
    </dsp:sp>
    <dsp:sp modelId="{520CD534-D97F-A94D-8F4D-8BF621E3A9AE}">
      <dsp:nvSpPr>
        <dsp:cNvPr id="0" name=""/>
        <dsp:cNvSpPr/>
      </dsp:nvSpPr>
      <dsp:spPr>
        <a:xfrm>
          <a:off x="1043601" y="1692377"/>
          <a:ext cx="1739849"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solidFill>
                <a:schemeClr val="bg1">
                  <a:lumMod val="50000"/>
                </a:schemeClr>
              </a:solidFill>
            </a:rPr>
            <a:t>HBV management</a:t>
          </a:r>
          <a:endParaRPr lang="en-US" sz="2100" b="1" kern="1200" dirty="0">
            <a:solidFill>
              <a:schemeClr val="bg1">
                <a:lumMod val="50000"/>
              </a:schemeClr>
            </a:solidFill>
          </a:endParaRPr>
        </a:p>
      </dsp:txBody>
      <dsp:txXfrm>
        <a:off x="1043601" y="1692377"/>
        <a:ext cx="1739849" cy="966582"/>
      </dsp:txXfrm>
    </dsp:sp>
    <dsp:sp modelId="{161183B5-0CC8-9549-A451-33F8F9B1749B}">
      <dsp:nvSpPr>
        <dsp:cNvPr id="0" name=""/>
        <dsp:cNvSpPr/>
      </dsp:nvSpPr>
      <dsp:spPr>
        <a:xfrm rot="5400000">
          <a:off x="4250401" y="1474896"/>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73521" y="1621226"/>
        <a:ext cx="964731" cy="1108885"/>
      </dsp:txXfrm>
    </dsp:sp>
    <dsp:sp modelId="{A73ABD83-E7BB-FB40-9DE0-068B2608F29D}">
      <dsp:nvSpPr>
        <dsp:cNvPr id="0" name=""/>
        <dsp:cNvSpPr/>
      </dsp:nvSpPr>
      <dsp:spPr>
        <a:xfrm rot="5400000">
          <a:off x="3496466" y="2842288"/>
          <a:ext cx="1610971" cy="1401545"/>
        </a:xfrm>
        <a:prstGeom prst="hexagon">
          <a:avLst>
            <a:gd name="adj" fmla="val 25000"/>
            <a:gd name="vf" fmla="val 115470"/>
          </a:avLst>
        </a:prstGeom>
        <a:solidFill>
          <a:schemeClr val="bg1">
            <a:lumMod val="8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0000"/>
              </a:solidFill>
            </a:rPr>
            <a:t>BMD</a:t>
          </a:r>
          <a:endParaRPr lang="en-US" sz="2200" b="1" kern="1200" dirty="0">
            <a:solidFill>
              <a:srgbClr val="FF0000"/>
            </a:solidFill>
          </a:endParaRPr>
        </a:p>
      </dsp:txBody>
      <dsp:txXfrm rot="-5400000">
        <a:off x="3819586" y="2988618"/>
        <a:ext cx="964731" cy="1108885"/>
      </dsp:txXfrm>
    </dsp:sp>
    <dsp:sp modelId="{931F1CED-DEA6-AF4F-B58C-8C014AC33D40}">
      <dsp:nvSpPr>
        <dsp:cNvPr id="0" name=""/>
        <dsp:cNvSpPr/>
      </dsp:nvSpPr>
      <dsp:spPr>
        <a:xfrm>
          <a:off x="5045254" y="2890458"/>
          <a:ext cx="1797844" cy="130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lumMod val="50000"/>
                </a:schemeClr>
              </a:solidFill>
            </a:rPr>
            <a:t>Risk compensation</a:t>
          </a:r>
          <a:endParaRPr lang="en-US" sz="2100" b="1" kern="1200" dirty="0">
            <a:solidFill>
              <a:schemeClr val="bg1">
                <a:lumMod val="50000"/>
              </a:schemeClr>
            </a:solidFill>
          </a:endParaRPr>
        </a:p>
      </dsp:txBody>
      <dsp:txXfrm>
        <a:off x="5045254" y="2890458"/>
        <a:ext cx="1797844" cy="1305205"/>
      </dsp:txXfrm>
    </dsp:sp>
    <dsp:sp modelId="{82C155FD-98BA-004F-B2DC-2C4D1E62883C}">
      <dsp:nvSpPr>
        <dsp:cNvPr id="0" name=""/>
        <dsp:cNvSpPr/>
      </dsp:nvSpPr>
      <dsp:spPr>
        <a:xfrm rot="5400000">
          <a:off x="1982797"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988618"/>
        <a:ext cx="964731" cy="1108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4810718" y="106588"/>
          <a:ext cx="1611684" cy="1402165"/>
        </a:xfrm>
        <a:prstGeom prst="hexagon">
          <a:avLst>
            <a:gd name="adj" fmla="val 25000"/>
            <a:gd name="vf" fmla="val 11547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5133981" y="252983"/>
        <a:ext cx="965157" cy="1109376"/>
      </dsp:txXfrm>
    </dsp:sp>
    <dsp:sp modelId="{B4EB3645-6918-2F46-B235-83A3A378349D}">
      <dsp:nvSpPr>
        <dsp:cNvPr id="0" name=""/>
        <dsp:cNvSpPr/>
      </dsp:nvSpPr>
      <dsp:spPr>
        <a:xfrm>
          <a:off x="6360192" y="324165"/>
          <a:ext cx="179863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ARV resistance</a:t>
          </a:r>
          <a:endParaRPr lang="en-US" sz="2100" b="1" kern="1200" dirty="0"/>
        </a:p>
      </dsp:txBody>
      <dsp:txXfrm>
        <a:off x="6360192" y="324165"/>
        <a:ext cx="1798639" cy="967010"/>
      </dsp:txXfrm>
    </dsp:sp>
    <dsp:sp modelId="{BDAD7926-7A6D-E541-ACEF-A9DCEAB6B93C}">
      <dsp:nvSpPr>
        <dsp:cNvPr id="0" name=""/>
        <dsp:cNvSpPr/>
      </dsp:nvSpPr>
      <dsp:spPr>
        <a:xfrm rot="5400000">
          <a:off x="3296379" y="106588"/>
          <a:ext cx="1611684" cy="1402165"/>
        </a:xfrm>
        <a:prstGeom prst="hexagon">
          <a:avLst>
            <a:gd name="adj" fmla="val 25000"/>
            <a:gd name="vf" fmla="val 115470"/>
          </a:avLst>
        </a:prstGeom>
        <a:gradFill rotWithShape="0">
          <a:gsLst>
            <a:gs pos="0">
              <a:schemeClr val="accent1">
                <a:shade val="80000"/>
                <a:hueOff val="61249"/>
                <a:satOff val="-878"/>
                <a:lumOff val="5123"/>
                <a:alphaOff val="0"/>
                <a:satMod val="103000"/>
                <a:lumMod val="102000"/>
                <a:tint val="94000"/>
              </a:schemeClr>
            </a:gs>
            <a:gs pos="50000">
              <a:schemeClr val="accent1">
                <a:shade val="80000"/>
                <a:hueOff val="61249"/>
                <a:satOff val="-878"/>
                <a:lumOff val="5123"/>
                <a:alphaOff val="0"/>
                <a:satMod val="110000"/>
                <a:lumMod val="100000"/>
                <a:shade val="100000"/>
              </a:schemeClr>
            </a:gs>
            <a:gs pos="100000">
              <a:schemeClr val="accent1">
                <a:shade val="80000"/>
                <a:hueOff val="61249"/>
                <a:satOff val="-878"/>
                <a:lumOff val="51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52983"/>
        <a:ext cx="965157" cy="1109376"/>
      </dsp:txXfrm>
    </dsp:sp>
    <dsp:sp modelId="{9EBC1971-274D-9241-AED7-7C69A4EF0759}">
      <dsp:nvSpPr>
        <dsp:cNvPr id="0" name=""/>
        <dsp:cNvSpPr/>
      </dsp:nvSpPr>
      <dsp:spPr>
        <a:xfrm rot="5400000">
          <a:off x="4050648" y="1474586"/>
          <a:ext cx="1611684" cy="1402165"/>
        </a:xfrm>
        <a:prstGeom prst="hexagon">
          <a:avLst>
            <a:gd name="adj" fmla="val 25000"/>
            <a:gd name="vf" fmla="val 115470"/>
          </a:avLst>
        </a:prstGeom>
        <a:gradFill rotWithShape="0">
          <a:gsLst>
            <a:gs pos="0">
              <a:schemeClr val="accent1">
                <a:shade val="80000"/>
                <a:hueOff val="122499"/>
                <a:satOff val="-1757"/>
                <a:lumOff val="10246"/>
                <a:alphaOff val="0"/>
                <a:satMod val="103000"/>
                <a:lumMod val="102000"/>
                <a:tint val="94000"/>
              </a:schemeClr>
            </a:gs>
            <a:gs pos="50000">
              <a:schemeClr val="accent1">
                <a:shade val="80000"/>
                <a:hueOff val="122499"/>
                <a:satOff val="-1757"/>
                <a:lumOff val="10246"/>
                <a:alphaOff val="0"/>
                <a:satMod val="110000"/>
                <a:lumMod val="100000"/>
                <a:shade val="100000"/>
              </a:schemeClr>
            </a:gs>
            <a:gs pos="100000">
              <a:schemeClr val="accent1">
                <a:shade val="80000"/>
                <a:hueOff val="122499"/>
                <a:satOff val="-1757"/>
                <a:lumOff val="102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Renal</a:t>
          </a:r>
          <a:endParaRPr lang="en-US" sz="2200" b="1" kern="1200" dirty="0"/>
        </a:p>
      </dsp:txBody>
      <dsp:txXfrm rot="-5400000">
        <a:off x="4373911" y="1620981"/>
        <a:ext cx="965157" cy="1109376"/>
      </dsp:txXfrm>
    </dsp:sp>
    <dsp:sp modelId="{520CD534-D97F-A94D-8F4D-8BF621E3A9AE}">
      <dsp:nvSpPr>
        <dsp:cNvPr id="0" name=""/>
        <dsp:cNvSpPr/>
      </dsp:nvSpPr>
      <dsp:spPr>
        <a:xfrm>
          <a:off x="2356767" y="1692163"/>
          <a:ext cx="1740619" cy="96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smtClean="0"/>
            <a:t>HBV management</a:t>
          </a:r>
          <a:endParaRPr lang="en-US" sz="2100" b="1" kern="1200" dirty="0"/>
        </a:p>
      </dsp:txBody>
      <dsp:txXfrm>
        <a:off x="2356767" y="1692163"/>
        <a:ext cx="1740619" cy="967010"/>
      </dsp:txXfrm>
    </dsp:sp>
    <dsp:sp modelId="{161183B5-0CC8-9549-A451-33F8F9B1749B}">
      <dsp:nvSpPr>
        <dsp:cNvPr id="0" name=""/>
        <dsp:cNvSpPr/>
      </dsp:nvSpPr>
      <dsp:spPr>
        <a:xfrm rot="5400000">
          <a:off x="5564987" y="1474586"/>
          <a:ext cx="1611684" cy="1402165"/>
        </a:xfrm>
        <a:prstGeom prst="hexagon">
          <a:avLst>
            <a:gd name="adj" fmla="val 25000"/>
            <a:gd name="vf" fmla="val 115470"/>
          </a:avLst>
        </a:prstGeom>
        <a:gradFill rotWithShape="0">
          <a:gsLst>
            <a:gs pos="0">
              <a:schemeClr val="accent1">
                <a:shade val="80000"/>
                <a:hueOff val="183748"/>
                <a:satOff val="-2635"/>
                <a:lumOff val="15369"/>
                <a:alphaOff val="0"/>
                <a:satMod val="103000"/>
                <a:lumMod val="102000"/>
                <a:tint val="94000"/>
              </a:schemeClr>
            </a:gs>
            <a:gs pos="50000">
              <a:schemeClr val="accent1">
                <a:shade val="80000"/>
                <a:hueOff val="183748"/>
                <a:satOff val="-2635"/>
                <a:lumOff val="15369"/>
                <a:alphaOff val="0"/>
                <a:satMod val="110000"/>
                <a:lumMod val="100000"/>
                <a:shade val="100000"/>
              </a:schemeClr>
            </a:gs>
            <a:gs pos="100000">
              <a:schemeClr val="accent1">
                <a:shade val="80000"/>
                <a:hueOff val="183748"/>
                <a:satOff val="-2635"/>
                <a:lumOff val="153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88250" y="1620981"/>
        <a:ext cx="965157" cy="1109376"/>
      </dsp:txXfrm>
    </dsp:sp>
    <dsp:sp modelId="{A73ABD83-E7BB-FB40-9DE0-068B2608F29D}">
      <dsp:nvSpPr>
        <dsp:cNvPr id="0" name=""/>
        <dsp:cNvSpPr/>
      </dsp:nvSpPr>
      <dsp:spPr>
        <a:xfrm rot="5400000">
          <a:off x="4810718" y="2842584"/>
          <a:ext cx="1611684" cy="1402165"/>
        </a:xfrm>
        <a:prstGeom prst="hexagon">
          <a:avLst>
            <a:gd name="adj" fmla="val 25000"/>
            <a:gd name="vf" fmla="val 115470"/>
          </a:avLst>
        </a:prstGeom>
        <a:gradFill rotWithShape="0">
          <a:gsLst>
            <a:gs pos="0">
              <a:schemeClr val="accent1">
                <a:shade val="80000"/>
                <a:hueOff val="244997"/>
                <a:satOff val="-3514"/>
                <a:lumOff val="20492"/>
                <a:alphaOff val="0"/>
                <a:satMod val="103000"/>
                <a:lumMod val="102000"/>
                <a:tint val="94000"/>
              </a:schemeClr>
            </a:gs>
            <a:gs pos="50000">
              <a:schemeClr val="accent1">
                <a:shade val="80000"/>
                <a:hueOff val="244997"/>
                <a:satOff val="-3514"/>
                <a:lumOff val="20492"/>
                <a:alphaOff val="0"/>
                <a:satMod val="110000"/>
                <a:lumMod val="100000"/>
                <a:shade val="100000"/>
              </a:schemeClr>
            </a:gs>
            <a:gs pos="100000">
              <a:schemeClr val="accent1">
                <a:shade val="80000"/>
                <a:hueOff val="244997"/>
                <a:satOff val="-3514"/>
                <a:lumOff val="204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5133981" y="2988979"/>
        <a:ext cx="965157" cy="1109376"/>
      </dsp:txXfrm>
    </dsp:sp>
    <dsp:sp modelId="{931F1CED-DEA6-AF4F-B58C-8C014AC33D40}">
      <dsp:nvSpPr>
        <dsp:cNvPr id="0" name=""/>
        <dsp:cNvSpPr/>
      </dsp:nvSpPr>
      <dsp:spPr>
        <a:xfrm>
          <a:off x="6360192" y="2890775"/>
          <a:ext cx="1798639" cy="130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Risk compensation</a:t>
          </a:r>
          <a:endParaRPr lang="en-US" sz="2100" b="1" kern="1200" dirty="0"/>
        </a:p>
      </dsp:txBody>
      <dsp:txXfrm>
        <a:off x="6360192" y="2890775"/>
        <a:ext cx="1798639" cy="1305783"/>
      </dsp:txXfrm>
    </dsp:sp>
    <dsp:sp modelId="{82C155FD-98BA-004F-B2DC-2C4D1E62883C}">
      <dsp:nvSpPr>
        <dsp:cNvPr id="0" name=""/>
        <dsp:cNvSpPr/>
      </dsp:nvSpPr>
      <dsp:spPr>
        <a:xfrm rot="5400000">
          <a:off x="3296379" y="2842584"/>
          <a:ext cx="1611684" cy="1402165"/>
        </a:xfrm>
        <a:prstGeom prst="hexagon">
          <a:avLst>
            <a:gd name="adj" fmla="val 25000"/>
            <a:gd name="vf" fmla="val 115470"/>
          </a:avLst>
        </a:prstGeom>
        <a:gradFill rotWithShape="0">
          <a:gsLst>
            <a:gs pos="0">
              <a:schemeClr val="accent1">
                <a:shade val="80000"/>
                <a:hueOff val="306247"/>
                <a:satOff val="-4392"/>
                <a:lumOff val="25615"/>
                <a:alphaOff val="0"/>
                <a:satMod val="103000"/>
                <a:lumMod val="102000"/>
                <a:tint val="94000"/>
              </a:schemeClr>
            </a:gs>
            <a:gs pos="50000">
              <a:schemeClr val="accent1">
                <a:shade val="80000"/>
                <a:hueOff val="306247"/>
                <a:satOff val="-4392"/>
                <a:lumOff val="25615"/>
                <a:alphaOff val="0"/>
                <a:satMod val="110000"/>
                <a:lumMod val="100000"/>
                <a:shade val="100000"/>
              </a:schemeClr>
            </a:gs>
            <a:gs pos="100000">
              <a:schemeClr val="accent1">
                <a:shade val="80000"/>
                <a:hueOff val="306247"/>
                <a:satOff val="-4392"/>
                <a:lumOff val="25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619642" y="2988979"/>
        <a:ext cx="965157" cy="11093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3496466"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3819586" y="253833"/>
        <a:ext cx="964731" cy="1108885"/>
      </dsp:txXfrm>
    </dsp:sp>
    <dsp:sp modelId="{B4EB3645-6918-2F46-B235-83A3A378349D}">
      <dsp:nvSpPr>
        <dsp:cNvPr id="0" name=""/>
        <dsp:cNvSpPr/>
      </dsp:nvSpPr>
      <dsp:spPr>
        <a:xfrm>
          <a:off x="5045254" y="324985"/>
          <a:ext cx="1797844"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lumMod val="50000"/>
                </a:schemeClr>
              </a:solidFill>
            </a:rPr>
            <a:t>ARV resistance</a:t>
          </a:r>
          <a:endParaRPr lang="en-US" sz="2100" b="1" kern="1200" dirty="0">
            <a:solidFill>
              <a:schemeClr val="bg1">
                <a:lumMod val="50000"/>
              </a:schemeClr>
            </a:solidFill>
          </a:endParaRPr>
        </a:p>
      </dsp:txBody>
      <dsp:txXfrm>
        <a:off x="5045254" y="324985"/>
        <a:ext cx="1797844" cy="966582"/>
      </dsp:txXfrm>
    </dsp:sp>
    <dsp:sp modelId="{BDAD7926-7A6D-E541-ACEF-A9DCEAB6B93C}">
      <dsp:nvSpPr>
        <dsp:cNvPr id="0" name=""/>
        <dsp:cNvSpPr/>
      </dsp:nvSpPr>
      <dsp:spPr>
        <a:xfrm rot="5400000">
          <a:off x="1982797"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53833"/>
        <a:ext cx="964731" cy="1108885"/>
      </dsp:txXfrm>
    </dsp:sp>
    <dsp:sp modelId="{9EBC1971-274D-9241-AED7-7C69A4EF0759}">
      <dsp:nvSpPr>
        <dsp:cNvPr id="0" name=""/>
        <dsp:cNvSpPr/>
      </dsp:nvSpPr>
      <dsp:spPr>
        <a:xfrm rot="5400000">
          <a:off x="2736732" y="1474896"/>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Renal</a:t>
          </a:r>
          <a:endParaRPr lang="en-US" sz="2200" b="1" kern="1200" dirty="0"/>
        </a:p>
      </dsp:txBody>
      <dsp:txXfrm rot="-5400000">
        <a:off x="3059852" y="1621226"/>
        <a:ext cx="964731" cy="1108885"/>
      </dsp:txXfrm>
    </dsp:sp>
    <dsp:sp modelId="{520CD534-D97F-A94D-8F4D-8BF621E3A9AE}">
      <dsp:nvSpPr>
        <dsp:cNvPr id="0" name=""/>
        <dsp:cNvSpPr/>
      </dsp:nvSpPr>
      <dsp:spPr>
        <a:xfrm>
          <a:off x="1043601" y="1692377"/>
          <a:ext cx="1739849"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solidFill>
                <a:srgbClr val="FF0000"/>
              </a:solidFill>
            </a:rPr>
            <a:t>HBV management</a:t>
          </a:r>
          <a:endParaRPr lang="en-US" sz="2100" b="1" kern="1200" dirty="0">
            <a:solidFill>
              <a:srgbClr val="FF0000"/>
            </a:solidFill>
          </a:endParaRPr>
        </a:p>
      </dsp:txBody>
      <dsp:txXfrm>
        <a:off x="1043601" y="1692377"/>
        <a:ext cx="1739849" cy="966582"/>
      </dsp:txXfrm>
    </dsp:sp>
    <dsp:sp modelId="{161183B5-0CC8-9549-A451-33F8F9B1749B}">
      <dsp:nvSpPr>
        <dsp:cNvPr id="0" name=""/>
        <dsp:cNvSpPr/>
      </dsp:nvSpPr>
      <dsp:spPr>
        <a:xfrm rot="5400000">
          <a:off x="4250401" y="1474896"/>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73521" y="1621226"/>
        <a:ext cx="964731" cy="1108885"/>
      </dsp:txXfrm>
    </dsp:sp>
    <dsp:sp modelId="{A73ABD83-E7BB-FB40-9DE0-068B2608F29D}">
      <dsp:nvSpPr>
        <dsp:cNvPr id="0" name=""/>
        <dsp:cNvSpPr/>
      </dsp:nvSpPr>
      <dsp:spPr>
        <a:xfrm rot="5400000">
          <a:off x="3496466"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3819586" y="2988618"/>
        <a:ext cx="964731" cy="1108885"/>
      </dsp:txXfrm>
    </dsp:sp>
    <dsp:sp modelId="{931F1CED-DEA6-AF4F-B58C-8C014AC33D40}">
      <dsp:nvSpPr>
        <dsp:cNvPr id="0" name=""/>
        <dsp:cNvSpPr/>
      </dsp:nvSpPr>
      <dsp:spPr>
        <a:xfrm>
          <a:off x="5045254" y="2890458"/>
          <a:ext cx="1797844" cy="130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bg1">
                  <a:lumMod val="50000"/>
                </a:schemeClr>
              </a:solidFill>
            </a:rPr>
            <a:t>Risk compensation</a:t>
          </a:r>
          <a:endParaRPr lang="en-US" sz="2100" b="1" kern="1200" dirty="0">
            <a:solidFill>
              <a:schemeClr val="bg1">
                <a:lumMod val="50000"/>
              </a:schemeClr>
            </a:solidFill>
          </a:endParaRPr>
        </a:p>
      </dsp:txBody>
      <dsp:txXfrm>
        <a:off x="5045254" y="2890458"/>
        <a:ext cx="1797844" cy="1305205"/>
      </dsp:txXfrm>
    </dsp:sp>
    <dsp:sp modelId="{82C155FD-98BA-004F-B2DC-2C4D1E62883C}">
      <dsp:nvSpPr>
        <dsp:cNvPr id="0" name=""/>
        <dsp:cNvSpPr/>
      </dsp:nvSpPr>
      <dsp:spPr>
        <a:xfrm rot="5400000">
          <a:off x="1982797"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988618"/>
        <a:ext cx="964731" cy="1108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DD5A-3085-3F45-8140-33E4ACD4B80A}">
      <dsp:nvSpPr>
        <dsp:cNvPr id="0" name=""/>
        <dsp:cNvSpPr/>
      </dsp:nvSpPr>
      <dsp:spPr>
        <a:xfrm rot="5400000">
          <a:off x="3496466"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GI effects</a:t>
          </a:r>
          <a:endParaRPr lang="en-US" sz="2200" b="1" kern="1200" dirty="0"/>
        </a:p>
      </dsp:txBody>
      <dsp:txXfrm rot="-5400000">
        <a:off x="3819586" y="253833"/>
        <a:ext cx="964731" cy="1108885"/>
      </dsp:txXfrm>
    </dsp:sp>
    <dsp:sp modelId="{B4EB3645-6918-2F46-B235-83A3A378349D}">
      <dsp:nvSpPr>
        <dsp:cNvPr id="0" name=""/>
        <dsp:cNvSpPr/>
      </dsp:nvSpPr>
      <dsp:spPr>
        <a:xfrm>
          <a:off x="5045254" y="324985"/>
          <a:ext cx="1797844"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solidFill>
                <a:schemeClr val="bg1">
                  <a:lumMod val="50000"/>
                </a:schemeClr>
              </a:solidFill>
            </a:rPr>
            <a:t>ARV resistance</a:t>
          </a:r>
          <a:endParaRPr lang="en-US" sz="2100" b="1" kern="1200" dirty="0">
            <a:solidFill>
              <a:schemeClr val="bg1">
                <a:lumMod val="50000"/>
              </a:schemeClr>
            </a:solidFill>
          </a:endParaRPr>
        </a:p>
      </dsp:txBody>
      <dsp:txXfrm>
        <a:off x="5045254" y="324985"/>
        <a:ext cx="1797844" cy="966582"/>
      </dsp:txXfrm>
    </dsp:sp>
    <dsp:sp modelId="{BDAD7926-7A6D-E541-ACEF-A9DCEAB6B93C}">
      <dsp:nvSpPr>
        <dsp:cNvPr id="0" name=""/>
        <dsp:cNvSpPr/>
      </dsp:nvSpPr>
      <dsp:spPr>
        <a:xfrm rot="5400000">
          <a:off x="1982797" y="107503"/>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53833"/>
        <a:ext cx="964731" cy="1108885"/>
      </dsp:txXfrm>
    </dsp:sp>
    <dsp:sp modelId="{9EBC1971-274D-9241-AED7-7C69A4EF0759}">
      <dsp:nvSpPr>
        <dsp:cNvPr id="0" name=""/>
        <dsp:cNvSpPr/>
      </dsp:nvSpPr>
      <dsp:spPr>
        <a:xfrm rot="5400000">
          <a:off x="2736732" y="1474896"/>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Renal</a:t>
          </a:r>
          <a:endParaRPr lang="en-US" sz="2200" b="1" kern="1200" dirty="0"/>
        </a:p>
      </dsp:txBody>
      <dsp:txXfrm rot="-5400000">
        <a:off x="3059852" y="1621226"/>
        <a:ext cx="964731" cy="1108885"/>
      </dsp:txXfrm>
    </dsp:sp>
    <dsp:sp modelId="{520CD534-D97F-A94D-8F4D-8BF621E3A9AE}">
      <dsp:nvSpPr>
        <dsp:cNvPr id="0" name=""/>
        <dsp:cNvSpPr/>
      </dsp:nvSpPr>
      <dsp:spPr>
        <a:xfrm>
          <a:off x="1043601" y="1692377"/>
          <a:ext cx="1739849" cy="96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b="1" kern="1200" dirty="0" smtClean="0">
              <a:solidFill>
                <a:schemeClr val="bg1">
                  <a:lumMod val="50000"/>
                </a:schemeClr>
              </a:solidFill>
            </a:rPr>
            <a:t>HBV management</a:t>
          </a:r>
          <a:endParaRPr lang="en-US" sz="2100" b="1" kern="1200" dirty="0">
            <a:solidFill>
              <a:schemeClr val="bg1">
                <a:lumMod val="50000"/>
              </a:schemeClr>
            </a:solidFill>
          </a:endParaRPr>
        </a:p>
      </dsp:txBody>
      <dsp:txXfrm>
        <a:off x="1043601" y="1692377"/>
        <a:ext cx="1739849" cy="966582"/>
      </dsp:txXfrm>
    </dsp:sp>
    <dsp:sp modelId="{161183B5-0CC8-9549-A451-33F8F9B1749B}">
      <dsp:nvSpPr>
        <dsp:cNvPr id="0" name=""/>
        <dsp:cNvSpPr/>
      </dsp:nvSpPr>
      <dsp:spPr>
        <a:xfrm rot="5400000">
          <a:off x="4250401" y="1474896"/>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4573521" y="1621226"/>
        <a:ext cx="964731" cy="1108885"/>
      </dsp:txXfrm>
    </dsp:sp>
    <dsp:sp modelId="{A73ABD83-E7BB-FB40-9DE0-068B2608F29D}">
      <dsp:nvSpPr>
        <dsp:cNvPr id="0" name=""/>
        <dsp:cNvSpPr/>
      </dsp:nvSpPr>
      <dsp:spPr>
        <a:xfrm rot="5400000">
          <a:off x="3496466"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t>BMD</a:t>
          </a:r>
          <a:endParaRPr lang="en-US" sz="2200" b="1" kern="1200" dirty="0"/>
        </a:p>
      </dsp:txBody>
      <dsp:txXfrm rot="-5400000">
        <a:off x="3819586" y="2988618"/>
        <a:ext cx="964731" cy="1108885"/>
      </dsp:txXfrm>
    </dsp:sp>
    <dsp:sp modelId="{931F1CED-DEA6-AF4F-B58C-8C014AC33D40}">
      <dsp:nvSpPr>
        <dsp:cNvPr id="0" name=""/>
        <dsp:cNvSpPr/>
      </dsp:nvSpPr>
      <dsp:spPr>
        <a:xfrm>
          <a:off x="5045254" y="2890458"/>
          <a:ext cx="1797844" cy="1305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solidFill>
                <a:srgbClr val="FF0000"/>
              </a:solidFill>
            </a:rPr>
            <a:t>Risk compensation</a:t>
          </a:r>
          <a:endParaRPr lang="en-US" sz="2100" b="1" kern="1200" dirty="0">
            <a:solidFill>
              <a:srgbClr val="FF0000"/>
            </a:solidFill>
          </a:endParaRPr>
        </a:p>
      </dsp:txBody>
      <dsp:txXfrm>
        <a:off x="5045254" y="2890458"/>
        <a:ext cx="1797844" cy="1305205"/>
      </dsp:txXfrm>
    </dsp:sp>
    <dsp:sp modelId="{82C155FD-98BA-004F-B2DC-2C4D1E62883C}">
      <dsp:nvSpPr>
        <dsp:cNvPr id="0" name=""/>
        <dsp:cNvSpPr/>
      </dsp:nvSpPr>
      <dsp:spPr>
        <a:xfrm rot="5400000">
          <a:off x="1982797" y="2842288"/>
          <a:ext cx="1610971" cy="1401545"/>
        </a:xfrm>
        <a:prstGeom prst="hexagon">
          <a:avLst>
            <a:gd name="adj" fmla="val 25000"/>
            <a:gd name="vf" fmla="val 11547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305917" y="2988618"/>
        <a:ext cx="964731" cy="11088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02/02/2017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a:t>
            </a:fld>
            <a:endParaRPr lang="en-GB"/>
          </a:p>
        </p:txBody>
      </p:sp>
    </p:spTree>
    <p:extLst>
      <p:ext uri="{BB962C8B-B14F-4D97-AF65-F5344CB8AC3E}">
        <p14:creationId xmlns:p14="http://schemas.microsoft.com/office/powerpoint/2010/main" val="19720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Minor side-effects have been relatively common, but mild and self-limiting (approximately 1 in 10 individuals in the first 1–2 months)</a:t>
            </a:r>
          </a:p>
          <a:p>
            <a:endParaRPr lang="en-US" sz="1200" b="0" i="0" u="none" strike="noStrike" kern="1200" baseline="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Gastrointestinal side-effects </a:t>
            </a:r>
            <a:endParaRPr lang="en-US" sz="1200" dirty="0" smtClean="0"/>
          </a:p>
          <a:p>
            <a:r>
              <a:rPr lang="en-US" sz="1200" kern="1200" dirty="0" smtClean="0">
                <a:solidFill>
                  <a:schemeClr val="tx1"/>
                </a:solidFill>
                <a:effectLst/>
                <a:latin typeface="+mn-lt"/>
                <a:ea typeface="+mn-ea"/>
                <a:cs typeface="+mn-cs"/>
              </a:rPr>
              <a:t>The side-effects related to TDF/FTC FDC use in PrEP trials (nausea, weight loss) were mostly self-limiting mild start-up symptoms (first month), but these may adversely affect persistent PrEP effective use. Supportive counselling and symptomatic treatment (anti-emetics) of these symptoms is often sufficient to assist the user to persist beyond the first month, after which the symptoms tend to subside. This may also be accompanied by mild headache and some malaise. Rates of other GIT symptoms (bloating, abdominal tenderness, flatulence) amongst PrEP trial participants who took TDF/FTC FDC were not significantly different from those who took placebo.</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Renal toxicity </a:t>
            </a:r>
            <a:endParaRPr lang="en-US" sz="1200" dirty="0" smtClean="0"/>
          </a:p>
          <a:p>
            <a:r>
              <a:rPr lang="en-US" sz="1200" kern="1200" dirty="0" smtClean="0">
                <a:solidFill>
                  <a:schemeClr val="tx1"/>
                </a:solidFill>
                <a:effectLst/>
                <a:latin typeface="+mn-lt"/>
                <a:ea typeface="+mn-ea"/>
                <a:cs typeface="+mn-cs"/>
              </a:rPr>
              <a:t>Modest, transient increases in serum creatinine have been noted in completed PrEP studies, but these did not persist after stopping PrEP nor recur on </a:t>
            </a:r>
            <a:r>
              <a:rPr lang="en-US" sz="1200" kern="1200" dirty="0" err="1" smtClean="0">
                <a:solidFill>
                  <a:schemeClr val="tx1"/>
                </a:solidFill>
                <a:effectLst/>
                <a:latin typeface="+mn-lt"/>
                <a:ea typeface="+mn-ea"/>
                <a:cs typeface="+mn-cs"/>
              </a:rPr>
              <a:t>rechallenge</a:t>
            </a:r>
            <a:r>
              <a:rPr lang="en-US" sz="1200" kern="1200" dirty="0" smtClean="0">
                <a:solidFill>
                  <a:schemeClr val="tx1"/>
                </a:solidFill>
                <a:effectLst/>
                <a:latin typeface="+mn-lt"/>
                <a:ea typeface="+mn-ea"/>
                <a:cs typeface="+mn-cs"/>
              </a:rPr>
              <a:t>. Proteinuria, decreasing glomerular filtration rate (GFR) and </a:t>
            </a:r>
            <a:r>
              <a:rPr lang="en-US" sz="1200" kern="1200" dirty="0" err="1" smtClean="0">
                <a:solidFill>
                  <a:schemeClr val="tx1"/>
                </a:solidFill>
                <a:effectLst/>
                <a:latin typeface="+mn-lt"/>
                <a:ea typeface="+mn-ea"/>
                <a:cs typeface="+mn-cs"/>
              </a:rPr>
              <a:t>Fanconi’s</a:t>
            </a:r>
            <a:r>
              <a:rPr lang="en-US" sz="1200" kern="1200" dirty="0" smtClean="0">
                <a:solidFill>
                  <a:schemeClr val="tx1"/>
                </a:solidFill>
                <a:effectLst/>
                <a:latin typeface="+mn-lt"/>
                <a:ea typeface="+mn-ea"/>
                <a:cs typeface="+mn-cs"/>
              </a:rPr>
              <a:t> syndrome have been described in the setting of ART, and decreased GFR has been described in the setting of PrEP but has not caused clinical harm. Renal function needs to be measured prior to commencement and monitored in clients using PrEP by measuring serum creatinine and calculating the estimated creatinine clearance. These parameters should be measured at baseline, at month 1, month 4 and then annually thereafter. </a:t>
            </a:r>
            <a:r>
              <a:rPr lang="en-US" sz="1200" kern="1200" dirty="0" err="1" smtClean="0">
                <a:solidFill>
                  <a:schemeClr val="tx1"/>
                </a:solidFill>
                <a:effectLst/>
                <a:latin typeface="+mn-lt"/>
                <a:ea typeface="+mn-ea"/>
                <a:cs typeface="+mn-cs"/>
              </a:rPr>
              <a:t>Hypertensives</a:t>
            </a:r>
            <a:r>
              <a:rPr lang="en-US" sz="1200" kern="1200" dirty="0" smtClean="0">
                <a:solidFill>
                  <a:schemeClr val="tx1"/>
                </a:solidFill>
                <a:effectLst/>
                <a:latin typeface="+mn-lt"/>
                <a:ea typeface="+mn-ea"/>
                <a:cs typeface="+mn-cs"/>
              </a:rPr>
              <a:t>, diabetics and those with existing </a:t>
            </a:r>
            <a:r>
              <a:rPr lang="en-US" sz="1200" kern="1200" dirty="0" err="1" smtClean="0">
                <a:solidFill>
                  <a:schemeClr val="tx1"/>
                </a:solidFill>
                <a:effectLst/>
                <a:latin typeface="+mn-lt"/>
                <a:ea typeface="+mn-ea"/>
                <a:cs typeface="+mn-cs"/>
              </a:rPr>
              <a:t>glomerulonephropathies</a:t>
            </a:r>
            <a:r>
              <a:rPr lang="en-US" sz="1200" kern="1200" dirty="0" smtClean="0">
                <a:solidFill>
                  <a:schemeClr val="tx1"/>
                </a:solidFill>
                <a:effectLst/>
                <a:latin typeface="+mn-lt"/>
                <a:ea typeface="+mn-ea"/>
                <a:cs typeface="+mn-cs"/>
              </a:rPr>
              <a:t> (if the bene t of PrEP is still deemed to outweigh clinical risk) should be monitored more frequently. TDF/FTC FDC-based PrEP should be avoided in patients who require the use of other nephrotoxic drugs, such as aminoglycosides for the treatment of drug- resistant tuberculosis (TB). Clients with creatinine clearance &lt; 60 mL/min should not be placed on PrEP and, if found during maintenance, PrEP should be discontinued. </a:t>
            </a:r>
            <a:endParaRPr lang="en-US" sz="1200" dirty="0" smtClean="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Decreased bone mineral density </a:t>
            </a:r>
            <a:endParaRPr lang="en-US" sz="1200" dirty="0" smtClean="0"/>
          </a:p>
          <a:p>
            <a:r>
              <a:rPr lang="en-US" sz="1200" kern="1200" dirty="0" smtClean="0">
                <a:solidFill>
                  <a:schemeClr val="tx1"/>
                </a:solidFill>
                <a:effectLst/>
                <a:latin typeface="+mn-lt"/>
                <a:ea typeface="+mn-ea"/>
                <a:cs typeface="+mn-cs"/>
              </a:rPr>
              <a:t>Decreases in bone mineral density associated with TDF and FTC/TDF FDC have been observed in completed PrEP trials. Decreases were less than those observed in HIV-infected individuals treated with the same drugs, and appeared to </a:t>
            </a:r>
            <a:r>
              <a:rPr lang="en-US" sz="1200" kern="1200" dirty="0" err="1" smtClean="0">
                <a:solidFill>
                  <a:schemeClr val="tx1"/>
                </a:solidFill>
                <a:effectLst/>
                <a:latin typeface="+mn-lt"/>
                <a:ea typeface="+mn-ea"/>
                <a:cs typeface="+mn-cs"/>
              </a:rPr>
              <a:t>stabilise</a:t>
            </a:r>
            <a:r>
              <a:rPr lang="en-US" sz="1200" kern="1200" dirty="0" smtClean="0">
                <a:solidFill>
                  <a:schemeClr val="tx1"/>
                </a:solidFill>
                <a:effectLst/>
                <a:latin typeface="+mn-lt"/>
                <a:ea typeface="+mn-ea"/>
                <a:cs typeface="+mn-cs"/>
              </a:rPr>
              <a:t> over time. No difference in fracture rates was seen. Recreational drugs (amphetamines and inhalant use) were associated with reductions in bone mineral density in HIV-negative MSM taking TDF, suggesting some synergistic impact.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 side-effects </a:t>
            </a:r>
            <a:endParaRPr lang="en-US" sz="1200" dirty="0" smtClean="0"/>
          </a:p>
          <a:p>
            <a:r>
              <a:rPr lang="en-US" sz="1200" kern="1200" dirty="0" smtClean="0">
                <a:solidFill>
                  <a:schemeClr val="tx1"/>
                </a:solidFill>
                <a:effectLst/>
                <a:latin typeface="+mn-lt"/>
                <a:ea typeface="+mn-ea"/>
                <a:cs typeface="+mn-cs"/>
              </a:rPr>
              <a:t>Hyperpigmentation may occur as a side-effect to FTC. The clinician should explain that this is not harmful. Lamivudine (3TC) can be substituted but this will increase the pill burden, which may have an impact on effective PrEP use. PrEP studies to date have used either TDF or TDF in combination with FTC, rather than 3TC. </a:t>
            </a:r>
            <a:endParaRPr lang="en-US" sz="1200" dirty="0" smtClean="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B98F71F1-8734-A44E-B023-B8C826FFAF04}" type="slidenum">
              <a:rPr lang="en-US" smtClean="0"/>
              <a:t>10</a:t>
            </a:fld>
            <a:endParaRPr lang="en-US"/>
          </a:p>
        </p:txBody>
      </p:sp>
    </p:spTree>
    <p:extLst>
      <p:ext uri="{BB962C8B-B14F-4D97-AF65-F5344CB8AC3E}">
        <p14:creationId xmlns:p14="http://schemas.microsoft.com/office/powerpoint/2010/main" val="55211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11</a:t>
            </a:fld>
            <a:endParaRPr lang="en-GB"/>
          </a:p>
        </p:txBody>
      </p:sp>
    </p:spTree>
    <p:extLst>
      <p:ext uri="{BB962C8B-B14F-4D97-AF65-F5344CB8AC3E}">
        <p14:creationId xmlns:p14="http://schemas.microsoft.com/office/powerpoint/2010/main" val="5674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Hepatitis B management </a:t>
            </a:r>
            <a:endParaRPr lang="en-US" dirty="0" smtClean="0"/>
          </a:p>
          <a:p>
            <a:r>
              <a:rPr lang="en-US" sz="1200" kern="1200" dirty="0" smtClean="0">
                <a:solidFill>
                  <a:schemeClr val="tx1"/>
                </a:solidFill>
                <a:effectLst/>
                <a:latin typeface="+mn-lt"/>
                <a:ea typeface="+mn-ea"/>
                <a:cs typeface="+mn-cs"/>
              </a:rPr>
              <a:t>TDF and FTC both have hepatitis B antiviral activity. The potential risk exists that exposure to these antivirals may treat unidentified chronic hepatitis B infection, with a consequent viral (rebound) upon drug withdrawal that can result in severe liver injury. This phenomenon has not been described with PrEP use to date. However, it is recommended that screening for hepatitis B surface antigen and antibodies occurs prior to PrEP commencement.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recommended that, if hepatitis B surface antigen (HBsAg) is positive, the client be investigated prior to commencement of short-term PrEP (Table 3). PrEP is not contra-indicated in those with HBV but we recommend that additional liver function monitoring should be performed. PrEP users with persistently elevated or abnormal liver function tests should be referred for assessment. A possible approach to those with chronic hepatitis B infection may be to prescribe long-term TDF/FTC FDC. Liver function tests should be checked after stopping PrEP in those with chronic hepatitis B infection. Users who are negative for both HBsAg and hepatitis B surface antibody (HBsAb) should commence a hepatitis B vaccine schedule. People with chronic hepatitis B infection may choose to continue using TDF and FTC to control their hepatitis, even if they do not require these drugs any longer for the indication of PrEP. Users with a history of injecting drug use should be screened for hepatitis C and, if positive, referred for further care.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B98F71F1-8734-A44E-B023-B8C826FFAF04}" type="slidenum">
              <a:rPr lang="en-US" smtClean="0"/>
              <a:t>12</a:t>
            </a:fld>
            <a:endParaRPr lang="en-US"/>
          </a:p>
        </p:txBody>
      </p:sp>
    </p:spTree>
    <p:extLst>
      <p:ext uri="{BB962C8B-B14F-4D97-AF65-F5344CB8AC3E}">
        <p14:creationId xmlns:p14="http://schemas.microsoft.com/office/powerpoint/2010/main" val="92367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13</a:t>
            </a:fld>
            <a:endParaRPr lang="en-GB"/>
          </a:p>
        </p:txBody>
      </p:sp>
    </p:spTree>
    <p:extLst>
      <p:ext uri="{BB962C8B-B14F-4D97-AF65-F5344CB8AC3E}">
        <p14:creationId xmlns:p14="http://schemas.microsoft.com/office/powerpoint/2010/main" val="749048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14</a:t>
            </a:fld>
            <a:endParaRPr lang="en-GB"/>
          </a:p>
        </p:txBody>
      </p:sp>
    </p:spTree>
    <p:extLst>
      <p:ext uri="{BB962C8B-B14F-4D97-AF65-F5344CB8AC3E}">
        <p14:creationId xmlns:p14="http://schemas.microsoft.com/office/powerpoint/2010/main" val="70300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29887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182B844-6E22-1146-82E2-94286887DCCA}" type="slidenum">
              <a:rPr lang="en-US" altLang="en-US">
                <a:solidFill>
                  <a:srgbClr val="000000"/>
                </a:solidFill>
                <a:latin typeface="Calibri" charset="0"/>
              </a:rPr>
              <a:pPr/>
              <a:t>16</a:t>
            </a:fld>
            <a:endParaRPr lang="en-US" altLang="en-US">
              <a:solidFill>
                <a:srgbClr val="000000"/>
              </a:solidFill>
              <a:latin typeface="Calibri" charset="0"/>
            </a:endParaRPr>
          </a:p>
        </p:txBody>
      </p:sp>
      <p:sp>
        <p:nvSpPr>
          <p:cNvPr id="380931" name="Rectangle 2"/>
          <p:cNvSpPr>
            <a:spLocks noGrp="1" noRot="1" noChangeAspect="1" noChangeArrowheads="1" noTextEdit="1"/>
          </p:cNvSpPr>
          <p:nvPr>
            <p:ph type="sldImg"/>
          </p:nvPr>
        </p:nvSpPr>
        <p:spPr bwMode="auto">
          <a:xfrm>
            <a:off x="458788" y="715963"/>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0932" name="Rectangle 3"/>
          <p:cNvSpPr>
            <a:spLocks noGrp="1" noChangeArrowheads="1"/>
          </p:cNvSpPr>
          <p:nvPr>
            <p:ph type="body" idx="1"/>
          </p:nvPr>
        </p:nvSpPr>
        <p:spPr bwMode="auto">
          <a:xfrm>
            <a:off x="731838" y="4560888"/>
            <a:ext cx="585152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en-US" dirty="0"/>
          </a:p>
        </p:txBody>
      </p:sp>
    </p:spTree>
    <p:extLst>
      <p:ext uri="{BB962C8B-B14F-4D97-AF65-F5344CB8AC3E}">
        <p14:creationId xmlns:p14="http://schemas.microsoft.com/office/powerpoint/2010/main" val="125285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
        <p:nvSpPr>
          <p:cNvPr id="77828" name="Slide Number Placeholder 3"/>
          <p:cNvSpPr>
            <a:spLocks noGrp="1"/>
          </p:cNvSpPr>
          <p:nvPr>
            <p:ph type="sldNum" sz="quarter" idx="5"/>
          </p:nvPr>
        </p:nvSpPr>
        <p:spPr bwMode="auto">
          <a:xfrm>
            <a:off x="5265014" y="6658443"/>
            <a:ext cx="4029282" cy="350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39460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PrEP</a:t>
            </a:r>
          </a:p>
        </p:txBody>
      </p:sp>
      <p:sp>
        <p:nvSpPr>
          <p:cNvPr id="4" name="Slide Number Placeholder 3"/>
          <p:cNvSpPr>
            <a:spLocks noGrp="1"/>
          </p:cNvSpPr>
          <p:nvPr>
            <p:ph type="sldNum" sz="quarter" idx="10"/>
          </p:nvPr>
        </p:nvSpPr>
        <p:spPr>
          <a:xfrm>
            <a:off x="4021138" y="9721850"/>
            <a:ext cx="3076575" cy="511175"/>
          </a:xfrm>
          <a:prstGeom prst="rect">
            <a:avLst/>
          </a:prstGeom>
        </p:spPr>
        <p:txBody>
          <a:bodyPr/>
          <a:lstStyle/>
          <a:p>
            <a:fld id="{986218CD-95B7-4142-AC0E-A8B6333C9728}" type="slidenum">
              <a:rPr lang="en-US" smtClean="0"/>
              <a:t>18</a:t>
            </a:fld>
            <a:endParaRPr lang="en-US"/>
          </a:p>
        </p:txBody>
      </p:sp>
    </p:spTree>
    <p:extLst>
      <p:ext uri="{BB962C8B-B14F-4D97-AF65-F5344CB8AC3E}">
        <p14:creationId xmlns:p14="http://schemas.microsoft.com/office/powerpoint/2010/main" val="35910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5331431-8A94-6A48-AB8A-A4D342F2A53B}" type="slidenum">
              <a:rPr lang="en-US" altLang="en-US">
                <a:solidFill>
                  <a:srgbClr val="000000"/>
                </a:solidFill>
              </a:rPr>
              <a:pPr/>
              <a:t>19</a:t>
            </a:fld>
            <a:endParaRPr lang="en-US" altLang="en-US">
              <a:solidFill>
                <a:srgbClr val="000000"/>
              </a:solidFill>
            </a:endParaRPr>
          </a:p>
        </p:txBody>
      </p:sp>
      <p:sp>
        <p:nvSpPr>
          <p:cNvPr id="378883" name="Rectangle 2"/>
          <p:cNvSpPr>
            <a:spLocks noGrp="1" noRot="1" noChangeAspect="1" noChangeArrowheads="1" noTextEdit="1"/>
          </p:cNvSpPr>
          <p:nvPr>
            <p:ph type="sldImg"/>
          </p:nvPr>
        </p:nvSpPr>
        <p:spPr bwMode="auto">
          <a:xfrm>
            <a:off x="2365375" y="546100"/>
            <a:ext cx="4875213" cy="2743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884" name="Rectangle 3"/>
          <p:cNvSpPr>
            <a:spLocks noGrp="1" noChangeArrowheads="1"/>
          </p:cNvSpPr>
          <p:nvPr>
            <p:ph type="body" idx="1"/>
          </p:nvPr>
        </p:nvSpPr>
        <p:spPr bwMode="auto">
          <a:xfrm>
            <a:off x="960538" y="3474963"/>
            <a:ext cx="7680127" cy="32923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53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a:t>
            </a:fld>
            <a:endParaRPr lang="en-GB"/>
          </a:p>
        </p:txBody>
      </p:sp>
    </p:spTree>
    <p:extLst>
      <p:ext uri="{BB962C8B-B14F-4D97-AF65-F5344CB8AC3E}">
        <p14:creationId xmlns:p14="http://schemas.microsoft.com/office/powerpoint/2010/main" val="833520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sz="900" dirty="0"/>
          </a:p>
        </p:txBody>
      </p:sp>
      <p:sp>
        <p:nvSpPr>
          <p:cNvPr id="76804" name="Slide Number Placeholder 3"/>
          <p:cNvSpPr>
            <a:spLocks noGrp="1"/>
          </p:cNvSpPr>
          <p:nvPr>
            <p:ph type="sldNum" sz="quarter" idx="5"/>
          </p:nvPr>
        </p:nvSpPr>
        <p:spPr bwMode="auto">
          <a:xfrm>
            <a:off x="5265014" y="6658443"/>
            <a:ext cx="4029282" cy="350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smtClean="0">
              <a:solidFill>
                <a:srgbClr val="000000"/>
              </a:solidFill>
              <a:ea typeface="+mn-ea"/>
              <a:cs typeface="+mn-cs"/>
            </a:endParaRPr>
          </a:p>
        </p:txBody>
      </p:sp>
    </p:spTree>
    <p:extLst>
      <p:ext uri="{BB962C8B-B14F-4D97-AF65-F5344CB8AC3E}">
        <p14:creationId xmlns:p14="http://schemas.microsoft.com/office/powerpoint/2010/main" val="35212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200" b="1" dirty="0" smtClean="0"/>
              <a:t>Transition: </a:t>
            </a:r>
          </a:p>
          <a:p>
            <a:pPr eaLnBrk="1" hangingPunct="1">
              <a:spcBef>
                <a:spcPct val="0"/>
              </a:spcBef>
            </a:pPr>
            <a:r>
              <a:rPr lang="en-US" altLang="en-US" sz="1200" dirty="0" smtClean="0"/>
              <a:t>Prior studies with TDF/FTC </a:t>
            </a:r>
            <a:r>
              <a:rPr lang="en-US" altLang="en-US" sz="1200" dirty="0" err="1" smtClean="0"/>
              <a:t>PrEP</a:t>
            </a:r>
            <a:r>
              <a:rPr lang="en-US" altLang="en-US" sz="1200" dirty="0" smtClean="0"/>
              <a:t> in older populations showed a modest bone loss by DXA scan, and a resolution of BMD loss once TDF/FTC </a:t>
            </a:r>
            <a:r>
              <a:rPr lang="en-US" altLang="en-US" sz="1200" dirty="0" err="1" smtClean="0"/>
              <a:t>PrEP</a:t>
            </a:r>
            <a:r>
              <a:rPr lang="en-US" altLang="en-US" sz="1200" dirty="0" smtClean="0"/>
              <a:t> was discontinued. </a:t>
            </a:r>
            <a:r>
              <a:rPr lang="en-GB" altLang="en-US" sz="1200" dirty="0" smtClean="0"/>
              <a:t>Additional safety data in younger men are needed to support the </a:t>
            </a:r>
            <a:r>
              <a:rPr lang="en-GB" altLang="en-US" sz="1200" dirty="0" err="1" smtClean="0"/>
              <a:t>PrEP</a:t>
            </a:r>
            <a:r>
              <a:rPr lang="en-GB" altLang="en-US" sz="1200" dirty="0" smtClean="0"/>
              <a:t> use in this population. </a:t>
            </a:r>
          </a:p>
          <a:p>
            <a:pPr eaLnBrk="1" hangingPunct="1">
              <a:spcBef>
                <a:spcPct val="0"/>
              </a:spcBef>
            </a:pPr>
            <a:endParaRPr lang="en-GB" altLang="en-US" sz="1200" dirty="0" smtClean="0"/>
          </a:p>
          <a:p>
            <a:pPr eaLnBrk="1" hangingPunct="1">
              <a:spcBef>
                <a:spcPct val="0"/>
              </a:spcBef>
            </a:pPr>
            <a:r>
              <a:rPr lang="en-GB" altLang="en-US" sz="1200" b="1" dirty="0" smtClean="0"/>
              <a:t>Main Message: </a:t>
            </a:r>
          </a:p>
          <a:p>
            <a:pPr eaLnBrk="1" hangingPunct="1">
              <a:spcBef>
                <a:spcPct val="0"/>
              </a:spcBef>
            </a:pPr>
            <a:r>
              <a:rPr lang="en-US" altLang="en-US" sz="1200" dirty="0" smtClean="0"/>
              <a:t>1) There was evidence of BMD impact while exposed to TDF/FTC,  and the % changes were similar to those seen in older populations; </a:t>
            </a:r>
          </a:p>
          <a:p>
            <a:pPr eaLnBrk="1" hangingPunct="1">
              <a:spcBef>
                <a:spcPct val="0"/>
              </a:spcBef>
            </a:pPr>
            <a:r>
              <a:rPr lang="en-US" altLang="en-US" sz="1200" dirty="0" smtClean="0"/>
              <a:t>2) All of the changes noted by DXA between Week 48 (discontinuation of TDF/FTC) and the end of the Extension Phase were in a positive direction; </a:t>
            </a:r>
          </a:p>
          <a:p>
            <a:pPr eaLnBrk="1" hangingPunct="1">
              <a:spcBef>
                <a:spcPct val="0"/>
              </a:spcBef>
            </a:pPr>
            <a:r>
              <a:rPr lang="en-US" altLang="en-US" sz="1200" dirty="0" smtClean="0"/>
              <a:t>3) Comparing DXA at the end of the extension phase to baseline, there is near normalization or recovery from TFV/FTC impact</a:t>
            </a:r>
            <a:endParaRPr lang="en-GB" altLang="en-US" sz="1200" dirty="0" smtClean="0"/>
          </a:p>
          <a:p>
            <a:pPr eaLnBrk="1" hangingPunct="1">
              <a:spcBef>
                <a:spcPct val="0"/>
              </a:spcBef>
            </a:pPr>
            <a:endParaRPr lang="en-GB" altLang="en-US" sz="1200" dirty="0" smtClean="0"/>
          </a:p>
          <a:p>
            <a:pPr eaLnBrk="1" hangingPunct="1">
              <a:spcBef>
                <a:spcPct val="0"/>
              </a:spcBef>
            </a:pPr>
            <a:r>
              <a:rPr lang="en-GB" altLang="en-US" sz="1200" b="1" dirty="0" smtClean="0"/>
              <a:t>Background:</a:t>
            </a:r>
          </a:p>
          <a:p>
            <a:pPr marL="0" lvl="1" eaLnBrk="1" hangingPunct="1">
              <a:spcBef>
                <a:spcPct val="0"/>
              </a:spcBef>
            </a:pPr>
            <a:r>
              <a:rPr lang="en-GB" altLang="en-US" sz="1200" dirty="0" smtClean="0"/>
              <a:t>ATN110 was a blinded and open label studies among MSM to support the efficacy of TDF/FTC for HIV prevention in young MSM (ages 18-22) in the US. Efficacy data was presented 2015. A paired study </a:t>
            </a:r>
            <a:r>
              <a:rPr lang="en-GB" altLang="en-US" sz="1200" b="1" dirty="0" smtClean="0"/>
              <a:t>ATN 113 </a:t>
            </a:r>
            <a:r>
              <a:rPr lang="en-GB" altLang="en-US" sz="1200" dirty="0" smtClean="0"/>
              <a:t>(ages 15-17) was presented AIDS 2016. </a:t>
            </a:r>
          </a:p>
          <a:p>
            <a:pPr marL="0" lvl="1" eaLnBrk="1" hangingPunct="1">
              <a:spcBef>
                <a:spcPct val="0"/>
              </a:spcBef>
            </a:pPr>
            <a:r>
              <a:rPr lang="en-GB" altLang="en-US" sz="1200" dirty="0" smtClean="0"/>
              <a:t>Baseline demographics: </a:t>
            </a:r>
          </a:p>
          <a:p>
            <a:pPr marL="0" lvl="1" eaLnBrk="1" hangingPunct="1">
              <a:spcBef>
                <a:spcPct val="0"/>
              </a:spcBef>
            </a:pPr>
            <a:r>
              <a:rPr lang="en-GB" altLang="en-US" sz="1200" dirty="0" smtClean="0"/>
              <a:t>Race: 53% black, 21% white, 17% </a:t>
            </a:r>
            <a:r>
              <a:rPr lang="en-GB" altLang="en-US" sz="1200" dirty="0" err="1" smtClean="0"/>
              <a:t>hispanic</a:t>
            </a:r>
            <a:r>
              <a:rPr lang="en-GB" altLang="en-US" sz="1200" dirty="0" smtClean="0"/>
              <a:t>/</a:t>
            </a:r>
            <a:r>
              <a:rPr lang="en-GB" altLang="en-US" sz="1200" dirty="0" err="1" smtClean="0"/>
              <a:t>latino</a:t>
            </a:r>
            <a:r>
              <a:rPr lang="en-GB" altLang="en-US" sz="1200" dirty="0" smtClean="0"/>
              <a:t>, 9% other/mixed/</a:t>
            </a:r>
            <a:r>
              <a:rPr lang="en-GB" altLang="en-US" sz="1200" dirty="0" err="1" smtClean="0"/>
              <a:t>asian</a:t>
            </a:r>
            <a:r>
              <a:rPr lang="en-GB" altLang="en-US" sz="1200" dirty="0" smtClean="0"/>
              <a:t>/Pacific Islander. Mean age 20.2 years.</a:t>
            </a:r>
          </a:p>
          <a:p>
            <a:pPr marL="0" lvl="1" eaLnBrk="1" hangingPunct="1">
              <a:spcBef>
                <a:spcPct val="0"/>
              </a:spcBef>
            </a:pPr>
            <a:r>
              <a:rPr lang="en-GB" altLang="en-US" sz="1200" dirty="0" smtClean="0"/>
              <a:t>Study flow: n=200 enrolled; n=135 completed Wk48 visit with DXA; n=102 fulfilled bone criteria for Extension Phase (in short, if &lt;20 years: no increase in BMD to </a:t>
            </a:r>
            <a:r>
              <a:rPr lang="en-GB" altLang="en-US" sz="1200" dirty="0" err="1" smtClean="0"/>
              <a:t>wk</a:t>
            </a:r>
            <a:r>
              <a:rPr lang="en-GB" altLang="en-US" sz="1200" dirty="0" smtClean="0"/>
              <a:t> 48; if </a:t>
            </a:r>
            <a:r>
              <a:rPr lang="en-US" altLang="en-US" sz="1200" dirty="0" smtClean="0"/>
              <a:t>≥20 years: ≥1% decrease in BMD); n=72 with DXA data through </a:t>
            </a:r>
            <a:r>
              <a:rPr lang="en-US" altLang="en-US" sz="1200" dirty="0" err="1" smtClean="0"/>
              <a:t>wk</a:t>
            </a:r>
            <a:r>
              <a:rPr lang="en-US" altLang="en-US" sz="1200" dirty="0" smtClean="0"/>
              <a:t> 48 of extension phase</a:t>
            </a:r>
          </a:p>
          <a:p>
            <a:pPr marL="0" lvl="1" eaLnBrk="1" hangingPunct="1">
              <a:spcBef>
                <a:spcPct val="0"/>
              </a:spcBef>
            </a:pPr>
            <a:endParaRPr lang="en-US" altLang="en-US" sz="1200" dirty="0" smtClean="0"/>
          </a:p>
          <a:p>
            <a:pPr marL="0" lvl="1" eaLnBrk="1" hangingPunct="1">
              <a:spcBef>
                <a:spcPct val="0"/>
              </a:spcBef>
            </a:pPr>
            <a:r>
              <a:rPr lang="en-ZA" altLang="en-US" sz="1200" b="1" dirty="0" smtClean="0"/>
              <a:t>Note: Bone density</a:t>
            </a:r>
            <a:r>
              <a:rPr lang="en-ZA" altLang="en-US" sz="1200" dirty="0" smtClean="0"/>
              <a:t> scanning, also called dual-energy x-ray absorptiometry (</a:t>
            </a:r>
            <a:r>
              <a:rPr lang="en-ZA" altLang="en-US" sz="1200" b="1" dirty="0" smtClean="0"/>
              <a:t>DXA</a:t>
            </a:r>
            <a:r>
              <a:rPr lang="en-ZA" altLang="en-US" sz="1200" dirty="0" smtClean="0"/>
              <a:t>) x-ray technology used to measure bone loss. </a:t>
            </a:r>
            <a:endParaRPr lang="en-GB" altLang="en-US" sz="1200" dirty="0" smtClean="0"/>
          </a:p>
          <a:p>
            <a:pPr fontAlgn="base">
              <a:spcBef>
                <a:spcPct val="0"/>
              </a:spcBef>
              <a:spcAft>
                <a:spcPct val="0"/>
              </a:spcAft>
              <a:defRPr/>
            </a:pPr>
            <a:endParaRPr lang="en-US" altLang="en-US" sz="1200" dirty="0" smtClean="0">
              <a:solidFill>
                <a:srgbClr val="000000"/>
              </a:solidFill>
            </a:endParaRPr>
          </a:p>
          <a:p>
            <a:pPr lvl="0" eaLnBrk="1" fontAlgn="auto" hangingPunct="1">
              <a:spcBef>
                <a:spcPts val="0"/>
              </a:spcBef>
              <a:spcAft>
                <a:spcPts val="0"/>
              </a:spcAft>
              <a:defRPr/>
            </a:pPr>
            <a:endParaRPr lang="en-US" sz="1200" dirty="0"/>
          </a:p>
        </p:txBody>
      </p:sp>
      <p:sp>
        <p:nvSpPr>
          <p:cNvPr id="4" name="Slide Number Placeholder 3"/>
          <p:cNvSpPr>
            <a:spLocks noGrp="1"/>
          </p:cNvSpPr>
          <p:nvPr>
            <p:ph type="sldNum" sz="quarter" idx="10"/>
          </p:nvPr>
        </p:nvSpPr>
        <p:spPr/>
        <p:txBody>
          <a:bodyPr/>
          <a:lstStyle/>
          <a:p>
            <a:fld id="{E913D633-63DC-4E8D-9963-D97E08712287}" type="slidenum">
              <a:rPr lang="en-ZA" smtClean="0"/>
              <a:t>21</a:t>
            </a:fld>
            <a:endParaRPr lang="en-ZA"/>
          </a:p>
        </p:txBody>
      </p:sp>
    </p:spTree>
    <p:extLst>
      <p:ext uri="{BB962C8B-B14F-4D97-AF65-F5344CB8AC3E}">
        <p14:creationId xmlns:p14="http://schemas.microsoft.com/office/powerpoint/2010/main" val="42344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22</a:t>
            </a:fld>
            <a:endParaRPr lang="en-GB"/>
          </a:p>
        </p:txBody>
      </p:sp>
    </p:spTree>
    <p:extLst>
      <p:ext uri="{BB962C8B-B14F-4D97-AF65-F5344CB8AC3E}">
        <p14:creationId xmlns:p14="http://schemas.microsoft.com/office/powerpoint/2010/main" val="202500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40CF409-CC1F-5344-9424-E9FF15026DF7}" type="slidenum">
              <a:rPr lang="en-US" altLang="en-US">
                <a:solidFill>
                  <a:srgbClr val="000000"/>
                </a:solidFill>
              </a:rPr>
              <a:pPr/>
              <a:t>23</a:t>
            </a:fld>
            <a:endParaRPr lang="en-US" altLang="en-US">
              <a:solidFill>
                <a:srgbClr val="000000"/>
              </a:solidFill>
            </a:endParaRPr>
          </a:p>
        </p:txBody>
      </p:sp>
      <p:sp>
        <p:nvSpPr>
          <p:cNvPr id="377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7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823321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dirty="0"/>
          </a:p>
        </p:txBody>
      </p:sp>
      <p:sp>
        <p:nvSpPr>
          <p:cNvPr id="74756" name="Slide Number Placeholder 3"/>
          <p:cNvSpPr>
            <a:spLocks noGrp="1"/>
          </p:cNvSpPr>
          <p:nvPr>
            <p:ph type="sldNum" sz="quarter" idx="5"/>
          </p:nvPr>
        </p:nvSpPr>
        <p:spPr bwMode="auto">
          <a:xfrm>
            <a:off x="5265014" y="6658443"/>
            <a:ext cx="4029282" cy="350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smtClean="0">
              <a:solidFill>
                <a:srgbClr val="000000"/>
              </a:solidFill>
              <a:ea typeface="+mn-ea"/>
              <a:cs typeface="+mn-cs"/>
            </a:endParaRPr>
          </a:p>
        </p:txBody>
      </p:sp>
    </p:spTree>
    <p:extLst>
      <p:ext uri="{BB962C8B-B14F-4D97-AF65-F5344CB8AC3E}">
        <p14:creationId xmlns:p14="http://schemas.microsoft.com/office/powerpoint/2010/main" val="1102377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25</a:t>
            </a:fld>
            <a:endParaRPr lang="en-GB"/>
          </a:p>
        </p:txBody>
      </p:sp>
    </p:spTree>
    <p:extLst>
      <p:ext uri="{BB962C8B-B14F-4D97-AF65-F5344CB8AC3E}">
        <p14:creationId xmlns:p14="http://schemas.microsoft.com/office/powerpoint/2010/main" val="313183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26</a:t>
            </a:fld>
            <a:endParaRPr lang="en-GB"/>
          </a:p>
        </p:txBody>
      </p:sp>
    </p:spTree>
    <p:extLst>
      <p:ext uri="{BB962C8B-B14F-4D97-AF65-F5344CB8AC3E}">
        <p14:creationId xmlns:p14="http://schemas.microsoft.com/office/powerpoint/2010/main" val="92579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27</a:t>
            </a:fld>
            <a:endParaRPr lang="en-GB"/>
          </a:p>
        </p:txBody>
      </p:sp>
    </p:spTree>
    <p:extLst>
      <p:ext uri="{BB962C8B-B14F-4D97-AF65-F5344CB8AC3E}">
        <p14:creationId xmlns:p14="http://schemas.microsoft.com/office/powerpoint/2010/main" val="129700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3</a:t>
            </a:fld>
            <a:endParaRPr lang="en-GB"/>
          </a:p>
        </p:txBody>
      </p:sp>
    </p:spTree>
    <p:extLst>
      <p:ext uri="{BB962C8B-B14F-4D97-AF65-F5344CB8AC3E}">
        <p14:creationId xmlns:p14="http://schemas.microsoft.com/office/powerpoint/2010/main" val="93867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the time of writing the guideline, the only HIV resistance documented to date amongst PrEP users has been amongst clients who initiated PrEP when they were already HIV infected (during acute HIV infection). Predictably, the FTC resistance mutation M184V was the first to occur. To prevent the risks of developing ARV resistance, clinicians must focus on not commencing or reinitiating PrEP after a break, during acute HIV infection.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HIV testing should be done 3-monthly, and should be accompanied by an HIV exposure assessment, symptom screen and a targeted examination to exclude acute HIV infection. HIV testing should also be repeated whenever symptoms of a viral illness are present. Clinicians should advise clients on the need for an HIV test before resuming PrEP if it was stopped, particularly if they have potentially been exposed to HIV during this period. </a:t>
            </a:r>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B98F71F1-8734-A44E-B023-B8C826FFAF04}" type="slidenum">
              <a:rPr lang="en-US" smtClean="0"/>
              <a:t>4</a:t>
            </a:fld>
            <a:endParaRPr lang="en-US"/>
          </a:p>
        </p:txBody>
      </p:sp>
    </p:spTree>
    <p:extLst>
      <p:ext uri="{BB962C8B-B14F-4D97-AF65-F5344CB8AC3E}">
        <p14:creationId xmlns:p14="http://schemas.microsoft.com/office/powerpoint/2010/main" val="144798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E85E8984-7747-42C6-AD84-1FC8739A829A}" type="slidenum">
              <a:rPr lang="en-ZA" smtClean="0"/>
              <a:t>5</a:t>
            </a:fld>
            <a:endParaRPr lang="en-ZA"/>
          </a:p>
        </p:txBody>
      </p:sp>
    </p:spTree>
    <p:extLst>
      <p:ext uri="{BB962C8B-B14F-4D97-AF65-F5344CB8AC3E}">
        <p14:creationId xmlns:p14="http://schemas.microsoft.com/office/powerpoint/2010/main" val="197458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
        <p:nvSpPr>
          <p:cNvPr id="382980" name="Slide Number Placeholder 3"/>
          <p:cNvSpPr>
            <a:spLocks noGrp="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3263795-A4C6-D24A-A636-DA63DD11BA4B}" type="slidenum">
              <a:rPr lang="en-US" altLang="en-US" sz="1300">
                <a:solidFill>
                  <a:srgbClr val="000000"/>
                </a:solidFill>
              </a:rPr>
              <a:pPr/>
              <a:t>6</a:t>
            </a:fld>
            <a:endParaRPr lang="en-US" altLang="en-US" sz="1300">
              <a:solidFill>
                <a:srgbClr val="000000"/>
              </a:solidFill>
            </a:endParaRPr>
          </a:p>
        </p:txBody>
      </p:sp>
    </p:spTree>
    <p:extLst>
      <p:ext uri="{BB962C8B-B14F-4D97-AF65-F5344CB8AC3E}">
        <p14:creationId xmlns:p14="http://schemas.microsoft.com/office/powerpoint/2010/main" val="84814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7</a:t>
            </a:fld>
            <a:endParaRPr lang="en-GB"/>
          </a:p>
        </p:txBody>
      </p:sp>
    </p:spTree>
    <p:extLst>
      <p:ext uri="{BB962C8B-B14F-4D97-AF65-F5344CB8AC3E}">
        <p14:creationId xmlns:p14="http://schemas.microsoft.com/office/powerpoint/2010/main" val="91650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tLang="en-US" sz="900" dirty="0" smtClean="0"/>
              <a:t>A second case was reported at R4P</a:t>
            </a:r>
            <a:r>
              <a:rPr lang="en-US" altLang="en-US" sz="900" baseline="0" dirty="0" smtClean="0"/>
              <a:t> 2016:</a:t>
            </a:r>
          </a:p>
          <a:p>
            <a:pPr eaLnBrk="1" hangingPunct="1">
              <a:spcBef>
                <a:spcPct val="0"/>
              </a:spcBef>
            </a:pPr>
            <a:r>
              <a:rPr lang="en-US" sz="1200" b="0" i="0" kern="1200" dirty="0" smtClean="0">
                <a:solidFill>
                  <a:schemeClr val="tx1"/>
                </a:solidFill>
                <a:effectLst/>
                <a:latin typeface="+mn-lt"/>
                <a:ea typeface="+mn-ea"/>
                <a:cs typeface="+mn-cs"/>
              </a:rPr>
              <a:t>Grossman H et al. </a:t>
            </a:r>
            <a:r>
              <a:rPr lang="en-US" sz="1200" b="0" i="1" kern="1200" dirty="0" smtClean="0">
                <a:solidFill>
                  <a:schemeClr val="tx1"/>
                </a:solidFill>
                <a:effectLst/>
                <a:latin typeface="+mn-lt"/>
                <a:ea typeface="+mn-ea"/>
                <a:cs typeface="+mn-cs"/>
              </a:rPr>
              <a:t>Newly Acquired HIV-1 Infection with Multi-Drug Resistant (MDR) HIV-1 in a Patient on TDF/FTC-based </a:t>
            </a:r>
            <a:r>
              <a:rPr lang="en-US" sz="1200" b="0" i="1" kern="1200" dirty="0" err="1" smtClean="0">
                <a:solidFill>
                  <a:schemeClr val="tx1"/>
                </a:solidFill>
                <a:effectLst/>
                <a:latin typeface="+mn-lt"/>
                <a:ea typeface="+mn-ea"/>
                <a:cs typeface="+mn-cs"/>
              </a:rPr>
              <a:t>PrEP.</a:t>
            </a:r>
            <a:r>
              <a:rPr lang="en-US" sz="1200" b="0" i="0" kern="1200" dirty="0" smtClean="0">
                <a:solidFill>
                  <a:schemeClr val="tx1"/>
                </a:solidFill>
                <a:effectLst/>
                <a:latin typeface="+mn-lt"/>
                <a:ea typeface="+mn-ea"/>
                <a:cs typeface="+mn-cs"/>
              </a:rPr>
              <a:t> HIV Research for Prevention (HIVR4P) 2016 conference, Chicago, October 2016, abstract OA03.06LB.</a:t>
            </a:r>
            <a:endParaRPr lang="en-US" altLang="en-US" sz="900" dirty="0"/>
          </a:p>
        </p:txBody>
      </p:sp>
      <p:sp>
        <p:nvSpPr>
          <p:cNvPr id="75780" name="Slide Number Placeholder 3"/>
          <p:cNvSpPr>
            <a:spLocks noGrp="1"/>
          </p:cNvSpPr>
          <p:nvPr>
            <p:ph type="sldNum" sz="quarter" idx="5"/>
          </p:nvPr>
        </p:nvSpPr>
        <p:spPr bwMode="auto">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smtClean="0">
              <a:solidFill>
                <a:srgbClr val="000000"/>
              </a:solidFill>
              <a:ea typeface="+mn-ea"/>
              <a:cs typeface="+mn-cs"/>
            </a:endParaRPr>
          </a:p>
        </p:txBody>
      </p:sp>
    </p:spTree>
    <p:extLst>
      <p:ext uri="{BB962C8B-B14F-4D97-AF65-F5344CB8AC3E}">
        <p14:creationId xmlns:p14="http://schemas.microsoft.com/office/powerpoint/2010/main" val="14873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Tree>
    <p:extLst>
      <p:ext uri="{BB962C8B-B14F-4D97-AF65-F5344CB8AC3E}">
        <p14:creationId xmlns:p14="http://schemas.microsoft.com/office/powerpoint/2010/main" val="202986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455378" y="6479822"/>
            <a:ext cx="1727200" cy="369332"/>
          </a:xfrm>
          <a:prstGeom prst="rect">
            <a:avLst/>
          </a:prstGeom>
          <a:solidFill>
            <a:srgbClr val="1E497C"/>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591048"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a:t>
            </a:r>
            <a:r>
              <a:rPr lang="en-GB" sz="1000" baseline="0" dirty="0" smtClean="0">
                <a:solidFill>
                  <a:schemeClr val="bg1"/>
                </a:solidFill>
              </a:rPr>
              <a:t>2 February 201</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diagramData" Target="../diagrams/data8.xml"/><Relationship Id="rId12" Type="http://schemas.openxmlformats.org/officeDocument/2006/relationships/diagramLayout" Target="../diagrams/layout8.xml"/><Relationship Id="rId13" Type="http://schemas.openxmlformats.org/officeDocument/2006/relationships/diagramQuickStyle" Target="../diagrams/quickStyle8.xml"/><Relationship Id="rId14" Type="http://schemas.openxmlformats.org/officeDocument/2006/relationships/diagramColors" Target="../diagrams/colors8.xml"/><Relationship Id="rId15"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xcel_97_-_2004_Worksheet1.xls"/><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tiff"/></Relationships>
</file>

<file path=ppt/slides/_rels/slide1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5.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diagramData" Target="../diagrams/data2.xml"/><Relationship Id="rId12" Type="http://schemas.openxmlformats.org/officeDocument/2006/relationships/diagramLayout" Target="../diagrams/layout2.xml"/><Relationship Id="rId13" Type="http://schemas.openxmlformats.org/officeDocument/2006/relationships/diagramQuickStyle" Target="../diagrams/quickStyle2.xml"/><Relationship Id="rId14" Type="http://schemas.openxmlformats.org/officeDocument/2006/relationships/diagramColors" Target="../diagrams/colors2.xml"/><Relationship Id="rId15"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3.emf"/><Relationship Id="rId5"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xcel_97_-_2004_Worksheet2.xls"/><Relationship Id="rId5"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cdc.gov/hiv/pdf/guidelines/PrEPguidelines2014.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1" Type="http://schemas.openxmlformats.org/officeDocument/2006/relationships/diagramData" Target="../diagrams/data4.xml"/><Relationship Id="rId12" Type="http://schemas.openxmlformats.org/officeDocument/2006/relationships/diagramLayout" Target="../diagrams/layout4.xml"/><Relationship Id="rId13" Type="http://schemas.openxmlformats.org/officeDocument/2006/relationships/diagramQuickStyle" Target="../diagrams/quickStyle4.xml"/><Relationship Id="rId14" Type="http://schemas.openxmlformats.org/officeDocument/2006/relationships/diagramColors" Target="../diagrams/colors4.xml"/><Relationship Id="rId15"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hyperlink" Target="http://www.cdc.gov/hiv/pdf/guidelines/PrEPguidelines2014.pdf" TargetMode="External"/><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diagramData" Target="../diagrams/data6.xml"/><Relationship Id="rId12" Type="http://schemas.openxmlformats.org/officeDocument/2006/relationships/diagramLayout" Target="../diagrams/layout6.xml"/><Relationship Id="rId13" Type="http://schemas.openxmlformats.org/officeDocument/2006/relationships/diagramQuickStyle" Target="../diagrams/quickStyle6.xml"/><Relationship Id="rId14" Type="http://schemas.openxmlformats.org/officeDocument/2006/relationships/diagramColors" Target="../diagrams/colors6.xml"/><Relationship Id="rId15"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2.tiff"/><Relationship Id="rId9" Type="http://schemas.openxmlformats.org/officeDocument/2006/relationships/image" Target="../media/image3.tiff"/><Relationship Id="rId10"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a:t>Clinical </a:t>
            </a:r>
            <a:r>
              <a:rPr lang="en-ZA" smtClean="0"/>
              <a:t>Management</a:t>
            </a:r>
            <a:endParaRPr lang="en-GB" dirty="0"/>
          </a:p>
        </p:txBody>
      </p:sp>
      <p:sp>
        <p:nvSpPr>
          <p:cNvPr id="3" name="Subtitle 2"/>
          <p:cNvSpPr>
            <a:spLocks noGrp="1"/>
          </p:cNvSpPr>
          <p:nvPr>
            <p:ph type="subTitle" idx="1"/>
          </p:nvPr>
        </p:nvSpPr>
        <p:spPr/>
        <p:txBody>
          <a:bodyPr/>
          <a:lstStyle/>
          <a:p>
            <a:r>
              <a:rPr lang="en-ZA" dirty="0"/>
              <a:t>Module </a:t>
            </a:r>
            <a:r>
              <a:rPr lang="en-ZA" dirty="0" smtClean="0"/>
              <a:t>4</a:t>
            </a:r>
            <a:r>
              <a:rPr lang="en-ZA" dirty="0"/>
              <a:t> </a:t>
            </a:r>
            <a:r>
              <a:rPr lang="en-ZA" dirty="0" smtClean="0"/>
              <a:t>(b) </a:t>
            </a:r>
          </a:p>
          <a:p>
            <a:r>
              <a:rPr lang="en-ZA" sz="3200" dirty="0" smtClean="0"/>
              <a:t>Risks and Side Effects</a:t>
            </a:r>
            <a:endParaRPr lang="en-GB" sz="3200" dirty="0"/>
          </a:p>
        </p:txBody>
      </p:sp>
    </p:spTree>
    <p:extLst>
      <p:ext uri="{BB962C8B-B14F-4D97-AF65-F5344CB8AC3E}">
        <p14:creationId xmlns:p14="http://schemas.microsoft.com/office/powerpoint/2010/main" val="215026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Side e</a:t>
            </a:r>
            <a:r>
              <a:rPr lang="en-US" dirty="0" smtClean="0">
                <a:latin typeface="+mn-lt"/>
              </a:rPr>
              <a:t>ffects</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Mild: headache, malaise</a:t>
            </a:r>
          </a:p>
          <a:p>
            <a:r>
              <a:rPr lang="en-US" dirty="0" smtClean="0"/>
              <a:t>GI side effects</a:t>
            </a:r>
          </a:p>
          <a:p>
            <a:pPr lvl="1"/>
            <a:r>
              <a:rPr lang="en-US" dirty="0" smtClean="0"/>
              <a:t>Nausea, weight loss</a:t>
            </a:r>
          </a:p>
          <a:p>
            <a:r>
              <a:rPr lang="en-US" dirty="0" smtClean="0"/>
              <a:t>Renal toxicity</a:t>
            </a:r>
          </a:p>
          <a:p>
            <a:pPr lvl="1"/>
            <a:r>
              <a:rPr lang="en-US" dirty="0" smtClean="0"/>
              <a:t>Transient </a:t>
            </a:r>
            <a:r>
              <a:rPr lang="en-US" dirty="0"/>
              <a:t>increases in serum </a:t>
            </a:r>
            <a:r>
              <a:rPr lang="en-US" dirty="0" smtClean="0"/>
              <a:t>creatinine</a:t>
            </a:r>
          </a:p>
          <a:p>
            <a:pPr lvl="1"/>
            <a:r>
              <a:rPr lang="en-US" dirty="0" smtClean="0"/>
              <a:t>Decreased </a:t>
            </a:r>
            <a:r>
              <a:rPr lang="en-US" dirty="0"/>
              <a:t>GFR </a:t>
            </a:r>
            <a:r>
              <a:rPr lang="en-US" dirty="0" smtClean="0"/>
              <a:t> </a:t>
            </a:r>
          </a:p>
          <a:p>
            <a:r>
              <a:rPr lang="en-US" dirty="0" smtClean="0"/>
              <a:t>Decreased BMD</a:t>
            </a:r>
          </a:p>
          <a:p>
            <a:pPr lvl="1"/>
            <a:r>
              <a:rPr lang="en-US" dirty="0" smtClean="0"/>
              <a:t>Less </a:t>
            </a:r>
            <a:r>
              <a:rPr lang="en-US" dirty="0" err="1" smtClean="0"/>
              <a:t>cf</a:t>
            </a:r>
            <a:r>
              <a:rPr lang="en-US" dirty="0" smtClean="0"/>
              <a:t> HIV-infected individuals on TDF</a:t>
            </a:r>
          </a:p>
          <a:p>
            <a:pPr lvl="1"/>
            <a:r>
              <a:rPr lang="en-US" dirty="0" smtClean="0"/>
              <a:t>No differences in fracture rates</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8360993" y="1417638"/>
            <a:ext cx="2136674" cy="1152128"/>
          </a:xfrm>
          <a:prstGeom prst="rect">
            <a:avLst/>
          </a:prstGeom>
        </p:spPr>
      </p:pic>
      <p:pic>
        <p:nvPicPr>
          <p:cNvPr id="5" name="Picture 4"/>
          <p:cNvPicPr>
            <a:picLocks noChangeAspect="1"/>
          </p:cNvPicPr>
          <p:nvPr/>
        </p:nvPicPr>
        <p:blipFill>
          <a:blip r:embed="rId4"/>
          <a:stretch>
            <a:fillRect/>
          </a:stretch>
        </p:blipFill>
        <p:spPr>
          <a:xfrm>
            <a:off x="8455701" y="2947230"/>
            <a:ext cx="1947259" cy="1094112"/>
          </a:xfrm>
          <a:prstGeom prst="rect">
            <a:avLst/>
          </a:prstGeom>
        </p:spPr>
      </p:pic>
      <p:pic>
        <p:nvPicPr>
          <p:cNvPr id="6" name="Picture 5"/>
          <p:cNvPicPr>
            <a:picLocks noChangeAspect="1"/>
          </p:cNvPicPr>
          <p:nvPr/>
        </p:nvPicPr>
        <p:blipFill>
          <a:blip r:embed="rId5"/>
          <a:stretch>
            <a:fillRect/>
          </a:stretch>
        </p:blipFill>
        <p:spPr>
          <a:xfrm>
            <a:off x="8418614" y="4451096"/>
            <a:ext cx="2021433" cy="1316113"/>
          </a:xfrm>
          <a:prstGeom prst="rect">
            <a:avLst/>
          </a:prstGeom>
        </p:spPr>
      </p:pic>
    </p:spTree>
    <p:extLst>
      <p:ext uri="{BB962C8B-B14F-4D97-AF65-F5344CB8AC3E}">
        <p14:creationId xmlns:p14="http://schemas.microsoft.com/office/powerpoint/2010/main" val="1751291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12138118"/>
              </p:ext>
            </p:extLst>
          </p:nvPr>
        </p:nvGraphicFramePr>
        <p:xfrm>
          <a:off x="849489" y="119344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858817" y="1428671"/>
            <a:ext cx="2136674" cy="1152128"/>
          </a:xfrm>
          <a:prstGeom prst="rect">
            <a:avLst/>
          </a:prstGeom>
        </p:spPr>
      </p:pic>
      <p:pic>
        <p:nvPicPr>
          <p:cNvPr id="4" name="Picture 3"/>
          <p:cNvPicPr>
            <a:picLocks noChangeAspect="1"/>
          </p:cNvPicPr>
          <p:nvPr/>
        </p:nvPicPr>
        <p:blipFill>
          <a:blip r:embed="rId9"/>
          <a:stretch>
            <a:fillRect/>
          </a:stretch>
        </p:blipFill>
        <p:spPr>
          <a:xfrm>
            <a:off x="8147080" y="2738135"/>
            <a:ext cx="2283121" cy="1282824"/>
          </a:xfrm>
          <a:prstGeom prst="rect">
            <a:avLst/>
          </a:prstGeom>
        </p:spPr>
      </p:pic>
      <p:pic>
        <p:nvPicPr>
          <p:cNvPr id="5" name="Picture 4"/>
          <p:cNvPicPr>
            <a:picLocks noChangeAspect="1"/>
          </p:cNvPicPr>
          <p:nvPr/>
        </p:nvPicPr>
        <p:blipFill>
          <a:blip r:embed="rId10"/>
          <a:stretch>
            <a:fillRect/>
          </a:stretch>
        </p:blipFill>
        <p:spPr>
          <a:xfrm>
            <a:off x="1925617" y="4092968"/>
            <a:ext cx="2021433" cy="1316113"/>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199288894"/>
              </p:ext>
            </p:extLst>
          </p:nvPr>
        </p:nvGraphicFramePr>
        <p:xfrm>
          <a:off x="2163939" y="1193448"/>
          <a:ext cx="78867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08621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HBV m</a:t>
            </a:r>
            <a:r>
              <a:rPr lang="en-US" dirty="0" smtClean="0">
                <a:latin typeface="+mn-lt"/>
              </a:rPr>
              <a:t>anagement</a:t>
            </a:r>
            <a:endParaRPr lang="en-US" dirty="0">
              <a:latin typeface="+mn-lt"/>
            </a:endParaRPr>
          </a:p>
        </p:txBody>
      </p:sp>
      <p:sp>
        <p:nvSpPr>
          <p:cNvPr id="3" name="Content Placeholder 2"/>
          <p:cNvSpPr>
            <a:spLocks noGrp="1"/>
          </p:cNvSpPr>
          <p:nvPr>
            <p:ph idx="1"/>
          </p:nvPr>
        </p:nvSpPr>
        <p:spPr/>
        <p:txBody>
          <a:bodyPr/>
          <a:lstStyle/>
          <a:p>
            <a:r>
              <a:rPr lang="en-US" dirty="0" smtClean="0"/>
              <a:t>Risk of viral rebound in undiagnosed chronic HBV if PrEP stopped </a:t>
            </a:r>
          </a:p>
          <a:p>
            <a:r>
              <a:rPr lang="en-US" dirty="0" smtClean="0"/>
              <a:t>Screen for HBsAg and HBsAb</a:t>
            </a:r>
          </a:p>
          <a:p>
            <a:r>
              <a:rPr lang="en-US" dirty="0" smtClean="0"/>
              <a:t>HBV vaccination if HBsAg+/HBsAb-</a:t>
            </a:r>
          </a:p>
          <a:p>
            <a:r>
              <a:rPr lang="en-US" dirty="0" smtClean="0"/>
              <a:t>PrEP not contra-indicated in HBV infection</a:t>
            </a:r>
          </a:p>
          <a:p>
            <a:pPr lvl="1"/>
            <a:r>
              <a:rPr lang="en-US" dirty="0" smtClean="0"/>
              <a:t>Require additional LFT monitoring</a:t>
            </a:r>
          </a:p>
          <a:p>
            <a:r>
              <a:rPr lang="en-US" dirty="0" smtClean="0"/>
              <a:t>Check LFT after stopping PrEP in chronic HBV</a:t>
            </a:r>
          </a:p>
        </p:txBody>
      </p:sp>
      <p:pic>
        <p:nvPicPr>
          <p:cNvPr id="4" name="Picture 3"/>
          <p:cNvPicPr>
            <a:picLocks noChangeAspect="1"/>
          </p:cNvPicPr>
          <p:nvPr/>
        </p:nvPicPr>
        <p:blipFill>
          <a:blip r:embed="rId3"/>
          <a:stretch>
            <a:fillRect/>
          </a:stretch>
        </p:blipFill>
        <p:spPr>
          <a:xfrm>
            <a:off x="8381882" y="3298786"/>
            <a:ext cx="3274946" cy="2565374"/>
          </a:xfrm>
          <a:prstGeom prst="rect">
            <a:avLst/>
          </a:prstGeom>
        </p:spPr>
      </p:pic>
    </p:spTree>
    <p:extLst>
      <p:ext uri="{BB962C8B-B14F-4D97-AF65-F5344CB8AC3E}">
        <p14:creationId xmlns:p14="http://schemas.microsoft.com/office/powerpoint/2010/main" val="241929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The safety of </a:t>
            </a:r>
            <a:r>
              <a:rPr lang="en-US" dirty="0" err="1">
                <a:latin typeface="+mn-lt"/>
              </a:rPr>
              <a:t>PrEP</a:t>
            </a:r>
            <a:r>
              <a:rPr lang="en-US" dirty="0">
                <a:latin typeface="+mn-lt"/>
              </a:rPr>
              <a:t> in the presence of hepatitis B infection</a:t>
            </a:r>
          </a:p>
        </p:txBody>
      </p:sp>
      <p:sp>
        <p:nvSpPr>
          <p:cNvPr id="3" name="Content Placeholder 2"/>
          <p:cNvSpPr>
            <a:spLocks noGrp="1"/>
          </p:cNvSpPr>
          <p:nvPr>
            <p:ph idx="1"/>
          </p:nvPr>
        </p:nvSpPr>
        <p:spPr/>
        <p:txBody>
          <a:bodyPr/>
          <a:lstStyle/>
          <a:p>
            <a:pPr>
              <a:lnSpc>
                <a:spcPct val="100000"/>
              </a:lnSpc>
            </a:pPr>
            <a:r>
              <a:rPr lang="en-US" dirty="0" smtClean="0"/>
              <a:t>Most studies to date excluded HBV-positive individuals</a:t>
            </a:r>
          </a:p>
          <a:p>
            <a:pPr lvl="1">
              <a:lnSpc>
                <a:spcPct val="100000"/>
              </a:lnSpc>
              <a:buFont typeface=".AppleSystemUIFont" charset="-120"/>
              <a:buChar char="­"/>
            </a:pPr>
            <a:r>
              <a:rPr lang="en-US" dirty="0"/>
              <a:t>Concern about “flares” if stop TDF/FTC </a:t>
            </a:r>
            <a:endParaRPr lang="en-US" dirty="0" smtClean="0"/>
          </a:p>
          <a:p>
            <a:pPr>
              <a:lnSpc>
                <a:spcPct val="100000"/>
              </a:lnSpc>
            </a:pPr>
            <a:r>
              <a:rPr lang="en-US" dirty="0" smtClean="0"/>
              <a:t>HBV </a:t>
            </a:r>
            <a:r>
              <a:rPr lang="en-US" dirty="0"/>
              <a:t>is common in countries that don’t vaccinate</a:t>
            </a:r>
          </a:p>
          <a:p>
            <a:pPr>
              <a:lnSpc>
                <a:spcPct val="100000"/>
              </a:lnSpc>
            </a:pPr>
            <a:r>
              <a:rPr lang="en-US" dirty="0" smtClean="0"/>
              <a:t>20</a:t>
            </a:r>
            <a:r>
              <a:rPr lang="en-US" dirty="0"/>
              <a:t>% of incident infections become chronic</a:t>
            </a:r>
          </a:p>
          <a:p>
            <a:pPr>
              <a:lnSpc>
                <a:spcPct val="100000"/>
              </a:lnSpc>
            </a:pPr>
            <a:r>
              <a:rPr lang="en-US" dirty="0"/>
              <a:t>TDF/FTC suppresses HBV and thus acts as treatment </a:t>
            </a:r>
          </a:p>
        </p:txBody>
      </p:sp>
      <p:pic>
        <p:nvPicPr>
          <p:cNvPr id="4" name="Picture 3"/>
          <p:cNvPicPr>
            <a:picLocks noChangeAspect="1"/>
          </p:cNvPicPr>
          <p:nvPr/>
        </p:nvPicPr>
        <p:blipFill>
          <a:blip r:embed="rId3"/>
          <a:stretch>
            <a:fillRect/>
          </a:stretch>
        </p:blipFill>
        <p:spPr>
          <a:xfrm>
            <a:off x="9185368" y="2910252"/>
            <a:ext cx="2412055" cy="3012068"/>
          </a:xfrm>
          <a:prstGeom prst="rect">
            <a:avLst/>
          </a:prstGeom>
        </p:spPr>
      </p:pic>
    </p:spTree>
    <p:extLst>
      <p:ext uri="{BB962C8B-B14F-4D97-AF65-F5344CB8AC3E}">
        <p14:creationId xmlns:p14="http://schemas.microsoft.com/office/powerpoint/2010/main" val="2143352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The safety of </a:t>
            </a:r>
            <a:r>
              <a:rPr lang="en-US" dirty="0" err="1">
                <a:latin typeface="+mn-lt"/>
              </a:rPr>
              <a:t>PrEP</a:t>
            </a:r>
            <a:r>
              <a:rPr lang="en-US" dirty="0">
                <a:latin typeface="+mn-lt"/>
              </a:rPr>
              <a:t> in the presence of hepatitis B infection</a:t>
            </a:r>
          </a:p>
        </p:txBody>
      </p:sp>
      <p:sp>
        <p:nvSpPr>
          <p:cNvPr id="3" name="Content Placeholder 2"/>
          <p:cNvSpPr>
            <a:spLocks noGrp="1"/>
          </p:cNvSpPr>
          <p:nvPr>
            <p:ph idx="1"/>
          </p:nvPr>
        </p:nvSpPr>
        <p:spPr/>
        <p:txBody>
          <a:bodyPr vert="horz" lIns="91440" tIns="45720" rIns="91440" bIns="45720" rtlCol="0">
            <a:normAutofit/>
          </a:bodyPr>
          <a:lstStyle/>
          <a:p>
            <a:pPr>
              <a:lnSpc>
                <a:spcPct val="100000"/>
              </a:lnSpc>
            </a:pPr>
            <a:r>
              <a:rPr lang="en-US" dirty="0" err="1"/>
              <a:t>Substudy</a:t>
            </a:r>
            <a:r>
              <a:rPr lang="en-US" dirty="0"/>
              <a:t> of HBV-positive participants in iPrEx</a:t>
            </a:r>
          </a:p>
          <a:p>
            <a:pPr>
              <a:lnSpc>
                <a:spcPct val="100000"/>
              </a:lnSpc>
            </a:pPr>
            <a:r>
              <a:rPr lang="en-US" dirty="0"/>
              <a:t>13/2499 (0.5%) chronic HBV</a:t>
            </a:r>
          </a:p>
          <a:p>
            <a:pPr>
              <a:lnSpc>
                <a:spcPct val="100000"/>
              </a:lnSpc>
            </a:pPr>
            <a:r>
              <a:rPr lang="en-US" dirty="0"/>
              <a:t>6 were in the group assigned TDF/FTC</a:t>
            </a:r>
          </a:p>
          <a:p>
            <a:pPr>
              <a:lnSpc>
                <a:spcPct val="100000"/>
              </a:lnSpc>
            </a:pPr>
            <a:r>
              <a:rPr lang="en-US" dirty="0"/>
              <a:t>0/6 experienced “flares” after stopping </a:t>
            </a:r>
            <a:r>
              <a:rPr lang="en-US" dirty="0" err="1"/>
              <a:t>PrEP</a:t>
            </a:r>
            <a:endParaRPr lang="en-US" dirty="0"/>
          </a:p>
          <a:p>
            <a:pPr>
              <a:lnSpc>
                <a:spcPct val="100000"/>
              </a:lnSpc>
            </a:pPr>
            <a:r>
              <a:rPr lang="en-US" dirty="0"/>
              <a:t>2 participants had evidence of acute HBV and started PrEP </a:t>
            </a:r>
            <a:r>
              <a:rPr lang="en-US" dirty="0">
                <a:sym typeface="Wingdings"/>
              </a:rPr>
              <a:t>  severe elevated LFTs (as expected in acute infection) which settled and both cleared virus and became immune</a:t>
            </a:r>
            <a:endParaRPr lang="en-US" dirty="0"/>
          </a:p>
        </p:txBody>
      </p:sp>
    </p:spTree>
    <p:extLst>
      <p:ext uri="{BB962C8B-B14F-4D97-AF65-F5344CB8AC3E}">
        <p14:creationId xmlns:p14="http://schemas.microsoft.com/office/powerpoint/2010/main" val="1430083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4"/>
          <p:cNvSpPr>
            <a:spLocks noChangeArrowheads="1"/>
          </p:cNvSpPr>
          <p:nvPr/>
        </p:nvSpPr>
        <p:spPr bwMode="auto">
          <a:xfrm>
            <a:off x="556651" y="2135400"/>
            <a:ext cx="4495800" cy="235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177800" indent="-177800">
              <a:defRPr>
                <a:solidFill>
                  <a:schemeClr val="tx1"/>
                </a:solidFill>
                <a:latin typeface="Arial" charset="0"/>
              </a:defRPr>
            </a:lvl1pPr>
            <a:lvl2pPr indent="-165100">
              <a:defRPr>
                <a:solidFill>
                  <a:schemeClr val="tx1"/>
                </a:solidFill>
                <a:latin typeface="Arial" charset="0"/>
              </a:defRPr>
            </a:lvl2pPr>
            <a:lvl3pPr marL="971550" indent="-28575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l">
              <a:buClr>
                <a:srgbClr val="9C9C9C"/>
              </a:buClr>
            </a:pPr>
            <a:r>
              <a:rPr lang="en-GB" altLang="en-US" dirty="0">
                <a:solidFill>
                  <a:srgbClr val="000000"/>
                </a:solidFill>
                <a:latin typeface="+mn-lt"/>
              </a:rPr>
              <a:t>A mild, non-progressive decrease in creatinine clearance (Cockcroft-Gault)</a:t>
            </a:r>
            <a:r>
              <a:rPr lang="en-US" altLang="en-US" dirty="0">
                <a:solidFill>
                  <a:srgbClr val="000000"/>
                </a:solidFill>
                <a:latin typeface="+mn-lt"/>
              </a:rPr>
              <a:t>, </a:t>
            </a:r>
            <a:r>
              <a:rPr lang="en-GB" altLang="en-US" dirty="0">
                <a:solidFill>
                  <a:srgbClr val="000000"/>
                </a:solidFill>
                <a:latin typeface="+mn-lt"/>
              </a:rPr>
              <a:t>that was reversible and readily managed with routine monitoring</a:t>
            </a:r>
          </a:p>
          <a:p>
            <a:pPr lvl="1">
              <a:buClr>
                <a:srgbClr val="000000"/>
              </a:buClr>
              <a:buFont typeface="Arial" charset="0"/>
              <a:buChar char="•"/>
            </a:pPr>
            <a:r>
              <a:rPr lang="en-GB" altLang="en-US" dirty="0">
                <a:solidFill>
                  <a:srgbClr val="000000"/>
                </a:solidFill>
                <a:latin typeface="+mn-lt"/>
              </a:rPr>
              <a:t>Did not vary by race, age, or HTN history</a:t>
            </a:r>
          </a:p>
          <a:p>
            <a:pPr lvl="1">
              <a:buFont typeface="Arial" charset="0"/>
              <a:buChar char="•"/>
            </a:pPr>
            <a:r>
              <a:rPr lang="en-GB" altLang="en-US" dirty="0">
                <a:solidFill>
                  <a:srgbClr val="000000"/>
                </a:solidFill>
                <a:latin typeface="+mn-lt"/>
              </a:rPr>
              <a:t>Affected by NSAID use</a:t>
            </a:r>
          </a:p>
          <a:p>
            <a:pPr marL="1028700" lvl="2">
              <a:buFont typeface="Arial" charset="0"/>
              <a:buChar char="•"/>
            </a:pPr>
            <a:r>
              <a:rPr lang="en-US" altLang="ja-JP" dirty="0">
                <a:solidFill>
                  <a:srgbClr val="000000"/>
                </a:solidFill>
                <a:latin typeface="+mn-lt"/>
                <a:ea typeface="MS PGothic" charset="-128"/>
              </a:rPr>
              <a:t>-3.4 mL/min (+NSAID) vs. -0.3 mL/min (no NSAID), </a:t>
            </a:r>
            <a:r>
              <a:rPr lang="en-US" altLang="en-US" i="1" dirty="0">
                <a:solidFill>
                  <a:srgbClr val="000000"/>
                </a:solidFill>
                <a:latin typeface="+mn-lt"/>
              </a:rPr>
              <a:t>P</a:t>
            </a:r>
            <a:r>
              <a:rPr lang="en-US" altLang="ja-JP" dirty="0">
                <a:solidFill>
                  <a:srgbClr val="000000"/>
                </a:solidFill>
                <a:latin typeface="+mn-lt"/>
                <a:ea typeface="MS PGothic" charset="-128"/>
              </a:rPr>
              <a:t> = 0.04</a:t>
            </a:r>
            <a:endParaRPr lang="en-GB" altLang="ja-JP" dirty="0">
              <a:solidFill>
                <a:srgbClr val="000000"/>
              </a:solidFill>
              <a:latin typeface="+mn-lt"/>
              <a:ea typeface="MS PGothic" charset="-128"/>
            </a:endParaRPr>
          </a:p>
        </p:txBody>
      </p:sp>
      <p:sp>
        <p:nvSpPr>
          <p:cNvPr id="310275" name="Text Box 5"/>
          <p:cNvSpPr txBox="1">
            <a:spLocks noChangeArrowheads="1"/>
          </p:cNvSpPr>
          <p:nvPr/>
        </p:nvSpPr>
        <p:spPr bwMode="auto">
          <a:xfrm>
            <a:off x="10131105" y="6278563"/>
            <a:ext cx="19680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1200"/>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dirty="0"/>
              <a:t>Solomon M, </a:t>
            </a:r>
            <a:r>
              <a:rPr lang="en-US" altLang="ja-JP" dirty="0"/>
              <a:t>et al. AIDS </a:t>
            </a:r>
            <a:r>
              <a:rPr lang="en-US" altLang="en-US" dirty="0"/>
              <a:t>2014</a:t>
            </a:r>
          </a:p>
        </p:txBody>
      </p:sp>
      <p:sp>
        <p:nvSpPr>
          <p:cNvPr id="310276" name="Rectangle 6"/>
          <p:cNvSpPr>
            <a:spLocks noChangeArrowheads="1"/>
          </p:cNvSpPr>
          <p:nvPr/>
        </p:nvSpPr>
        <p:spPr bwMode="auto">
          <a:xfrm>
            <a:off x="1638300" y="1521295"/>
            <a:ext cx="8915400" cy="424732"/>
          </a:xfrm>
          <a:prstGeom prst="rect">
            <a:avLst/>
          </a:prstGeom>
          <a:extLst/>
        </p:spPr>
        <p:txBody>
          <a:bodyPr vert="horz" lIns="91440" tIns="45720" rIns="91440" bIns="45720" rtlCol="0">
            <a:normAutofit/>
          </a:bodyPr>
          <a:lstStyle/>
          <a:p>
            <a:pPr algn="ctr">
              <a:lnSpc>
                <a:spcPct val="90000"/>
              </a:lnSpc>
              <a:spcBef>
                <a:spcPct val="0"/>
              </a:spcBef>
              <a:buFont typeface="Arial"/>
              <a:buNone/>
            </a:pPr>
            <a:r>
              <a:rPr lang="en-GB" altLang="en-US" sz="2400" b="1" dirty="0">
                <a:solidFill>
                  <a:schemeClr val="tx2"/>
                </a:solidFill>
              </a:rPr>
              <a:t>Renal safety assessment of 2499 HIV-negative subjects in iPrEx study</a:t>
            </a:r>
            <a:endParaRPr lang="en-US" altLang="en-US" sz="2400" b="1" dirty="0">
              <a:solidFill>
                <a:schemeClr val="tx2"/>
              </a:solidFill>
            </a:endParaRPr>
          </a:p>
        </p:txBody>
      </p:sp>
      <p:graphicFrame>
        <p:nvGraphicFramePr>
          <p:cNvPr id="326861" name="Group 1229"/>
          <p:cNvGraphicFramePr>
            <a:graphicFrameLocks noGrp="1"/>
          </p:cNvGraphicFramePr>
          <p:nvPr>
            <p:extLst/>
          </p:nvPr>
        </p:nvGraphicFramePr>
        <p:xfrm>
          <a:off x="869898" y="4663676"/>
          <a:ext cx="4106863" cy="1778747"/>
        </p:xfrm>
        <a:graphic>
          <a:graphicData uri="http://schemas.openxmlformats.org/drawingml/2006/table">
            <a:tbl>
              <a:tblPr firstRow="1">
                <a:tableStyleId>{69012ECD-51FC-41F1-AA8D-1B2483CD663E}</a:tableStyleId>
              </a:tblPr>
              <a:tblGrid>
                <a:gridCol w="1055688"/>
                <a:gridCol w="1077912"/>
                <a:gridCol w="1041400"/>
                <a:gridCol w="931863"/>
              </a:tblGrid>
              <a:tr h="437627">
                <a:tc gridSpan="4">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solidFill>
                            <a:schemeClr val="bg1"/>
                          </a:solidFill>
                          <a:effectLst/>
                        </a:rPr>
                        <a:t>Mean Change in </a:t>
                      </a:r>
                      <a:r>
                        <a:rPr kumimoji="0" lang="en-US" altLang="en-US" sz="1600" u="none" strike="noStrike" cap="none" normalizeH="0" baseline="0" dirty="0" err="1">
                          <a:ln>
                            <a:noFill/>
                          </a:ln>
                          <a:solidFill>
                            <a:schemeClr val="bg1"/>
                          </a:solidFill>
                          <a:effectLst/>
                        </a:rPr>
                        <a:t>CrCL</a:t>
                      </a:r>
                      <a:r>
                        <a:rPr kumimoji="0" lang="en-US" altLang="en-US" sz="1600" u="none" strike="noStrike" cap="none" normalizeH="0" baseline="0" dirty="0">
                          <a:ln>
                            <a:noFill/>
                          </a:ln>
                          <a:solidFill>
                            <a:schemeClr val="bg1"/>
                          </a:solidFill>
                          <a:effectLst/>
                        </a:rPr>
                        <a:t> (mL/min)</a:t>
                      </a:r>
                      <a:endParaRPr kumimoji="0" lang="en-US" altLang="en-US" sz="1600" b="1" i="0" u="none" strike="noStrike" cap="none" normalizeH="0" baseline="0" dirty="0">
                        <a:ln>
                          <a:noFill/>
                        </a:ln>
                        <a:solidFill>
                          <a:schemeClr val="bg1"/>
                        </a:solidFill>
                        <a:effectLst/>
                        <a:latin typeface="+mn-lt"/>
                      </a:endParaRPr>
                    </a:p>
                  </a:txBody>
                  <a:tcPr marL="91448" marR="91448" horzOverflow="overflow"/>
                </a:tc>
                <a:tc hMerge="1">
                  <a:txBody>
                    <a:bodyPr/>
                    <a:lstStyle/>
                    <a:p>
                      <a:endParaRPr lang="en-US"/>
                    </a:p>
                  </a:txBody>
                  <a:tcPr/>
                </a:tc>
                <a:tc hMerge="1">
                  <a:txBody>
                    <a:bodyPr/>
                    <a:lstStyle/>
                    <a:p>
                      <a:endParaRPr lang="en-US"/>
                    </a:p>
                  </a:txBody>
                  <a:tcPr/>
                </a:tc>
                <a:tc hMerge="1">
                  <a:txBody>
                    <a:bodyPr/>
                    <a:lstStyle/>
                    <a:p>
                      <a:endParaRPr lang="en-US"/>
                    </a:p>
                  </a:txBody>
                  <a:tcPr/>
                </a:tc>
              </a:tr>
              <a:tr h="294757">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600" b="1"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TVD</a:t>
                      </a:r>
                      <a:endParaRPr kumimoji="0" lang="en-US" altLang="en-US" sz="1600" b="1"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Placebo</a:t>
                      </a:r>
                      <a:endParaRPr kumimoji="0" lang="en-US" altLang="en-US" sz="1600" b="1" i="0" u="none" strike="noStrike" cap="none" normalizeH="0" baseline="0" dirty="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P-value</a:t>
                      </a:r>
                      <a:endParaRPr kumimoji="0" lang="en-US" altLang="en-US" sz="1600" b="1" i="0" u="none" strike="noStrike" cap="none" normalizeH="0" baseline="0">
                        <a:ln>
                          <a:noFill/>
                        </a:ln>
                        <a:solidFill>
                          <a:schemeClr val="tx1"/>
                        </a:solidFill>
                        <a:effectLst/>
                        <a:latin typeface="+mn-lt"/>
                      </a:endParaRPr>
                    </a:p>
                  </a:txBody>
                  <a:tcPr marL="91448" marR="91448" horzOverflow="overflow"/>
                </a:tc>
              </a:tr>
              <a:tr h="294757">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Wk 4</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-2.4</a:t>
                      </a:r>
                      <a:endParaRPr kumimoji="0" lang="en-US" altLang="en-US" sz="1600" b="0" i="0" u="none" strike="noStrike" cap="none" normalizeH="0" baseline="0" dirty="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-1.1</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0.02</a:t>
                      </a:r>
                      <a:endParaRPr kumimoji="0" lang="en-US" altLang="en-US" sz="1600" b="0" i="0" u="none" strike="noStrike" cap="none" normalizeH="0" baseline="0">
                        <a:ln>
                          <a:noFill/>
                        </a:ln>
                        <a:solidFill>
                          <a:schemeClr val="tx1"/>
                        </a:solidFill>
                        <a:effectLst/>
                        <a:latin typeface="+mn-lt"/>
                      </a:endParaRPr>
                    </a:p>
                  </a:txBody>
                  <a:tcPr marL="91448" marR="91448" horzOverflow="overflow"/>
                </a:tc>
              </a:tr>
              <a:tr h="294757">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At Stop</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+0.3</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+1.8</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0.02</a:t>
                      </a:r>
                      <a:endParaRPr kumimoji="0" lang="en-US" altLang="en-US" sz="1600" b="0" i="0" u="none" strike="noStrike" cap="none" normalizeH="0" baseline="0">
                        <a:ln>
                          <a:noFill/>
                        </a:ln>
                        <a:solidFill>
                          <a:schemeClr val="tx1"/>
                        </a:solidFill>
                        <a:effectLst/>
                        <a:latin typeface="+mn-lt"/>
                      </a:endParaRPr>
                    </a:p>
                  </a:txBody>
                  <a:tcPr marL="91448" marR="91448" horzOverflow="overflow"/>
                </a:tc>
              </a:tr>
              <a:tr h="294757">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Post-stop</a:t>
                      </a:r>
                      <a:endParaRPr kumimoji="0" lang="en-US" altLang="en-US" sz="1600" b="0" i="0" u="none" strike="noStrike" cap="none" normalizeH="0" baseline="0" dirty="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-0.1</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a:ln>
                            <a:noFill/>
                          </a:ln>
                          <a:effectLst/>
                        </a:rPr>
                        <a:t>0.0</a:t>
                      </a:r>
                      <a:endParaRPr kumimoji="0" lang="en-US" altLang="en-US" sz="1600" b="0" i="0" u="none" strike="noStrike" cap="none" normalizeH="0" baseline="0">
                        <a:ln>
                          <a:noFill/>
                        </a:ln>
                        <a:solidFill>
                          <a:schemeClr val="tx1"/>
                        </a:solidFill>
                        <a:effectLst/>
                        <a:latin typeface="+mn-lt"/>
                      </a:endParaRPr>
                    </a:p>
                  </a:txBody>
                  <a:tcPr marL="91448" marR="91448"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0.83</a:t>
                      </a:r>
                      <a:endParaRPr kumimoji="0" lang="en-US" altLang="en-US" sz="1600" b="0" i="0" u="none" strike="noStrike" cap="none" normalizeH="0" baseline="0" dirty="0">
                        <a:ln>
                          <a:noFill/>
                        </a:ln>
                        <a:solidFill>
                          <a:schemeClr val="tx1"/>
                        </a:solidFill>
                        <a:effectLst/>
                        <a:latin typeface="+mn-lt"/>
                      </a:endParaRPr>
                    </a:p>
                  </a:txBody>
                  <a:tcPr marL="91448" marR="91448" horzOverflow="overflow"/>
                </a:tc>
              </a:tr>
            </a:tbl>
          </a:graphicData>
        </a:graphic>
      </p:graphicFrame>
      <p:sp>
        <p:nvSpPr>
          <p:cNvPr id="310307" name="AutoShape 38"/>
          <p:cNvSpPr>
            <a:spLocks noChangeAspect="1" noChangeArrowheads="1" noTextEdit="1"/>
          </p:cNvSpPr>
          <p:nvPr/>
        </p:nvSpPr>
        <p:spPr bwMode="auto">
          <a:xfrm>
            <a:off x="2667000" y="4419600"/>
            <a:ext cx="6477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0308" name="Text Box 1617"/>
          <p:cNvSpPr txBox="1">
            <a:spLocks noChangeArrowheads="1"/>
          </p:cNvSpPr>
          <p:nvPr/>
        </p:nvSpPr>
        <p:spPr bwMode="auto">
          <a:xfrm>
            <a:off x="10392469" y="2533424"/>
            <a:ext cx="1247456" cy="261610"/>
          </a:xfrm>
          <a:prstGeom prst="rect">
            <a:avLst/>
          </a:prstGeom>
          <a:noFill/>
          <a:ln>
            <a:noFill/>
          </a:ln>
          <a:effectLst/>
          <a:extLst>
            <a:ext uri="{909E8E84-426E-40DD-AFC4-6F175D3DCCD1}">
              <a14:hiddenFill xmlns:a14="http://schemas.microsoft.com/office/drawing/2010/main">
                <a:solidFill>
                  <a:srgbClr val="A7212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100">
                <a:solidFill>
                  <a:srgbClr val="000000"/>
                </a:solidFill>
                <a:latin typeface="+mn-lt"/>
              </a:rPr>
              <a:t>* in 1,137 subjects</a:t>
            </a:r>
          </a:p>
        </p:txBody>
      </p:sp>
      <p:sp>
        <p:nvSpPr>
          <p:cNvPr id="310309" name="Rectangle 3"/>
          <p:cNvSpPr>
            <a:spLocks noGrp="1" noChangeArrowheads="1"/>
          </p:cNvSpPr>
          <p:nvPr>
            <p:ph type="title"/>
          </p:nvPr>
        </p:nvSpPr>
        <p:spPr>
          <a:extLst/>
        </p:spPr>
        <p:txBody>
          <a:bodyPr vert="horz" lIns="91440" tIns="45720" rIns="91440" bIns="45720" rtlCol="0" anchor="t">
            <a:normAutofit/>
          </a:bodyPr>
          <a:lstStyle/>
          <a:p>
            <a:r>
              <a:rPr lang="en-US" altLang="en-US" dirty="0" smtClean="0">
                <a:latin typeface="+mn-lt"/>
              </a:rPr>
              <a:t>Renal safety</a:t>
            </a:r>
            <a:endParaRPr lang="en-US" altLang="en-US" dirty="0">
              <a:latin typeface="+mn-lt"/>
            </a:endParaRPr>
          </a:p>
        </p:txBody>
      </p:sp>
      <p:grpSp>
        <p:nvGrpSpPr>
          <p:cNvPr id="3" name="Group 2"/>
          <p:cNvGrpSpPr/>
          <p:nvPr/>
        </p:nvGrpSpPr>
        <p:grpSpPr>
          <a:xfrm>
            <a:off x="5417574" y="2621255"/>
            <a:ext cx="6456362" cy="2552962"/>
            <a:chOff x="3125788" y="4000238"/>
            <a:chExt cx="6456362" cy="2552962"/>
          </a:xfrm>
        </p:grpSpPr>
        <p:sp>
          <p:nvSpPr>
            <p:cNvPr id="310306" name="Text Box 36"/>
            <p:cNvSpPr txBox="1">
              <a:spLocks noChangeArrowheads="1"/>
            </p:cNvSpPr>
            <p:nvPr/>
          </p:nvSpPr>
          <p:spPr bwMode="auto">
            <a:xfrm>
              <a:off x="3905222" y="4000238"/>
              <a:ext cx="48974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600" dirty="0">
                  <a:solidFill>
                    <a:srgbClr val="000000"/>
                  </a:solidFill>
                  <a:latin typeface="+mn-lt"/>
                </a:rPr>
                <a:t>Change in creatinine clearance from baseline (mL/min)*</a:t>
              </a:r>
            </a:p>
          </p:txBody>
        </p:sp>
        <p:pic>
          <p:nvPicPr>
            <p:cNvPr id="3103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5788" y="4332288"/>
              <a:ext cx="6456362"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7775669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190" y="6106915"/>
            <a:ext cx="8134169" cy="370742"/>
          </a:xfrm>
          <a:prstGeom prst="rect">
            <a:avLst/>
          </a:prstGeom>
          <a:solidFill>
            <a:schemeClr val="bg1"/>
          </a:solidFill>
        </p:spPr>
        <p:txBody>
          <a:bodyPr wrap="none" lIns="0" tIns="0" rIns="0" bIns="0"/>
          <a:lstStyle/>
          <a:p>
            <a:pPr>
              <a:defRPr/>
            </a:pPr>
            <a:r>
              <a:rPr lang="en-US" sz="1050" b="1" baseline="30000" dirty="0"/>
              <a:t>a</a:t>
            </a:r>
            <a:r>
              <a:rPr lang="en-US" sz="1050" baseline="30000" dirty="0"/>
              <a:t> </a:t>
            </a:r>
            <a:r>
              <a:rPr lang="en-US" sz="1050" dirty="0"/>
              <a:t>Chronic Kidney Disease Epidemiology Collaboration Equation.</a:t>
            </a:r>
          </a:p>
          <a:p>
            <a:pPr>
              <a:defRPr/>
            </a:pPr>
            <a:r>
              <a:rPr lang="en-US" sz="1050" baseline="30000" dirty="0"/>
              <a:t>b</a:t>
            </a:r>
            <a:r>
              <a:rPr lang="en-US" sz="1050" dirty="0"/>
              <a:t> Median time from the last on-study drug visit to the first post-study drug visit was 4 weeks (IQR: 3 - 5), which was similar across treatment groups. </a:t>
            </a:r>
          </a:p>
          <a:p>
            <a:pPr>
              <a:defRPr/>
            </a:pPr>
            <a:endParaRPr lang="en-US" sz="1050" b="1" dirty="0"/>
          </a:p>
        </p:txBody>
      </p:sp>
      <p:sp>
        <p:nvSpPr>
          <p:cNvPr id="311299" name="Rectangle 2"/>
          <p:cNvSpPr>
            <a:spLocks noGrp="1" noChangeArrowheads="1"/>
          </p:cNvSpPr>
          <p:nvPr>
            <p:ph type="title"/>
          </p:nvPr>
        </p:nvSpPr>
        <p:spPr/>
        <p:txBody>
          <a:bodyPr vert="horz" lIns="91440" tIns="45720" rIns="91440" bIns="45720" rtlCol="0" anchor="t">
            <a:normAutofit fontScale="90000"/>
          </a:bodyPr>
          <a:lstStyle/>
          <a:p>
            <a:r>
              <a:rPr lang="en-US" altLang="en-US" dirty="0">
                <a:latin typeface="+mn-lt"/>
              </a:rPr>
              <a:t>Decline in eGFR resolves within weeks of discontinuing TDF or TDF/FTC for PrEP</a:t>
            </a:r>
            <a:br>
              <a:rPr lang="en-US" altLang="en-US" dirty="0">
                <a:latin typeface="+mn-lt"/>
              </a:rPr>
            </a:br>
            <a:endParaRPr lang="en-US" altLang="en-US" dirty="0">
              <a:latin typeface="+mn-lt"/>
            </a:endParaRPr>
          </a:p>
        </p:txBody>
      </p:sp>
      <p:sp>
        <p:nvSpPr>
          <p:cNvPr id="7" name="Content Placeholder 6"/>
          <p:cNvSpPr>
            <a:spLocks noGrp="1"/>
          </p:cNvSpPr>
          <p:nvPr>
            <p:ph idx="4294967295"/>
          </p:nvPr>
        </p:nvSpPr>
        <p:spPr>
          <a:xfrm>
            <a:off x="5738812" y="1781296"/>
            <a:ext cx="5743274" cy="416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pPr marL="0" indent="0">
              <a:lnSpc>
                <a:spcPct val="100000"/>
              </a:lnSpc>
              <a:buClr>
                <a:srgbClr val="9C9C9C"/>
              </a:buClr>
              <a:buNone/>
            </a:pPr>
            <a:r>
              <a:rPr lang="en-US" sz="2000" dirty="0">
                <a:solidFill>
                  <a:srgbClr val="000000"/>
                </a:solidFill>
              </a:rPr>
              <a:t>Partners PrEP: Phase 3, randomised trial of daily oral TDF PrEP vs. TDF/FTC PrEP vs. PBO among  African HIV-negative men and women (N=4747) with normal baseline renal parameters</a:t>
            </a:r>
          </a:p>
          <a:p>
            <a:pPr marL="457200" lvl="1" indent="-165100">
              <a:lnSpc>
                <a:spcPct val="100000"/>
              </a:lnSpc>
              <a:buClr>
                <a:srgbClr val="000000"/>
              </a:buClr>
              <a:buFont typeface="Arial" charset="0"/>
            </a:pPr>
            <a:r>
              <a:rPr lang="en-US" sz="2000" dirty="0" err="1">
                <a:solidFill>
                  <a:srgbClr val="000000"/>
                </a:solidFill>
              </a:rPr>
              <a:t>SCr</a:t>
            </a:r>
            <a:r>
              <a:rPr lang="en-US" sz="2000" dirty="0">
                <a:solidFill>
                  <a:srgbClr val="000000"/>
                </a:solidFill>
              </a:rPr>
              <a:t> was assessed quarterly while on study medication, and at  2 monthly visits after d/c</a:t>
            </a:r>
          </a:p>
          <a:p>
            <a:pPr marL="457200" lvl="1" indent="-165100">
              <a:lnSpc>
                <a:spcPct val="100000"/>
              </a:lnSpc>
              <a:buClr>
                <a:srgbClr val="000000"/>
              </a:buClr>
              <a:buFont typeface="Arial" charset="0"/>
            </a:pPr>
            <a:r>
              <a:rPr lang="en-US" sz="2000" dirty="0" err="1">
                <a:solidFill>
                  <a:srgbClr val="000000"/>
                </a:solidFill>
              </a:rPr>
              <a:t>eGFR</a:t>
            </a:r>
            <a:r>
              <a:rPr lang="en-US" sz="2000" dirty="0">
                <a:solidFill>
                  <a:srgbClr val="000000"/>
                </a:solidFill>
              </a:rPr>
              <a:t> was calculated using CKD-</a:t>
            </a:r>
            <a:r>
              <a:rPr lang="en-US" sz="2000" dirty="0" err="1">
                <a:solidFill>
                  <a:srgbClr val="000000"/>
                </a:solidFill>
              </a:rPr>
              <a:t>EPIa</a:t>
            </a:r>
            <a:endParaRPr lang="en-US" sz="2000" dirty="0">
              <a:solidFill>
                <a:srgbClr val="000000"/>
              </a:solidFill>
            </a:endParaRPr>
          </a:p>
          <a:p>
            <a:pPr marL="0" indent="0">
              <a:lnSpc>
                <a:spcPct val="100000"/>
              </a:lnSpc>
              <a:buClr>
                <a:srgbClr val="9C9C9C"/>
              </a:buClr>
              <a:buNone/>
            </a:pPr>
            <a:r>
              <a:rPr lang="en-US" sz="2000" dirty="0">
                <a:solidFill>
                  <a:srgbClr val="000000"/>
                </a:solidFill>
              </a:rPr>
              <a:t>Mean eGFR was 2-3 mL/min lower on PrEP vs. PBO (P&lt;0.01) at first post-study drug visit</a:t>
            </a:r>
          </a:p>
          <a:p>
            <a:pPr marL="0" indent="0">
              <a:lnSpc>
                <a:spcPct val="100000"/>
              </a:lnSpc>
              <a:buClr>
                <a:srgbClr val="9C9C9C"/>
              </a:buClr>
              <a:buNone/>
            </a:pPr>
            <a:r>
              <a:rPr lang="en-US" sz="2000" dirty="0">
                <a:solidFill>
                  <a:srgbClr val="000000"/>
                </a:solidFill>
              </a:rPr>
              <a:t>&gt;96% of participants had &gt;75% eGFR reversion to baseline levels by 8 weeks of study drug discontinuation</a:t>
            </a:r>
          </a:p>
          <a:p>
            <a:pPr marL="0" indent="0">
              <a:lnSpc>
                <a:spcPct val="100000"/>
              </a:lnSpc>
              <a:buClr>
                <a:srgbClr val="9C9C9C"/>
              </a:buClr>
            </a:pPr>
            <a:endParaRPr lang="en-US" sz="2000" dirty="0">
              <a:solidFill>
                <a:srgbClr val="000000"/>
              </a:solidFill>
            </a:endParaRPr>
          </a:p>
        </p:txBody>
      </p:sp>
      <p:grpSp>
        <p:nvGrpSpPr>
          <p:cNvPr id="3" name="Group 2"/>
          <p:cNvGrpSpPr/>
          <p:nvPr/>
        </p:nvGrpSpPr>
        <p:grpSpPr>
          <a:xfrm>
            <a:off x="838200" y="1946300"/>
            <a:ext cx="3733799" cy="3594734"/>
            <a:chOff x="6521286" y="1810950"/>
            <a:chExt cx="3733799" cy="3594734"/>
          </a:xfrm>
        </p:grpSpPr>
        <p:sp>
          <p:nvSpPr>
            <p:cNvPr id="311303" name="TextBox 8"/>
            <p:cNvSpPr txBox="1">
              <a:spLocks noChangeArrowheads="1"/>
            </p:cNvSpPr>
            <p:nvPr/>
          </p:nvSpPr>
          <p:spPr bwMode="auto">
            <a:xfrm>
              <a:off x="6627471" y="1810950"/>
              <a:ext cx="352142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dirty="0">
                  <a:latin typeface="+mn-lt"/>
                </a:rPr>
                <a:t>Mean </a:t>
              </a:r>
              <a:r>
                <a:rPr lang="en-US" altLang="en-US" sz="1600" dirty="0" err="1">
                  <a:latin typeface="+mn-lt"/>
                </a:rPr>
                <a:t>eGFR</a:t>
              </a:r>
              <a:r>
                <a:rPr lang="en-US" altLang="en-US" sz="1600" dirty="0">
                  <a:latin typeface="+mn-lt"/>
                </a:rPr>
                <a:t> at the last on-study and </a:t>
              </a:r>
              <a:br>
                <a:rPr lang="en-US" altLang="en-US" sz="1600" dirty="0">
                  <a:latin typeface="+mn-lt"/>
                </a:rPr>
              </a:br>
              <a:r>
                <a:rPr lang="en-US" altLang="en-US" sz="1600" dirty="0">
                  <a:latin typeface="+mn-lt"/>
                </a:rPr>
                <a:t>first post-study drug visit</a:t>
              </a:r>
            </a:p>
          </p:txBody>
        </p:sp>
        <p:grpSp>
          <p:nvGrpSpPr>
            <p:cNvPr id="2" name="Group 1"/>
            <p:cNvGrpSpPr/>
            <p:nvPr/>
          </p:nvGrpSpPr>
          <p:grpSpPr>
            <a:xfrm>
              <a:off x="6521286" y="2454522"/>
              <a:ext cx="3733799" cy="2951162"/>
              <a:chOff x="6473484" y="2454522"/>
              <a:chExt cx="3733799" cy="2951162"/>
            </a:xfrm>
          </p:grpSpPr>
          <p:sp>
            <p:nvSpPr>
              <p:cNvPr id="311304" name="TextBox 20"/>
              <p:cNvSpPr txBox="1">
                <a:spLocks noChangeArrowheads="1"/>
              </p:cNvSpPr>
              <p:nvPr/>
            </p:nvSpPr>
            <p:spPr bwMode="auto">
              <a:xfrm>
                <a:off x="7068797" y="5100884"/>
                <a:ext cx="962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t>Last on-study </a:t>
                </a:r>
                <a:br>
                  <a:rPr lang="en-US" altLang="en-US" sz="1100" b="1"/>
                </a:br>
                <a:r>
                  <a:rPr lang="en-US" altLang="en-US" sz="1100" b="1"/>
                  <a:t>drug visit</a:t>
                </a:r>
              </a:p>
            </p:txBody>
          </p:sp>
          <p:sp>
            <p:nvSpPr>
              <p:cNvPr id="311305" name="TextBox 30"/>
              <p:cNvSpPr txBox="1">
                <a:spLocks noChangeArrowheads="1"/>
              </p:cNvSpPr>
              <p:nvPr/>
            </p:nvSpPr>
            <p:spPr bwMode="auto">
              <a:xfrm>
                <a:off x="9103971" y="5100884"/>
                <a:ext cx="1103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t>First post-study </a:t>
                </a:r>
                <a:br>
                  <a:rPr lang="en-US" altLang="en-US" sz="1100" b="1"/>
                </a:br>
                <a:r>
                  <a:rPr lang="en-US" altLang="en-US" sz="1100" b="1"/>
                  <a:t>drug visit</a:t>
                </a:r>
                <a:r>
                  <a:rPr lang="en-US" altLang="en-US" sz="1100" b="1" baseline="30000"/>
                  <a:t>a</a:t>
                </a:r>
              </a:p>
            </p:txBody>
          </p:sp>
          <p:sp>
            <p:nvSpPr>
              <p:cNvPr id="311306" name="TextBox 78"/>
              <p:cNvSpPr txBox="1">
                <a:spLocks noChangeArrowheads="1"/>
              </p:cNvSpPr>
              <p:nvPr/>
            </p:nvSpPr>
            <p:spPr bwMode="auto">
              <a:xfrm rot="-5400000">
                <a:off x="5591627" y="3733253"/>
                <a:ext cx="19161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100" b="1"/>
                  <a:t>Mean eGFR (mL/min/1.73m</a:t>
                </a:r>
                <a:r>
                  <a:rPr lang="en-US" altLang="en-US" sz="1100" b="1" baseline="30000"/>
                  <a:t>2</a:t>
                </a:r>
                <a:r>
                  <a:rPr lang="en-US" altLang="en-US" sz="1100" b="1"/>
                  <a:t>)</a:t>
                </a:r>
              </a:p>
            </p:txBody>
          </p:sp>
          <p:grpSp>
            <p:nvGrpSpPr>
              <p:cNvPr id="311308" name="Group 35"/>
              <p:cNvGrpSpPr>
                <a:grpSpLocks/>
              </p:cNvGrpSpPr>
              <p:nvPr/>
            </p:nvGrpSpPr>
            <p:grpSpPr bwMode="auto">
              <a:xfrm>
                <a:off x="7235484" y="2454522"/>
                <a:ext cx="2644775" cy="377825"/>
                <a:chOff x="5485710" y="2037602"/>
                <a:chExt cx="2644688" cy="378520"/>
              </a:xfrm>
            </p:grpSpPr>
            <p:sp>
              <p:nvSpPr>
                <p:cNvPr id="311345" name="TextBox 144395"/>
                <p:cNvSpPr txBox="1">
                  <a:spLocks noChangeArrowheads="1"/>
                </p:cNvSpPr>
                <p:nvPr/>
              </p:nvSpPr>
              <p:spPr bwMode="auto">
                <a:xfrm>
                  <a:off x="5860996" y="2037602"/>
                  <a:ext cx="29976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200" b="1"/>
                    <a:t>TDF</a:t>
                  </a:r>
                </a:p>
              </p:txBody>
            </p:sp>
            <p:sp>
              <p:nvSpPr>
                <p:cNvPr id="311346" name="TextBox 60"/>
                <p:cNvSpPr txBox="1">
                  <a:spLocks noChangeArrowheads="1"/>
                </p:cNvSpPr>
                <p:nvPr/>
              </p:nvSpPr>
              <p:spPr bwMode="auto">
                <a:xfrm>
                  <a:off x="6529962" y="2037602"/>
                  <a:ext cx="64280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200" b="1"/>
                    <a:t>FTC/TDF</a:t>
                  </a:r>
                </a:p>
              </p:txBody>
            </p:sp>
            <p:sp>
              <p:nvSpPr>
                <p:cNvPr id="311347" name="TextBox 61"/>
                <p:cNvSpPr txBox="1">
                  <a:spLocks noChangeArrowheads="1"/>
                </p:cNvSpPr>
                <p:nvPr/>
              </p:nvSpPr>
              <p:spPr bwMode="auto">
                <a:xfrm>
                  <a:off x="7540493" y="2037602"/>
                  <a:ext cx="58990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200" b="1"/>
                    <a:t>Placebo</a:t>
                  </a:r>
                </a:p>
              </p:txBody>
            </p:sp>
            <p:cxnSp>
              <p:nvCxnSpPr>
                <p:cNvPr id="63" name="Straight Connector 62"/>
                <p:cNvCxnSpPr/>
                <p:nvPr/>
              </p:nvCxnSpPr>
              <p:spPr>
                <a:xfrm>
                  <a:off x="7231903" y="2107580"/>
                  <a:ext cx="273041" cy="0"/>
                </a:xfrm>
                <a:prstGeom prst="line">
                  <a:avLst/>
                </a:prstGeom>
                <a:ln w="28575">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Isosceles Triangle 63"/>
                <p:cNvSpPr/>
                <p:nvPr/>
              </p:nvSpPr>
              <p:spPr>
                <a:xfrm>
                  <a:off x="7330324" y="2069410"/>
                  <a:ext cx="76197" cy="74750"/>
                </a:xfrm>
                <a:prstGeom prst="triangle">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cxnSp>
              <p:nvCxnSpPr>
                <p:cNvPr id="65" name="Straight Connector 64"/>
                <p:cNvCxnSpPr/>
                <p:nvPr/>
              </p:nvCxnSpPr>
              <p:spPr>
                <a:xfrm>
                  <a:off x="6220699" y="2107580"/>
                  <a:ext cx="274628" cy="0"/>
                </a:xfrm>
                <a:prstGeom prst="line">
                  <a:avLst/>
                </a:prstGeom>
                <a:ln w="28575">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319121" y="2069410"/>
                  <a:ext cx="76197" cy="7475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cxnSp>
              <p:nvCxnSpPr>
                <p:cNvPr id="67" name="Straight Connector 66"/>
                <p:cNvCxnSpPr/>
                <p:nvPr/>
              </p:nvCxnSpPr>
              <p:spPr>
                <a:xfrm>
                  <a:off x="5552383" y="2107580"/>
                  <a:ext cx="273041" cy="0"/>
                </a:xfrm>
                <a:prstGeom prst="line">
                  <a:avLst/>
                </a:prstGeom>
                <a:ln w="28575">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Diamond 67"/>
                <p:cNvSpPr/>
                <p:nvPr/>
              </p:nvSpPr>
              <p:spPr>
                <a:xfrm>
                  <a:off x="5650805" y="2069410"/>
                  <a:ext cx="76197" cy="74750"/>
                </a:xfrm>
                <a:prstGeom prst="diamond">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sp>
              <p:nvSpPr>
                <p:cNvPr id="311354" name="TextBox 2"/>
                <p:cNvSpPr txBox="1">
                  <a:spLocks noChangeArrowheads="1"/>
                </p:cNvSpPr>
                <p:nvPr/>
              </p:nvSpPr>
              <p:spPr bwMode="auto">
                <a:xfrm>
                  <a:off x="5485710" y="2263722"/>
                  <a:ext cx="263414"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900" b="1"/>
                    <a:t>n</a:t>
                  </a:r>
                </a:p>
              </p:txBody>
            </p:sp>
            <p:sp>
              <p:nvSpPr>
                <p:cNvPr id="311355" name="TextBox 70"/>
                <p:cNvSpPr txBox="1">
                  <a:spLocks noChangeArrowheads="1"/>
                </p:cNvSpPr>
                <p:nvPr/>
              </p:nvSpPr>
              <p:spPr bwMode="auto">
                <a:xfrm>
                  <a:off x="5710120" y="2263722"/>
                  <a:ext cx="685800" cy="1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900" b="1"/>
                    <a:t>1271</a:t>
                  </a:r>
                </a:p>
              </p:txBody>
            </p:sp>
            <p:sp>
              <p:nvSpPr>
                <p:cNvPr id="311356" name="TextBox 72"/>
                <p:cNvSpPr txBox="1">
                  <a:spLocks noChangeArrowheads="1"/>
                </p:cNvSpPr>
                <p:nvPr/>
              </p:nvSpPr>
              <p:spPr bwMode="auto">
                <a:xfrm>
                  <a:off x="6570744" y="2263722"/>
                  <a:ext cx="52852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900" b="1"/>
                    <a:t>1308</a:t>
                  </a:r>
                </a:p>
              </p:txBody>
            </p:sp>
            <p:sp>
              <p:nvSpPr>
                <p:cNvPr id="311357" name="TextBox 73"/>
                <p:cNvSpPr txBox="1">
                  <a:spLocks noChangeArrowheads="1"/>
                </p:cNvSpPr>
                <p:nvPr/>
              </p:nvSpPr>
              <p:spPr bwMode="auto">
                <a:xfrm>
                  <a:off x="7538920" y="2263722"/>
                  <a:ext cx="538280" cy="13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900" b="1"/>
                    <a:t>1345</a:t>
                  </a:r>
                </a:p>
              </p:txBody>
            </p:sp>
          </p:grpSp>
          <p:cxnSp>
            <p:nvCxnSpPr>
              <p:cNvPr id="96" name="Straight Connector 95"/>
              <p:cNvCxnSpPr/>
              <p:nvPr/>
            </p:nvCxnSpPr>
            <p:spPr>
              <a:xfrm>
                <a:off x="7122772" y="2613272"/>
                <a:ext cx="22225" cy="2390775"/>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122772" y="5004046"/>
                <a:ext cx="2871787"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1311" name="Group 3"/>
              <p:cNvGrpSpPr>
                <a:grpSpLocks/>
              </p:cNvGrpSpPr>
              <p:nvPr/>
            </p:nvGrpSpPr>
            <p:grpSpPr bwMode="auto">
              <a:xfrm>
                <a:off x="6781459" y="2594222"/>
                <a:ext cx="2951163" cy="2451519"/>
                <a:chOff x="5032290" y="2102386"/>
                <a:chExt cx="2950495" cy="1283906"/>
              </a:xfrm>
            </p:grpSpPr>
            <p:cxnSp>
              <p:nvCxnSpPr>
                <p:cNvPr id="97" name="Straight Connector 96"/>
                <p:cNvCxnSpPr/>
                <p:nvPr/>
              </p:nvCxnSpPr>
              <p:spPr>
                <a:xfrm>
                  <a:off x="5840145" y="2395872"/>
                  <a:ext cx="2133117" cy="82309"/>
                </a:xfrm>
                <a:prstGeom prst="line">
                  <a:avLst/>
                </a:prstGeom>
                <a:ln w="19050">
                  <a:solidFill>
                    <a:schemeClr val="accent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817925" y="2365109"/>
                  <a:ext cx="46027"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41732" y="2364278"/>
                  <a:ext cx="0" cy="54873"/>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817925" y="2418319"/>
                  <a:ext cx="46027"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1317" name="Group 100"/>
                <p:cNvGrpSpPr>
                  <a:grpSpLocks/>
                </p:cNvGrpSpPr>
                <p:nvPr/>
              </p:nvGrpSpPr>
              <p:grpSpPr bwMode="auto">
                <a:xfrm>
                  <a:off x="5787175" y="2538778"/>
                  <a:ext cx="45719" cy="54727"/>
                  <a:chOff x="3228236" y="2498521"/>
                  <a:chExt cx="45719" cy="74738"/>
                </a:xfrm>
              </p:grpSpPr>
              <p:cxnSp>
                <p:nvCxnSpPr>
                  <p:cNvPr id="102" name="Straight Connector 101"/>
                  <p:cNvCxnSpPr/>
                  <p:nvPr/>
                </p:nvCxnSpPr>
                <p:spPr>
                  <a:xfrm>
                    <a:off x="3228830" y="2499786"/>
                    <a:ext cx="44440"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251050" y="2498650"/>
                    <a:ext cx="0" cy="74937"/>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228830" y="2572452"/>
                    <a:ext cx="44440"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05" name="Straight Connector 104"/>
                <p:cNvCxnSpPr/>
                <p:nvPr/>
              </p:nvCxnSpPr>
              <p:spPr>
                <a:xfrm>
                  <a:off x="5817925" y="2621182"/>
                  <a:ext cx="46027"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41732" y="2620350"/>
                  <a:ext cx="0" cy="54873"/>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817925" y="2674391"/>
                  <a:ext cx="46027"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1321" name="Group 107"/>
                <p:cNvGrpSpPr>
                  <a:grpSpLocks/>
                </p:cNvGrpSpPr>
                <p:nvPr/>
              </p:nvGrpSpPr>
              <p:grpSpPr bwMode="auto">
                <a:xfrm>
                  <a:off x="7935957" y="2440236"/>
                  <a:ext cx="46828" cy="78347"/>
                  <a:chOff x="5336275" y="2368612"/>
                  <a:chExt cx="76200" cy="84081"/>
                </a:xfrm>
              </p:grpSpPr>
              <p:cxnSp>
                <p:nvCxnSpPr>
                  <p:cNvPr id="109" name="Straight Connector 108"/>
                  <p:cNvCxnSpPr/>
                  <p:nvPr/>
                </p:nvCxnSpPr>
                <p:spPr>
                  <a:xfrm>
                    <a:off x="5334996" y="2369182"/>
                    <a:ext cx="77479"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373735" y="2368290"/>
                    <a:ext cx="0" cy="84764"/>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334996" y="2453054"/>
                    <a:ext cx="77479"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334996" y="2379889"/>
                    <a:ext cx="77479"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334996" y="2441454"/>
                    <a:ext cx="77479" cy="0"/>
                  </a:xfrm>
                  <a:prstGeom prst="line">
                    <a:avLst/>
                  </a:prstGeom>
                  <a:ln w="1270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flipV="1">
                  <a:off x="5787769" y="2478180"/>
                  <a:ext cx="2156925" cy="88129"/>
                </a:xfrm>
                <a:prstGeom prst="line">
                  <a:avLst/>
                </a:prstGeom>
                <a:ln w="1905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825860" y="2478180"/>
                  <a:ext cx="2118833" cy="176257"/>
                </a:xfrm>
                <a:prstGeom prst="lin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297343" y="2479012"/>
                  <a:ext cx="76183"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297343" y="2125665"/>
                  <a:ext cx="76183"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310040" y="2922981"/>
                  <a:ext cx="76183"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97343" y="3364456"/>
                  <a:ext cx="76183"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03692" y="3364456"/>
                  <a:ext cx="76183" cy="0"/>
                </a:xfrm>
                <a:prstGeom prst="line">
                  <a:avLst/>
                </a:prstGeom>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4" name="Diamond 143"/>
                <p:cNvSpPr>
                  <a:spLocks noChangeAspect="1"/>
                </p:cNvSpPr>
                <p:nvPr/>
              </p:nvSpPr>
              <p:spPr>
                <a:xfrm>
                  <a:off x="5790943" y="2553838"/>
                  <a:ext cx="38091" cy="27436"/>
                </a:xfrm>
                <a:prstGeom prst="diamond">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sp>
              <p:nvSpPr>
                <p:cNvPr id="145" name="Isosceles Triangle 144"/>
                <p:cNvSpPr>
                  <a:spLocks noChangeAspect="1"/>
                </p:cNvSpPr>
                <p:nvPr/>
              </p:nvSpPr>
              <p:spPr>
                <a:xfrm>
                  <a:off x="5822686" y="2378412"/>
                  <a:ext cx="42853" cy="30762"/>
                </a:xfrm>
                <a:prstGeom prst="triangle">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sp>
              <p:nvSpPr>
                <p:cNvPr id="146" name="Rectangle 145"/>
                <p:cNvSpPr>
                  <a:spLocks noChangeAspect="1"/>
                </p:cNvSpPr>
                <p:nvPr/>
              </p:nvSpPr>
              <p:spPr>
                <a:xfrm>
                  <a:off x="5835383" y="2641135"/>
                  <a:ext cx="22220" cy="16628"/>
                </a:xfrm>
                <a:prstGeom prst="rect">
                  <a:avLst/>
                </a:prstGeom>
                <a:solidFill>
                  <a:schemeClr val="tx2"/>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sp>
              <p:nvSpPr>
                <p:cNvPr id="147" name="Rectangle 146"/>
                <p:cNvSpPr>
                  <a:spLocks noChangeAspect="1"/>
                </p:cNvSpPr>
                <p:nvPr/>
              </p:nvSpPr>
              <p:spPr>
                <a:xfrm>
                  <a:off x="7952629" y="2475686"/>
                  <a:ext cx="22220" cy="16628"/>
                </a:xfrm>
                <a:prstGeom prst="rect">
                  <a:avLst/>
                </a:prstGeom>
                <a:solidFill>
                  <a:schemeClr val="tx2"/>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200" dirty="0"/>
                </a:p>
              </p:txBody>
            </p:sp>
            <p:sp>
              <p:nvSpPr>
                <p:cNvPr id="311333" name="TextBox 148"/>
                <p:cNvSpPr txBox="1">
                  <a:spLocks noChangeArrowheads="1"/>
                </p:cNvSpPr>
                <p:nvPr/>
              </p:nvSpPr>
              <p:spPr bwMode="auto">
                <a:xfrm>
                  <a:off x="5032290" y="2455147"/>
                  <a:ext cx="211548" cy="7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000" b="1"/>
                    <a:t>130</a:t>
                  </a:r>
                </a:p>
              </p:txBody>
            </p:sp>
            <p:sp>
              <p:nvSpPr>
                <p:cNvPr id="311334" name="TextBox 149"/>
                <p:cNvSpPr txBox="1">
                  <a:spLocks noChangeArrowheads="1"/>
                </p:cNvSpPr>
                <p:nvPr/>
              </p:nvSpPr>
              <p:spPr bwMode="auto">
                <a:xfrm>
                  <a:off x="5032290" y="3313757"/>
                  <a:ext cx="211548" cy="7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000" b="1"/>
                    <a:t>120</a:t>
                  </a:r>
                </a:p>
              </p:txBody>
            </p:sp>
            <p:sp>
              <p:nvSpPr>
                <p:cNvPr id="311335" name="TextBox 150"/>
                <p:cNvSpPr txBox="1">
                  <a:spLocks noChangeArrowheads="1"/>
                </p:cNvSpPr>
                <p:nvPr/>
              </p:nvSpPr>
              <p:spPr bwMode="auto">
                <a:xfrm>
                  <a:off x="5032290" y="2885690"/>
                  <a:ext cx="211548" cy="7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000" b="1"/>
                    <a:t>125</a:t>
                  </a:r>
                </a:p>
              </p:txBody>
            </p:sp>
            <p:sp>
              <p:nvSpPr>
                <p:cNvPr id="311336" name="TextBox 156"/>
                <p:cNvSpPr txBox="1">
                  <a:spLocks noChangeArrowheads="1"/>
                </p:cNvSpPr>
                <p:nvPr/>
              </p:nvSpPr>
              <p:spPr bwMode="auto">
                <a:xfrm>
                  <a:off x="5032290" y="2102386"/>
                  <a:ext cx="211548" cy="7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000" b="1"/>
                    <a:t>135</a:t>
                  </a:r>
                </a:p>
              </p:txBody>
            </p:sp>
          </p:grpSp>
        </p:grpSp>
      </p:grpSp>
      <p:sp>
        <p:nvSpPr>
          <p:cNvPr id="62" name="Text Box 5"/>
          <p:cNvSpPr txBox="1">
            <a:spLocks noChangeArrowheads="1"/>
          </p:cNvSpPr>
          <p:nvPr/>
        </p:nvSpPr>
        <p:spPr bwMode="auto">
          <a:xfrm>
            <a:off x="10258426" y="6292286"/>
            <a:ext cx="17506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1200"/>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dirty="0" err="1"/>
              <a:t>Mugwanya</a:t>
            </a:r>
            <a:r>
              <a:rPr lang="en-US" altLang="en-US" dirty="0"/>
              <a:t>, K. CROI 2015</a:t>
            </a:r>
          </a:p>
        </p:txBody>
      </p:sp>
    </p:spTree>
    <p:custDataLst>
      <p:tags r:id="rId1"/>
    </p:custDataLst>
    <p:extLst>
      <p:ext uri="{BB962C8B-B14F-4D97-AF65-F5344CB8AC3E}">
        <p14:creationId xmlns:p14="http://schemas.microsoft.com/office/powerpoint/2010/main" val="19758310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vert="horz" lIns="91440" tIns="45720" rIns="91440" bIns="45720" rtlCol="0" anchor="t">
            <a:normAutofit/>
          </a:bodyPr>
          <a:lstStyle/>
          <a:p>
            <a:r>
              <a:rPr lang="en-US" altLang="en-US" dirty="0">
                <a:latin typeface="+mn-lt"/>
              </a:rPr>
              <a:t>Changes in renal function associated with TDF/FTC </a:t>
            </a:r>
          </a:p>
        </p:txBody>
      </p:sp>
      <p:sp>
        <p:nvSpPr>
          <p:cNvPr id="30" name="Content Placeholder 3"/>
          <p:cNvSpPr>
            <a:spLocks noGrp="1"/>
          </p:cNvSpPr>
          <p:nvPr>
            <p:ph sz="half" idx="1"/>
          </p:nvPr>
        </p:nvSpPr>
        <p:spPr>
          <a:xfrm>
            <a:off x="237600" y="2253689"/>
            <a:ext cx="6753807" cy="35766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lnSpcReduction="10000"/>
          </a:bodyPr>
          <a:lstStyle/>
          <a:p>
            <a:pPr>
              <a:lnSpc>
                <a:spcPct val="100000"/>
              </a:lnSpc>
              <a:buClr>
                <a:schemeClr val="tx1"/>
              </a:buClr>
            </a:pPr>
            <a:r>
              <a:rPr lang="en-US" altLang="en-US" sz="1800" dirty="0"/>
              <a:t>Median age 33; baseline median Cr 0.92 / median </a:t>
            </a:r>
            <a:r>
              <a:rPr lang="en-US" altLang="en-US" sz="1800" dirty="0" err="1"/>
              <a:t>eGFR</a:t>
            </a:r>
            <a:r>
              <a:rPr lang="en-US" altLang="en-US" sz="1800" dirty="0"/>
              <a:t> 97 mL/min. </a:t>
            </a:r>
          </a:p>
          <a:p>
            <a:pPr>
              <a:lnSpc>
                <a:spcPct val="100000"/>
              </a:lnSpc>
              <a:buClr>
                <a:schemeClr val="tx1"/>
              </a:buClr>
            </a:pPr>
            <a:r>
              <a:rPr lang="en-US" altLang="en-US" sz="1800" dirty="0"/>
              <a:t>Objective: evaluate changes in renal function over 48 weeks</a:t>
            </a:r>
            <a:endParaRPr lang="en-US" sz="1800" dirty="0"/>
          </a:p>
          <a:p>
            <a:pPr>
              <a:lnSpc>
                <a:spcPct val="100000"/>
              </a:lnSpc>
              <a:buClr>
                <a:schemeClr val="tx1"/>
              </a:buClr>
            </a:pPr>
            <a:r>
              <a:rPr lang="en-US" sz="1800" dirty="0"/>
              <a:t>3 patients required interruption of TDF/FTC for PrEP due to elevated Cr; all 3 patients re-started TDF/FTC for PrEP</a:t>
            </a:r>
          </a:p>
          <a:p>
            <a:pPr>
              <a:lnSpc>
                <a:spcPct val="100000"/>
              </a:lnSpc>
              <a:buClr>
                <a:schemeClr val="tx1"/>
              </a:buClr>
            </a:pPr>
            <a:r>
              <a:rPr lang="en-US" altLang="en-US" sz="1800" dirty="0"/>
              <a:t>34 (7%) of patients had &gt;25% </a:t>
            </a:r>
            <a:r>
              <a:rPr lang="en-US" altLang="en-US" sz="1800" dirty="0" err="1"/>
              <a:t>eGFR</a:t>
            </a:r>
            <a:r>
              <a:rPr lang="en-US" altLang="en-US" sz="1800" dirty="0"/>
              <a:t> loss from baseline; only 4 (0.8%) confirmed on repeat testing</a:t>
            </a:r>
          </a:p>
          <a:p>
            <a:pPr>
              <a:lnSpc>
                <a:spcPct val="100000"/>
              </a:lnSpc>
              <a:buClr>
                <a:schemeClr val="tx1"/>
              </a:buClr>
            </a:pPr>
            <a:r>
              <a:rPr lang="en-US" altLang="en-US" sz="1800" dirty="0"/>
              <a:t>TFV-DP levels ≥ 4 doses/</a:t>
            </a:r>
            <a:r>
              <a:rPr lang="en-US" altLang="en-US" sz="1800" dirty="0" err="1"/>
              <a:t>wk</a:t>
            </a:r>
            <a:r>
              <a:rPr lang="en-US" altLang="en-US" sz="1800" dirty="0"/>
              <a:t> were associated with declines of ~4 mL/min in </a:t>
            </a:r>
            <a:r>
              <a:rPr lang="en-US" altLang="en-US" sz="1800" dirty="0" err="1"/>
              <a:t>eGFR</a:t>
            </a:r>
            <a:r>
              <a:rPr lang="en-US" altLang="en-US" sz="1800" dirty="0"/>
              <a:t>, compared with those with lower adherence</a:t>
            </a:r>
          </a:p>
          <a:p>
            <a:pPr>
              <a:lnSpc>
                <a:spcPct val="100000"/>
              </a:lnSpc>
              <a:buClr>
                <a:schemeClr val="tx1"/>
              </a:buClr>
            </a:pPr>
            <a:r>
              <a:rPr lang="en-US" altLang="en-US" sz="1800" dirty="0"/>
              <a:t>New onset </a:t>
            </a:r>
            <a:r>
              <a:rPr lang="en-US" altLang="en-US" sz="1800" dirty="0" err="1"/>
              <a:t>eGFR</a:t>
            </a:r>
            <a:r>
              <a:rPr lang="en-US" altLang="en-US" sz="1800" dirty="0"/>
              <a:t> &lt;70mL/min (n=59; 13%) was more common with baseline </a:t>
            </a:r>
            <a:r>
              <a:rPr lang="en-US" altLang="en-US" sz="1800" dirty="0" err="1"/>
              <a:t>eGFR</a:t>
            </a:r>
            <a:r>
              <a:rPr lang="en-US" altLang="en-US" sz="1800" dirty="0"/>
              <a:t> &lt;90 mL/min, particularly in older adults; may warrant additional monitoring</a:t>
            </a:r>
            <a:endParaRPr lang="en-US" sz="1800" dirty="0"/>
          </a:p>
        </p:txBody>
      </p:sp>
      <p:sp>
        <p:nvSpPr>
          <p:cNvPr id="65540" name="Text Placeholder 4"/>
          <p:cNvSpPr>
            <a:spLocks noGrp="1"/>
          </p:cNvSpPr>
          <p:nvPr>
            <p:ph type="body" sz="quarter" idx="4294967295"/>
          </p:nvPr>
        </p:nvSpPr>
        <p:spPr>
          <a:xfrm>
            <a:off x="659049" y="1747137"/>
            <a:ext cx="8258218" cy="353324"/>
          </a:xfrm>
        </p:spPr>
        <p:txBody>
          <a:bodyPr>
            <a:noAutofit/>
          </a:bodyPr>
          <a:lstStyle/>
          <a:p>
            <a:pPr marL="0" indent="0" algn="ctr" eaLnBrk="1" hangingPunct="1">
              <a:spcBef>
                <a:spcPct val="0"/>
              </a:spcBef>
              <a:buNone/>
            </a:pPr>
            <a:r>
              <a:rPr lang="en-US" altLang="en-US" sz="1800" b="1" dirty="0">
                <a:solidFill>
                  <a:schemeClr val="tx2"/>
                </a:solidFill>
              </a:rPr>
              <a:t>Open-label US PrEP Demo Project of 557 MSM and transgender women (TGW</a:t>
            </a:r>
            <a:r>
              <a:rPr lang="en-US" altLang="en-US" sz="1800" b="1" dirty="0" smtClean="0">
                <a:solidFill>
                  <a:schemeClr val="tx2"/>
                </a:solidFill>
              </a:rPr>
              <a:t>) </a:t>
            </a:r>
            <a:endParaRPr lang="en-US" altLang="en-US" sz="1800" b="1" dirty="0">
              <a:solidFill>
                <a:schemeClr val="tx2"/>
              </a:solidFill>
            </a:endParaRPr>
          </a:p>
        </p:txBody>
      </p:sp>
      <p:sp>
        <p:nvSpPr>
          <p:cNvPr id="3" name="TextBox 2"/>
          <p:cNvSpPr txBox="1"/>
          <p:nvPr/>
        </p:nvSpPr>
        <p:spPr>
          <a:xfrm>
            <a:off x="891837" y="5838958"/>
            <a:ext cx="9482337" cy="550109"/>
          </a:xfrm>
          <a:prstGeom prst="rect">
            <a:avLst/>
          </a:prstGeom>
          <a:noFill/>
        </p:spPr>
        <p:txBody>
          <a:bodyPr lIns="0" tIns="0" rIns="0" bIns="0"/>
          <a:lstStyle/>
          <a:p>
            <a:pPr algn="ctr">
              <a:lnSpc>
                <a:spcPct val="90000"/>
              </a:lnSpc>
              <a:defRPr/>
            </a:pPr>
            <a:r>
              <a:rPr lang="en-US" altLang="en-US" b="1" kern="0" dirty="0">
                <a:solidFill>
                  <a:schemeClr val="tx2"/>
                </a:solidFill>
              </a:rPr>
              <a:t>FTC/TDF PrEP was associated with modest decline in </a:t>
            </a:r>
            <a:r>
              <a:rPr lang="en-US" altLang="en-US" b="1" kern="0" dirty="0" err="1">
                <a:solidFill>
                  <a:schemeClr val="tx2"/>
                </a:solidFill>
              </a:rPr>
              <a:t>eGFR</a:t>
            </a:r>
            <a:r>
              <a:rPr lang="en-US" altLang="en-US" b="1" kern="0" dirty="0">
                <a:solidFill>
                  <a:schemeClr val="tx2"/>
                </a:solidFill>
              </a:rPr>
              <a:t> and was non-progressive through Week 48. Older patients with baseline </a:t>
            </a:r>
            <a:r>
              <a:rPr lang="en-US" altLang="en-US" b="1" kern="0" dirty="0" err="1">
                <a:solidFill>
                  <a:schemeClr val="tx2"/>
                </a:solidFill>
              </a:rPr>
              <a:t>eGFR</a:t>
            </a:r>
            <a:r>
              <a:rPr lang="en-US" altLang="en-US" b="1" kern="0" dirty="0">
                <a:solidFill>
                  <a:schemeClr val="tx2"/>
                </a:solidFill>
              </a:rPr>
              <a:t> &lt;90 mL/min more commonly experienced </a:t>
            </a:r>
            <a:r>
              <a:rPr lang="en-US" altLang="en-US" b="1" kern="0" dirty="0" err="1">
                <a:solidFill>
                  <a:schemeClr val="tx2"/>
                </a:solidFill>
              </a:rPr>
              <a:t>eGFR</a:t>
            </a:r>
            <a:r>
              <a:rPr lang="en-US" altLang="en-US" b="1" kern="0" dirty="0">
                <a:solidFill>
                  <a:schemeClr val="tx2"/>
                </a:solidFill>
              </a:rPr>
              <a:t> &lt;70 mL/min</a:t>
            </a:r>
          </a:p>
          <a:p>
            <a:pPr algn="ctr">
              <a:lnSpc>
                <a:spcPct val="90000"/>
              </a:lnSpc>
              <a:defRPr/>
            </a:pPr>
            <a:endParaRPr lang="en-US" sz="2000" b="1" dirty="0">
              <a:solidFill>
                <a:schemeClr val="tx2"/>
              </a:solidFill>
            </a:endParaRPr>
          </a:p>
        </p:txBody>
      </p:sp>
      <p:grpSp>
        <p:nvGrpSpPr>
          <p:cNvPr id="2" name="Group 1"/>
          <p:cNvGrpSpPr/>
          <p:nvPr/>
        </p:nvGrpSpPr>
        <p:grpSpPr>
          <a:xfrm>
            <a:off x="7442522" y="2281232"/>
            <a:ext cx="3802263" cy="2938074"/>
            <a:chOff x="6210300" y="2515580"/>
            <a:chExt cx="4027488" cy="3112109"/>
          </a:xfrm>
        </p:grpSpPr>
        <p:graphicFrame>
          <p:nvGraphicFramePr>
            <p:cNvPr id="65542" name="Chart 8"/>
            <p:cNvGraphicFramePr>
              <a:graphicFrameLocks/>
            </p:cNvGraphicFramePr>
            <p:nvPr>
              <p:extLst/>
            </p:nvPr>
          </p:nvGraphicFramePr>
          <p:xfrm>
            <a:off x="6478588" y="2659063"/>
            <a:ext cx="3759200" cy="2921000"/>
          </p:xfrm>
          <a:graphic>
            <a:graphicData uri="http://schemas.openxmlformats.org/presentationml/2006/ole">
              <mc:AlternateContent xmlns:mc="http://schemas.openxmlformats.org/markup-compatibility/2006">
                <mc:Choice xmlns:v="urn:schemas-microsoft-com:vml" Requires="v">
                  <p:oleObj spid="_x0000_s1038" r:id="rId4" imgW="3761558" imgH="2920237" progId="Excel.Chart.8">
                    <p:embed/>
                  </p:oleObj>
                </mc:Choice>
                <mc:Fallback>
                  <p:oleObj r:id="rId4" imgW="3761558" imgH="292023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8588" y="2659063"/>
                          <a:ext cx="37592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3" name="TextBox 9"/>
            <p:cNvSpPr txBox="1">
              <a:spLocks noChangeArrowheads="1"/>
            </p:cNvSpPr>
            <p:nvPr/>
          </p:nvSpPr>
          <p:spPr bwMode="auto">
            <a:xfrm>
              <a:off x="6648451" y="2515580"/>
              <a:ext cx="345281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600" dirty="0">
                  <a:solidFill>
                    <a:srgbClr val="000000"/>
                  </a:solidFill>
                  <a:latin typeface="+mn-lt"/>
                  <a:ea typeface="MS PGothic" charset="-128"/>
                </a:rPr>
                <a:t>Mean change in </a:t>
              </a:r>
              <a:r>
                <a:rPr lang="en-US" altLang="en-US" sz="1600" dirty="0" err="1">
                  <a:solidFill>
                    <a:srgbClr val="000000"/>
                  </a:solidFill>
                  <a:latin typeface="+mn-lt"/>
                  <a:ea typeface="MS PGothic" charset="-128"/>
                </a:rPr>
                <a:t>eGFR</a:t>
              </a:r>
              <a:r>
                <a:rPr lang="en-US" altLang="en-US" sz="1600" dirty="0">
                  <a:solidFill>
                    <a:srgbClr val="000000"/>
                  </a:solidFill>
                  <a:latin typeface="+mn-lt"/>
                  <a:ea typeface="MS PGothic" charset="-128"/>
                </a:rPr>
                <a:t> </a:t>
              </a:r>
              <a:br>
                <a:rPr lang="en-US" altLang="en-US" sz="1600" dirty="0">
                  <a:solidFill>
                    <a:srgbClr val="000000"/>
                  </a:solidFill>
                  <a:latin typeface="+mn-lt"/>
                  <a:ea typeface="MS PGothic" charset="-128"/>
                </a:rPr>
              </a:br>
              <a:r>
                <a:rPr lang="en-US" altLang="en-US" sz="1600" dirty="0">
                  <a:solidFill>
                    <a:srgbClr val="000000"/>
                  </a:solidFill>
                  <a:latin typeface="+mn-lt"/>
                  <a:ea typeface="MS PGothic" charset="-128"/>
                </a:rPr>
                <a:t>over 48 weeks, %</a:t>
              </a:r>
            </a:p>
          </p:txBody>
        </p:sp>
        <p:sp>
          <p:nvSpPr>
            <p:cNvPr id="65544" name="TextBox 11"/>
            <p:cNvSpPr txBox="1">
              <a:spLocks noChangeArrowheads="1"/>
            </p:cNvSpPr>
            <p:nvPr/>
          </p:nvSpPr>
          <p:spPr bwMode="auto">
            <a:xfrm>
              <a:off x="6850063" y="5407025"/>
              <a:ext cx="17526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800" i="1">
                  <a:solidFill>
                    <a:srgbClr val="000000"/>
                  </a:solidFill>
                  <a:ea typeface="MS PGothic" charset="-128"/>
                </a:rPr>
                <a:t>Bars indicate standard error</a:t>
              </a:r>
            </a:p>
          </p:txBody>
        </p:sp>
        <p:grpSp>
          <p:nvGrpSpPr>
            <p:cNvPr id="65545" name="Group 12"/>
            <p:cNvGrpSpPr>
              <a:grpSpLocks/>
            </p:cNvGrpSpPr>
            <p:nvPr/>
          </p:nvGrpSpPr>
          <p:grpSpPr bwMode="auto">
            <a:xfrm>
              <a:off x="7680326" y="3951288"/>
              <a:ext cx="92075" cy="411162"/>
              <a:chOff x="-199175" y="679765"/>
              <a:chExt cx="91440" cy="387035"/>
            </a:xfrm>
          </p:grpSpPr>
          <p:cxnSp>
            <p:nvCxnSpPr>
              <p:cNvPr id="14" name="Straight Connector 13"/>
              <p:cNvCxnSpPr/>
              <p:nvPr/>
            </p:nvCxnSpPr>
            <p:spPr>
              <a:xfrm>
                <a:off x="-151878" y="685742"/>
                <a:ext cx="0" cy="381058"/>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a:off x="-153455" y="634045"/>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a:off x="-153455" y="1012113"/>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546" name="Group 16"/>
            <p:cNvGrpSpPr>
              <a:grpSpLocks/>
            </p:cNvGrpSpPr>
            <p:nvPr/>
          </p:nvGrpSpPr>
          <p:grpSpPr bwMode="auto">
            <a:xfrm>
              <a:off x="8304214" y="4024313"/>
              <a:ext cx="92075" cy="404812"/>
              <a:chOff x="-199175" y="685800"/>
              <a:chExt cx="91440" cy="381000"/>
            </a:xfrm>
          </p:grpSpPr>
          <p:cxnSp>
            <p:nvCxnSpPr>
              <p:cNvPr id="18" name="Straight Connector 17"/>
              <p:cNvCxnSpPr/>
              <p:nvPr/>
            </p:nvCxnSpPr>
            <p:spPr>
              <a:xfrm>
                <a:off x="-151878" y="685800"/>
                <a:ext cx="0" cy="38100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a:off x="-153455" y="644561"/>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a:off x="-153455" y="1012115"/>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547" name="Group 20"/>
            <p:cNvGrpSpPr>
              <a:grpSpLocks/>
            </p:cNvGrpSpPr>
            <p:nvPr/>
          </p:nvGrpSpPr>
          <p:grpSpPr bwMode="auto">
            <a:xfrm>
              <a:off x="8923339" y="3940176"/>
              <a:ext cx="90487" cy="404813"/>
              <a:chOff x="-199175" y="685800"/>
              <a:chExt cx="91440" cy="381000"/>
            </a:xfrm>
          </p:grpSpPr>
          <p:cxnSp>
            <p:nvCxnSpPr>
              <p:cNvPr id="22" name="Straight Connector 21"/>
              <p:cNvCxnSpPr/>
              <p:nvPr/>
            </p:nvCxnSpPr>
            <p:spPr>
              <a:xfrm>
                <a:off x="-152653" y="685800"/>
                <a:ext cx="0" cy="38100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a:off x="-153454" y="644562"/>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a:off x="-153454" y="1012115"/>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548" name="Group 24"/>
            <p:cNvGrpSpPr>
              <a:grpSpLocks/>
            </p:cNvGrpSpPr>
            <p:nvPr/>
          </p:nvGrpSpPr>
          <p:grpSpPr bwMode="auto">
            <a:xfrm>
              <a:off x="9529764" y="3765550"/>
              <a:ext cx="92075" cy="458788"/>
              <a:chOff x="-199175" y="685800"/>
              <a:chExt cx="91440" cy="382286"/>
            </a:xfrm>
          </p:grpSpPr>
          <p:cxnSp>
            <p:nvCxnSpPr>
              <p:cNvPr id="26" name="Straight Connector 25"/>
              <p:cNvCxnSpPr/>
              <p:nvPr/>
            </p:nvCxnSpPr>
            <p:spPr>
              <a:xfrm>
                <a:off x="-151878" y="685800"/>
                <a:ext cx="0" cy="380963"/>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a:off x="-153455" y="645371"/>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a:off x="-153455" y="1022366"/>
                <a:ext cx="0" cy="91440"/>
              </a:xfrm>
              <a:prstGeom prst="line">
                <a:avLst/>
              </a:prstGeom>
              <a:ln w="1270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5549" name="TextBox 28"/>
            <p:cNvSpPr txBox="1">
              <a:spLocks noChangeArrowheads="1"/>
            </p:cNvSpPr>
            <p:nvPr/>
          </p:nvSpPr>
          <p:spPr bwMode="auto">
            <a:xfrm rot="-5400000">
              <a:off x="5165725" y="3762375"/>
              <a:ext cx="2527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200" b="1" dirty="0">
                  <a:solidFill>
                    <a:srgbClr val="000000"/>
                  </a:solidFill>
                  <a:ea typeface="MS PGothic" charset="-128"/>
                </a:rPr>
                <a:t>Mean % Change in </a:t>
              </a:r>
              <a:r>
                <a:rPr lang="en-US" altLang="en-US" sz="1200" b="1" dirty="0" err="1">
                  <a:solidFill>
                    <a:srgbClr val="000000"/>
                  </a:solidFill>
                  <a:ea typeface="MS PGothic" charset="-128"/>
                </a:rPr>
                <a:t>eGFR</a:t>
              </a:r>
              <a:r>
                <a:rPr lang="en-US" altLang="en-US" sz="1200" b="1" dirty="0">
                  <a:solidFill>
                    <a:srgbClr val="000000"/>
                  </a:solidFill>
                  <a:ea typeface="MS PGothic" charset="-128"/>
                </a:rPr>
                <a:t> from baseline(ml/min)</a:t>
              </a:r>
            </a:p>
          </p:txBody>
        </p:sp>
        <p:sp>
          <p:nvSpPr>
            <p:cNvPr id="65552" name="TextBox 1"/>
            <p:cNvSpPr txBox="1">
              <a:spLocks noChangeArrowheads="1"/>
            </p:cNvSpPr>
            <p:nvPr/>
          </p:nvSpPr>
          <p:spPr bwMode="auto">
            <a:xfrm>
              <a:off x="7239001" y="4443413"/>
              <a:ext cx="10271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400" b="1">
                  <a:solidFill>
                    <a:schemeClr val="accent1"/>
                  </a:solidFill>
                </a:rPr>
                <a:t>-2.8%</a:t>
              </a:r>
            </a:p>
          </p:txBody>
        </p:sp>
        <p:sp>
          <p:nvSpPr>
            <p:cNvPr id="65553" name="TextBox 3"/>
            <p:cNvSpPr txBox="1">
              <a:spLocks noChangeArrowheads="1"/>
            </p:cNvSpPr>
            <p:nvPr/>
          </p:nvSpPr>
          <p:spPr bwMode="auto">
            <a:xfrm>
              <a:off x="7680326" y="5514976"/>
              <a:ext cx="1439863"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200" b="1"/>
                <a:t>Week</a:t>
              </a:r>
            </a:p>
          </p:txBody>
        </p:sp>
      </p:grpSp>
      <p:sp>
        <p:nvSpPr>
          <p:cNvPr id="32" name="Text Box 5"/>
          <p:cNvSpPr txBox="1">
            <a:spLocks noChangeArrowheads="1"/>
          </p:cNvSpPr>
          <p:nvPr/>
        </p:nvSpPr>
        <p:spPr bwMode="auto">
          <a:xfrm>
            <a:off x="10571919" y="6250567"/>
            <a:ext cx="15637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1200"/>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dirty="0"/>
              <a:t>Liu A, et al. CROI 2016</a:t>
            </a:r>
          </a:p>
        </p:txBody>
      </p:sp>
    </p:spTree>
    <p:extLst>
      <p:ext uri="{BB962C8B-B14F-4D97-AF65-F5344CB8AC3E}">
        <p14:creationId xmlns:p14="http://schemas.microsoft.com/office/powerpoint/2010/main" val="69721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Exclude the usual suspects</a:t>
            </a:r>
          </a:p>
        </p:txBody>
      </p:sp>
      <p:sp>
        <p:nvSpPr>
          <p:cNvPr id="3" name="Content Placeholder 2"/>
          <p:cNvSpPr>
            <a:spLocks noGrp="1"/>
          </p:cNvSpPr>
          <p:nvPr>
            <p:ph idx="1"/>
          </p:nvPr>
        </p:nvSpPr>
        <p:spPr>
          <a:xfrm>
            <a:off x="1981200" y="1726746"/>
            <a:ext cx="8229600" cy="4525963"/>
          </a:xfrm>
        </p:spPr>
        <p:txBody>
          <a:bodyPr>
            <a:normAutofit lnSpcReduction="10000"/>
          </a:bodyPr>
          <a:lstStyle/>
          <a:p>
            <a:pPr marL="0" indent="0">
              <a:lnSpc>
                <a:spcPct val="100000"/>
              </a:lnSpc>
              <a:buNone/>
            </a:pPr>
            <a:r>
              <a:rPr lang="en-US" sz="3600" dirty="0"/>
              <a:t>Don’t forget:</a:t>
            </a:r>
          </a:p>
          <a:p>
            <a:pPr>
              <a:lnSpc>
                <a:spcPct val="100000"/>
              </a:lnSpc>
              <a:buFont typeface="Wingdings" panose="05000000000000000000" pitchFamily="2" charset="2"/>
              <a:buChar char="ü"/>
            </a:pPr>
            <a:r>
              <a:rPr lang="en-US" sz="3600" dirty="0"/>
              <a:t>Hypertension</a:t>
            </a:r>
          </a:p>
          <a:p>
            <a:pPr>
              <a:lnSpc>
                <a:spcPct val="100000"/>
              </a:lnSpc>
              <a:buFont typeface="Wingdings" panose="05000000000000000000" pitchFamily="2" charset="2"/>
              <a:buChar char="ü"/>
            </a:pPr>
            <a:r>
              <a:rPr lang="en-US" sz="3600" dirty="0"/>
              <a:t>Check glucose</a:t>
            </a:r>
          </a:p>
          <a:p>
            <a:pPr>
              <a:lnSpc>
                <a:spcPct val="100000"/>
              </a:lnSpc>
              <a:buFont typeface="Wingdings" panose="05000000000000000000" pitchFamily="2" charset="2"/>
              <a:buChar char="ü"/>
            </a:pPr>
            <a:r>
              <a:rPr lang="en-US" sz="3600" dirty="0"/>
              <a:t>Nephrotoxic agents (e.g. </a:t>
            </a:r>
            <a:r>
              <a:rPr lang="en-US" sz="3600" dirty="0" smtClean="0"/>
              <a:t>aminoglycosides, NSAIDs</a:t>
            </a:r>
            <a:r>
              <a:rPr lang="en-US" sz="3600" dirty="0"/>
              <a:t>)</a:t>
            </a:r>
          </a:p>
          <a:p>
            <a:pPr>
              <a:lnSpc>
                <a:spcPct val="100000"/>
              </a:lnSpc>
              <a:buFont typeface="Wingdings" panose="05000000000000000000" pitchFamily="2" charset="2"/>
              <a:buChar char="ü"/>
            </a:pPr>
            <a:r>
              <a:rPr lang="en-US" sz="3600" dirty="0"/>
              <a:t>Family history</a:t>
            </a:r>
          </a:p>
          <a:p>
            <a:pPr>
              <a:lnSpc>
                <a:spcPct val="100000"/>
              </a:lnSpc>
              <a:buFont typeface="Wingdings" panose="05000000000000000000" pitchFamily="2" charset="2"/>
              <a:buChar char="ü"/>
            </a:pPr>
            <a:r>
              <a:rPr lang="en-US" sz="3600" dirty="0"/>
              <a:t>Urine dipstix (no proteinuria)</a:t>
            </a:r>
          </a:p>
        </p:txBody>
      </p:sp>
      <p:pic>
        <p:nvPicPr>
          <p:cNvPr id="5" name="Picture 4"/>
          <p:cNvPicPr>
            <a:picLocks noChangeAspect="1"/>
          </p:cNvPicPr>
          <p:nvPr/>
        </p:nvPicPr>
        <p:blipFill>
          <a:blip r:embed="rId3"/>
          <a:stretch>
            <a:fillRect/>
          </a:stretch>
        </p:blipFill>
        <p:spPr>
          <a:xfrm>
            <a:off x="7847849" y="1170413"/>
            <a:ext cx="2691763" cy="2016224"/>
          </a:xfrm>
          <a:prstGeom prst="rect">
            <a:avLst/>
          </a:prstGeom>
        </p:spPr>
      </p:pic>
    </p:spTree>
    <p:extLst>
      <p:ext uri="{BB962C8B-B14F-4D97-AF65-F5344CB8AC3E}">
        <p14:creationId xmlns:p14="http://schemas.microsoft.com/office/powerpoint/2010/main" val="141357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vert="horz" lIns="91440" tIns="45720" rIns="91440" bIns="45720" rtlCol="0" anchor="t">
            <a:normAutofit fontScale="90000"/>
          </a:bodyPr>
          <a:lstStyle/>
          <a:p>
            <a:r>
              <a:rPr lang="en-US" altLang="en-US" dirty="0">
                <a:latin typeface="+mn-lt"/>
              </a:rPr>
              <a:t>Change from baseline in </a:t>
            </a:r>
            <a:r>
              <a:rPr lang="en-US" altLang="en-US" dirty="0" smtClean="0">
                <a:latin typeface="+mn-lt"/>
              </a:rPr>
              <a:t>bone </a:t>
            </a:r>
            <a:r>
              <a:rPr lang="en-US" altLang="en-US" dirty="0">
                <a:latin typeface="+mn-lt"/>
              </a:rPr>
              <a:t>m</a:t>
            </a:r>
            <a:r>
              <a:rPr lang="en-US" altLang="en-US" dirty="0" smtClean="0">
                <a:latin typeface="+mn-lt"/>
              </a:rPr>
              <a:t>ineral </a:t>
            </a:r>
            <a:r>
              <a:rPr lang="en-US" altLang="en-US" dirty="0">
                <a:latin typeface="+mn-lt"/>
              </a:rPr>
              <a:t>d</a:t>
            </a:r>
            <a:r>
              <a:rPr lang="en-US" altLang="en-US" dirty="0" smtClean="0">
                <a:latin typeface="+mn-lt"/>
              </a:rPr>
              <a:t>ensity </a:t>
            </a:r>
            <a:r>
              <a:rPr lang="en-US" altLang="en-US" dirty="0">
                <a:latin typeface="+mn-lt"/>
              </a:rPr>
              <a:t>(BMD) - </a:t>
            </a:r>
            <a:r>
              <a:rPr lang="en-US" altLang="en-US" dirty="0" err="1">
                <a:latin typeface="+mn-lt"/>
              </a:rPr>
              <a:t>iPrEX</a:t>
            </a:r>
            <a:r>
              <a:rPr lang="nl-BE" altLang="en-US" dirty="0">
                <a:latin typeface="+mn-lt"/>
              </a:rPr>
              <a:t/>
            </a:r>
            <a:br>
              <a:rPr lang="nl-BE" altLang="en-US" dirty="0">
                <a:latin typeface="+mn-lt"/>
              </a:rPr>
            </a:br>
            <a:r>
              <a:rPr lang="en-US" altLang="en-US" dirty="0">
                <a:latin typeface="+mn-lt"/>
              </a:rPr>
              <a:t/>
            </a:r>
            <a:br>
              <a:rPr lang="en-US" altLang="en-US" dirty="0">
                <a:latin typeface="+mn-lt"/>
              </a:rPr>
            </a:br>
            <a:endParaRPr lang="en-US" altLang="en-US" dirty="0">
              <a:latin typeface="+mn-lt"/>
            </a:endParaRPr>
          </a:p>
        </p:txBody>
      </p:sp>
      <p:sp>
        <p:nvSpPr>
          <p:cNvPr id="309253" name="Text Box 4"/>
          <p:cNvSpPr txBox="1">
            <a:spLocks noChangeArrowheads="1"/>
          </p:cNvSpPr>
          <p:nvPr/>
        </p:nvSpPr>
        <p:spPr bwMode="auto">
          <a:xfrm>
            <a:off x="2236420" y="5332060"/>
            <a:ext cx="30540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dirty="0">
                <a:solidFill>
                  <a:srgbClr val="000000"/>
                </a:solidFill>
                <a:latin typeface="+mn-lt"/>
              </a:rPr>
              <a:t>Mean, SE and P-values by linear mixed model </a:t>
            </a:r>
          </a:p>
        </p:txBody>
      </p:sp>
      <p:sp>
        <p:nvSpPr>
          <p:cNvPr id="309254" name="Text Box 68"/>
          <p:cNvSpPr txBox="1">
            <a:spLocks noChangeArrowheads="1"/>
          </p:cNvSpPr>
          <p:nvPr/>
        </p:nvSpPr>
        <p:spPr bwMode="auto">
          <a:xfrm>
            <a:off x="474562" y="5637938"/>
            <a:ext cx="11100122" cy="862012"/>
          </a:xfrm>
          <a:prstGeom prst="rect">
            <a:avLst/>
          </a:prstGeom>
          <a:solidFill>
            <a:schemeClr val="bg1"/>
          </a:solidFill>
          <a:ln>
            <a:noFill/>
          </a:ln>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lgn="ctr" eaLnBrk="0" hangingPunct="0">
              <a:spcBef>
                <a:spcPct val="10000"/>
              </a:spcBef>
              <a:spcAft>
                <a:spcPct val="5000"/>
              </a:spcAft>
              <a:buClr>
                <a:srgbClr val="9C9C9C"/>
              </a:buClr>
            </a:pPr>
            <a:r>
              <a:rPr lang="en-US" altLang="en-US" sz="1600" b="1" dirty="0">
                <a:solidFill>
                  <a:schemeClr val="tx2"/>
                </a:solidFill>
                <a:latin typeface="+mn-lt"/>
              </a:rPr>
              <a:t>Small but significant decreases in BMD at the spine, but not the hip, were observed in HIV-negative men randomised to TDF/FTC relative to </a:t>
            </a:r>
            <a:r>
              <a:rPr lang="en-US" altLang="en-US" sz="1600" b="1" dirty="0" smtClean="0">
                <a:solidFill>
                  <a:schemeClr val="tx2"/>
                </a:solidFill>
                <a:latin typeface="+mn-lt"/>
              </a:rPr>
              <a:t>placebo.</a:t>
            </a:r>
            <a:r>
              <a:rPr lang="en-GB" altLang="en-US" sz="1600" b="1" dirty="0" smtClean="0">
                <a:solidFill>
                  <a:schemeClr val="tx2"/>
                </a:solidFill>
                <a:latin typeface="+mn-lt"/>
              </a:rPr>
              <a:t> </a:t>
            </a:r>
            <a:endParaRPr lang="en-GB" altLang="en-US" sz="1600" b="1" dirty="0">
              <a:solidFill>
                <a:schemeClr val="tx2"/>
              </a:solidFill>
              <a:latin typeface="+mn-lt"/>
            </a:endParaRPr>
          </a:p>
          <a:p>
            <a:pPr marL="0" indent="0" algn="ctr" eaLnBrk="0" hangingPunct="0">
              <a:spcBef>
                <a:spcPct val="10000"/>
              </a:spcBef>
              <a:spcAft>
                <a:spcPct val="5000"/>
              </a:spcAft>
              <a:buClr>
                <a:srgbClr val="9C9C9C"/>
              </a:buClr>
            </a:pPr>
            <a:r>
              <a:rPr lang="en-US" altLang="en-US" sz="1600" b="1" dirty="0">
                <a:solidFill>
                  <a:schemeClr val="tx2"/>
                </a:solidFill>
                <a:latin typeface="+mn-lt"/>
              </a:rPr>
              <a:t>There were no differences in bone fractures between the groups (P=0.41)</a:t>
            </a:r>
            <a:endParaRPr lang="en-GB" altLang="en-US" sz="1600" b="1" dirty="0">
              <a:solidFill>
                <a:schemeClr val="tx2"/>
              </a:solidFill>
              <a:latin typeface="+mn-lt"/>
            </a:endParaRPr>
          </a:p>
        </p:txBody>
      </p:sp>
      <p:sp>
        <p:nvSpPr>
          <p:cNvPr id="309255" name="AutoShape 6"/>
          <p:cNvSpPr>
            <a:spLocks noChangeAspect="1" noChangeArrowheads="1" noTextEdit="1"/>
          </p:cNvSpPr>
          <p:nvPr/>
        </p:nvSpPr>
        <p:spPr bwMode="auto">
          <a:xfrm>
            <a:off x="2286000" y="1612900"/>
            <a:ext cx="78295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 name="Group 1"/>
          <p:cNvGrpSpPr/>
          <p:nvPr/>
        </p:nvGrpSpPr>
        <p:grpSpPr>
          <a:xfrm>
            <a:off x="2182466" y="1638225"/>
            <a:ext cx="7684314" cy="3627954"/>
            <a:chOff x="2132111" y="1495425"/>
            <a:chExt cx="7684314" cy="3627954"/>
          </a:xfrm>
        </p:grpSpPr>
        <p:sp>
          <p:nvSpPr>
            <p:cNvPr id="309430" name="Freeform 189"/>
            <p:cNvSpPr>
              <a:spLocks noEditPoints="1"/>
            </p:cNvSpPr>
            <p:nvPr/>
          </p:nvSpPr>
          <p:spPr bwMode="auto">
            <a:xfrm>
              <a:off x="9564689" y="2501900"/>
              <a:ext cx="47625" cy="419100"/>
            </a:xfrm>
            <a:custGeom>
              <a:avLst/>
              <a:gdLst>
                <a:gd name="T0" fmla="*/ 0 w 30"/>
                <a:gd name="T1" fmla="*/ 0 h 264"/>
                <a:gd name="T2" fmla="*/ 47625 w 30"/>
                <a:gd name="T3" fmla="*/ 0 h 264"/>
                <a:gd name="T4" fmla="*/ 0 w 30"/>
                <a:gd name="T5" fmla="*/ 419100 h 264"/>
                <a:gd name="T6" fmla="*/ 47625 w 30"/>
                <a:gd name="T7" fmla="*/ 419100 h 264"/>
                <a:gd name="T8" fmla="*/ 25400 w 30"/>
                <a:gd name="T9" fmla="*/ 419100 h 264"/>
                <a:gd name="T10" fmla="*/ 25400 w 30"/>
                <a:gd name="T11" fmla="*/ 209550 h 264"/>
                <a:gd name="T12" fmla="*/ 25400 w 30"/>
                <a:gd name="T13" fmla="*/ 0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4">
                  <a:moveTo>
                    <a:pt x="0" y="0"/>
                  </a:moveTo>
                  <a:lnTo>
                    <a:pt x="30" y="0"/>
                  </a:lnTo>
                  <a:moveTo>
                    <a:pt x="0" y="264"/>
                  </a:moveTo>
                  <a:lnTo>
                    <a:pt x="30" y="264"/>
                  </a:lnTo>
                  <a:moveTo>
                    <a:pt x="16" y="264"/>
                  </a:moveTo>
                  <a:lnTo>
                    <a:pt x="16" y="132"/>
                  </a:lnTo>
                  <a:lnTo>
                    <a:pt x="16" y="0"/>
                  </a:lnTo>
                </a:path>
              </a:pathLst>
            </a:custGeom>
            <a:solidFill>
              <a:srgbClr val="C00000"/>
            </a:solidFill>
            <a:ln w="15875" cap="flat">
              <a:solidFill>
                <a:schemeClr val="accent1"/>
              </a:solidFill>
              <a:prstDash val="solid"/>
              <a:round/>
              <a:headEnd/>
              <a:tailEnd/>
            </a:ln>
          </p:spPr>
          <p:txBody>
            <a:bodyPr/>
            <a:lstStyle/>
            <a:p>
              <a:endParaRPr lang="en-US"/>
            </a:p>
          </p:txBody>
        </p:sp>
        <p:sp>
          <p:nvSpPr>
            <p:cNvPr id="309256" name="Text Box 8"/>
            <p:cNvSpPr txBox="1">
              <a:spLocks noChangeArrowheads="1"/>
            </p:cNvSpPr>
            <p:nvPr/>
          </p:nvSpPr>
          <p:spPr bwMode="auto">
            <a:xfrm rot="-5400000">
              <a:off x="1069962" y="2848075"/>
              <a:ext cx="24320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400">
                  <a:solidFill>
                    <a:srgbClr val="000000"/>
                  </a:solidFill>
                  <a:latin typeface="+mn-lt"/>
                </a:rPr>
                <a:t>Mean change from baseline, %</a:t>
              </a:r>
            </a:p>
          </p:txBody>
        </p:sp>
        <p:sp>
          <p:nvSpPr>
            <p:cNvPr id="309257" name="Text Box 9"/>
            <p:cNvSpPr txBox="1">
              <a:spLocks noChangeArrowheads="1"/>
            </p:cNvSpPr>
            <p:nvPr/>
          </p:nvSpPr>
          <p:spPr bwMode="auto">
            <a:xfrm>
              <a:off x="3425825" y="1495425"/>
              <a:ext cx="1900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4B3CD"/>
                  </a:solidFill>
                  <a:miter lim="800000"/>
                  <a:headEnd/>
                  <a:tailEnd/>
                </a14:hiddenLine>
              </a:ext>
              <a:ext uri="{AF507438-7753-43E0-B8FC-AC1667EBCBE1}">
                <a14:hiddenEffects xmlns:a14="http://schemas.microsoft.com/office/drawing/2010/main">
                  <a:effectLst>
                    <a:outerShdw blurRad="63500" dist="53882" dir="2700000" algn="ctr" rotWithShape="0">
                      <a:schemeClr val="tx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altLang="en-US" sz="1600" b="1">
                  <a:solidFill>
                    <a:srgbClr val="000000"/>
                  </a:solidFill>
                  <a:latin typeface="+mn-lt"/>
                </a:rPr>
                <a:t>Spine (L1-L4)</a:t>
              </a:r>
            </a:p>
          </p:txBody>
        </p:sp>
        <p:sp>
          <p:nvSpPr>
            <p:cNvPr id="309258" name="Text Box 10"/>
            <p:cNvSpPr txBox="1">
              <a:spLocks noChangeArrowheads="1"/>
            </p:cNvSpPr>
            <p:nvPr/>
          </p:nvSpPr>
          <p:spPr bwMode="auto">
            <a:xfrm>
              <a:off x="7396164" y="1495425"/>
              <a:ext cx="190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4B3CD"/>
                  </a:solidFill>
                  <a:miter lim="800000"/>
                  <a:headEnd/>
                  <a:tailEnd/>
                </a14:hiddenLine>
              </a:ext>
              <a:ext uri="{AF507438-7753-43E0-B8FC-AC1667EBCBE1}">
                <a14:hiddenEffects xmlns:a14="http://schemas.microsoft.com/office/drawing/2010/main">
                  <a:effectLst>
                    <a:outerShdw blurRad="63500" dist="53882" dir="2700000" algn="ctr" rotWithShape="0">
                      <a:schemeClr val="tx2">
                        <a:alpha val="74998"/>
                      </a:scheme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altLang="en-US" sz="1600" b="1">
                  <a:solidFill>
                    <a:srgbClr val="000000"/>
                  </a:solidFill>
                  <a:latin typeface="+mn-lt"/>
                </a:rPr>
                <a:t>Total Hip</a:t>
              </a:r>
            </a:p>
          </p:txBody>
        </p:sp>
        <p:sp>
          <p:nvSpPr>
            <p:cNvPr id="309259" name="Line 11"/>
            <p:cNvSpPr>
              <a:spLocks noChangeShapeType="1"/>
            </p:cNvSpPr>
            <p:nvPr/>
          </p:nvSpPr>
          <p:spPr bwMode="auto">
            <a:xfrm flipV="1">
              <a:off x="6872288" y="1720850"/>
              <a:ext cx="0" cy="25019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60" name="Freeform 12"/>
            <p:cNvSpPr>
              <a:spLocks noEditPoints="1"/>
            </p:cNvSpPr>
            <p:nvPr/>
          </p:nvSpPr>
          <p:spPr bwMode="auto">
            <a:xfrm>
              <a:off x="6808788" y="1720850"/>
              <a:ext cx="63500" cy="2501900"/>
            </a:xfrm>
            <a:custGeom>
              <a:avLst/>
              <a:gdLst>
                <a:gd name="T0" fmla="*/ 0 w 40"/>
                <a:gd name="T1" fmla="*/ 0 h 1576"/>
                <a:gd name="T2" fmla="*/ 63500 w 40"/>
                <a:gd name="T3" fmla="*/ 0 h 1576"/>
                <a:gd name="T4" fmla="*/ 0 w 40"/>
                <a:gd name="T5" fmla="*/ 315913 h 1576"/>
                <a:gd name="T6" fmla="*/ 63500 w 40"/>
                <a:gd name="T7" fmla="*/ 315913 h 1576"/>
                <a:gd name="T8" fmla="*/ 0 w 40"/>
                <a:gd name="T9" fmla="*/ 627063 h 1576"/>
                <a:gd name="T10" fmla="*/ 63500 w 40"/>
                <a:gd name="T11" fmla="*/ 627063 h 1576"/>
                <a:gd name="T12" fmla="*/ 0 w 40"/>
                <a:gd name="T13" fmla="*/ 938213 h 1576"/>
                <a:gd name="T14" fmla="*/ 63500 w 40"/>
                <a:gd name="T15" fmla="*/ 938213 h 1576"/>
                <a:gd name="T16" fmla="*/ 0 w 40"/>
                <a:gd name="T17" fmla="*/ 1249363 h 1576"/>
                <a:gd name="T18" fmla="*/ 63500 w 40"/>
                <a:gd name="T19" fmla="*/ 1249363 h 1576"/>
                <a:gd name="T20" fmla="*/ 0 w 40"/>
                <a:gd name="T21" fmla="*/ 1563688 h 1576"/>
                <a:gd name="T22" fmla="*/ 63500 w 40"/>
                <a:gd name="T23" fmla="*/ 1563688 h 1576"/>
                <a:gd name="T24" fmla="*/ 0 w 40"/>
                <a:gd name="T25" fmla="*/ 1874838 h 1576"/>
                <a:gd name="T26" fmla="*/ 63500 w 40"/>
                <a:gd name="T27" fmla="*/ 1874838 h 1576"/>
                <a:gd name="T28" fmla="*/ 0 w 40"/>
                <a:gd name="T29" fmla="*/ 2185988 h 1576"/>
                <a:gd name="T30" fmla="*/ 63500 w 40"/>
                <a:gd name="T31" fmla="*/ 2185988 h 1576"/>
                <a:gd name="T32" fmla="*/ 0 w 40"/>
                <a:gd name="T33" fmla="*/ 2501900 h 1576"/>
                <a:gd name="T34" fmla="*/ 63500 w 40"/>
                <a:gd name="T35" fmla="*/ 2501900 h 15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 h="1576">
                  <a:moveTo>
                    <a:pt x="0" y="0"/>
                  </a:moveTo>
                  <a:lnTo>
                    <a:pt x="40" y="0"/>
                  </a:lnTo>
                  <a:moveTo>
                    <a:pt x="0" y="199"/>
                  </a:moveTo>
                  <a:lnTo>
                    <a:pt x="40" y="199"/>
                  </a:lnTo>
                  <a:moveTo>
                    <a:pt x="0" y="395"/>
                  </a:moveTo>
                  <a:lnTo>
                    <a:pt x="40" y="395"/>
                  </a:lnTo>
                  <a:moveTo>
                    <a:pt x="0" y="591"/>
                  </a:moveTo>
                  <a:lnTo>
                    <a:pt x="40" y="591"/>
                  </a:lnTo>
                  <a:moveTo>
                    <a:pt x="0" y="787"/>
                  </a:moveTo>
                  <a:lnTo>
                    <a:pt x="40" y="787"/>
                  </a:lnTo>
                  <a:moveTo>
                    <a:pt x="0" y="985"/>
                  </a:moveTo>
                  <a:lnTo>
                    <a:pt x="40" y="985"/>
                  </a:lnTo>
                  <a:moveTo>
                    <a:pt x="0" y="1181"/>
                  </a:moveTo>
                  <a:lnTo>
                    <a:pt x="40" y="1181"/>
                  </a:lnTo>
                  <a:moveTo>
                    <a:pt x="0" y="1377"/>
                  </a:moveTo>
                  <a:lnTo>
                    <a:pt x="40" y="1377"/>
                  </a:lnTo>
                  <a:moveTo>
                    <a:pt x="0" y="1576"/>
                  </a:moveTo>
                  <a:lnTo>
                    <a:pt x="40" y="1576"/>
                  </a:lnTo>
                </a:path>
              </a:pathLst>
            </a:custGeom>
            <a:noFill/>
            <a:ln w="158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1" name="Line 13"/>
            <p:cNvSpPr>
              <a:spLocks noChangeShapeType="1"/>
            </p:cNvSpPr>
            <p:nvPr/>
          </p:nvSpPr>
          <p:spPr bwMode="auto">
            <a:xfrm>
              <a:off x="6872288" y="2970213"/>
              <a:ext cx="27178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62" name="Freeform 14"/>
            <p:cNvSpPr>
              <a:spLocks noEditPoints="1"/>
            </p:cNvSpPr>
            <p:nvPr/>
          </p:nvSpPr>
          <p:spPr bwMode="auto">
            <a:xfrm>
              <a:off x="6872288" y="2970213"/>
              <a:ext cx="2717800" cy="63500"/>
            </a:xfrm>
            <a:custGeom>
              <a:avLst/>
              <a:gdLst>
                <a:gd name="T0" fmla="*/ 2717800 w 1712"/>
                <a:gd name="T1" fmla="*/ 0 h 40"/>
                <a:gd name="T2" fmla="*/ 2717800 w 1712"/>
                <a:gd name="T3" fmla="*/ 63500 h 40"/>
                <a:gd name="T4" fmla="*/ 1811338 w 1712"/>
                <a:gd name="T5" fmla="*/ 0 h 40"/>
                <a:gd name="T6" fmla="*/ 1811338 w 1712"/>
                <a:gd name="T7" fmla="*/ 63500 h 40"/>
                <a:gd name="T8" fmla="*/ 903288 w 1712"/>
                <a:gd name="T9" fmla="*/ 0 h 40"/>
                <a:gd name="T10" fmla="*/ 903288 w 1712"/>
                <a:gd name="T11" fmla="*/ 63500 h 40"/>
                <a:gd name="T12" fmla="*/ 0 w 1712"/>
                <a:gd name="T13" fmla="*/ 0 h 40"/>
                <a:gd name="T14" fmla="*/ 0 w 1712"/>
                <a:gd name="T15" fmla="*/ 6350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2" h="40">
                  <a:moveTo>
                    <a:pt x="1712" y="0"/>
                  </a:moveTo>
                  <a:lnTo>
                    <a:pt x="1712" y="40"/>
                  </a:lnTo>
                  <a:moveTo>
                    <a:pt x="1141" y="0"/>
                  </a:moveTo>
                  <a:lnTo>
                    <a:pt x="1141" y="40"/>
                  </a:lnTo>
                  <a:moveTo>
                    <a:pt x="569" y="0"/>
                  </a:moveTo>
                  <a:lnTo>
                    <a:pt x="569" y="40"/>
                  </a:lnTo>
                  <a:moveTo>
                    <a:pt x="0" y="0"/>
                  </a:moveTo>
                  <a:lnTo>
                    <a:pt x="0" y="40"/>
                  </a:lnTo>
                </a:path>
              </a:pathLst>
            </a:custGeom>
            <a:noFill/>
            <a:ln w="158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3" name="Freeform 15"/>
            <p:cNvSpPr>
              <a:spLocks noEditPoints="1"/>
            </p:cNvSpPr>
            <p:nvPr/>
          </p:nvSpPr>
          <p:spPr bwMode="auto">
            <a:xfrm>
              <a:off x="6845300" y="2763839"/>
              <a:ext cx="52388" cy="415925"/>
            </a:xfrm>
            <a:custGeom>
              <a:avLst/>
              <a:gdLst>
                <a:gd name="T0" fmla="*/ 0 w 33"/>
                <a:gd name="T1" fmla="*/ 0 h 262"/>
                <a:gd name="T2" fmla="*/ 52388 w 33"/>
                <a:gd name="T3" fmla="*/ 0 h 262"/>
                <a:gd name="T4" fmla="*/ 0 w 33"/>
                <a:gd name="T5" fmla="*/ 415925 h 262"/>
                <a:gd name="T6" fmla="*/ 52388 w 33"/>
                <a:gd name="T7" fmla="*/ 415925 h 262"/>
                <a:gd name="T8" fmla="*/ 26988 w 33"/>
                <a:gd name="T9" fmla="*/ 415925 h 262"/>
                <a:gd name="T10" fmla="*/ 26988 w 33"/>
                <a:gd name="T11" fmla="*/ 206375 h 262"/>
                <a:gd name="T12" fmla="*/ 26988 w 33"/>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62">
                  <a:moveTo>
                    <a:pt x="0" y="0"/>
                  </a:moveTo>
                  <a:lnTo>
                    <a:pt x="33" y="0"/>
                  </a:lnTo>
                  <a:moveTo>
                    <a:pt x="0" y="262"/>
                  </a:moveTo>
                  <a:lnTo>
                    <a:pt x="33" y="262"/>
                  </a:lnTo>
                  <a:moveTo>
                    <a:pt x="17" y="262"/>
                  </a:moveTo>
                  <a:lnTo>
                    <a:pt x="17" y="130"/>
                  </a:lnTo>
                  <a:lnTo>
                    <a:pt x="17" y="0"/>
                  </a:lnTo>
                </a:path>
              </a:pathLst>
            </a:custGeom>
            <a:noFill/>
            <a:ln w="1587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4" name="Freeform 16"/>
            <p:cNvSpPr>
              <a:spLocks noEditPoints="1"/>
            </p:cNvSpPr>
            <p:nvPr/>
          </p:nvSpPr>
          <p:spPr bwMode="auto">
            <a:xfrm>
              <a:off x="7753350" y="3108326"/>
              <a:ext cx="52388" cy="415925"/>
            </a:xfrm>
            <a:custGeom>
              <a:avLst/>
              <a:gdLst>
                <a:gd name="T0" fmla="*/ 0 w 33"/>
                <a:gd name="T1" fmla="*/ 0 h 262"/>
                <a:gd name="T2" fmla="*/ 52388 w 33"/>
                <a:gd name="T3" fmla="*/ 0 h 262"/>
                <a:gd name="T4" fmla="*/ 0 w 33"/>
                <a:gd name="T5" fmla="*/ 415925 h 262"/>
                <a:gd name="T6" fmla="*/ 52388 w 33"/>
                <a:gd name="T7" fmla="*/ 415925 h 262"/>
                <a:gd name="T8" fmla="*/ 22225 w 33"/>
                <a:gd name="T9" fmla="*/ 415925 h 262"/>
                <a:gd name="T10" fmla="*/ 22225 w 33"/>
                <a:gd name="T11" fmla="*/ 206375 h 262"/>
                <a:gd name="T12" fmla="*/ 22225 w 33"/>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62">
                  <a:moveTo>
                    <a:pt x="0" y="0"/>
                  </a:moveTo>
                  <a:lnTo>
                    <a:pt x="33" y="0"/>
                  </a:lnTo>
                  <a:moveTo>
                    <a:pt x="0" y="262"/>
                  </a:moveTo>
                  <a:lnTo>
                    <a:pt x="33" y="262"/>
                  </a:lnTo>
                  <a:moveTo>
                    <a:pt x="14" y="262"/>
                  </a:moveTo>
                  <a:lnTo>
                    <a:pt x="14" y="130"/>
                  </a:lnTo>
                  <a:lnTo>
                    <a:pt x="14" y="0"/>
                  </a:ln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5" name="Freeform 17"/>
            <p:cNvSpPr>
              <a:spLocks noEditPoints="1"/>
            </p:cNvSpPr>
            <p:nvPr/>
          </p:nvSpPr>
          <p:spPr bwMode="auto">
            <a:xfrm>
              <a:off x="8659813" y="2827339"/>
              <a:ext cx="49212" cy="415925"/>
            </a:xfrm>
            <a:custGeom>
              <a:avLst/>
              <a:gdLst>
                <a:gd name="T0" fmla="*/ 0 w 31"/>
                <a:gd name="T1" fmla="*/ 0 h 262"/>
                <a:gd name="T2" fmla="*/ 49213 w 31"/>
                <a:gd name="T3" fmla="*/ 0 h 262"/>
                <a:gd name="T4" fmla="*/ 0 w 31"/>
                <a:gd name="T5" fmla="*/ 415925 h 262"/>
                <a:gd name="T6" fmla="*/ 49213 w 31"/>
                <a:gd name="T7" fmla="*/ 415925 h 262"/>
                <a:gd name="T8" fmla="*/ 23813 w 31"/>
                <a:gd name="T9" fmla="*/ 415925 h 262"/>
                <a:gd name="T10" fmla="*/ 23813 w 31"/>
                <a:gd name="T11" fmla="*/ 206375 h 262"/>
                <a:gd name="T12" fmla="*/ 23813 w 31"/>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62">
                  <a:moveTo>
                    <a:pt x="0" y="0"/>
                  </a:moveTo>
                  <a:lnTo>
                    <a:pt x="31" y="0"/>
                  </a:lnTo>
                  <a:moveTo>
                    <a:pt x="0" y="262"/>
                  </a:moveTo>
                  <a:lnTo>
                    <a:pt x="31" y="262"/>
                  </a:lnTo>
                  <a:moveTo>
                    <a:pt x="15" y="262"/>
                  </a:moveTo>
                  <a:lnTo>
                    <a:pt x="15" y="130"/>
                  </a:lnTo>
                  <a:lnTo>
                    <a:pt x="15" y="0"/>
                  </a:lnTo>
                </a:path>
              </a:pathLst>
            </a:custGeom>
            <a:solidFill>
              <a:schemeClr val="bg2"/>
            </a:solidFill>
            <a:ln w="15875" cap="flat">
              <a:solidFill>
                <a:schemeClr val="accent1"/>
              </a:solidFill>
              <a:prstDash val="solid"/>
              <a:round/>
              <a:headEnd/>
              <a:tailEnd/>
            </a:ln>
          </p:spPr>
          <p:txBody>
            <a:bodyPr/>
            <a:lstStyle/>
            <a:p>
              <a:endParaRPr lang="en-US"/>
            </a:p>
          </p:txBody>
        </p:sp>
        <p:sp>
          <p:nvSpPr>
            <p:cNvPr id="309266" name="Freeform 18"/>
            <p:cNvSpPr>
              <a:spLocks noEditPoints="1"/>
            </p:cNvSpPr>
            <p:nvPr/>
          </p:nvSpPr>
          <p:spPr bwMode="auto">
            <a:xfrm>
              <a:off x="6834188" y="2943225"/>
              <a:ext cx="74612" cy="52388"/>
            </a:xfrm>
            <a:custGeom>
              <a:avLst/>
              <a:gdLst>
                <a:gd name="T0" fmla="*/ 74613 w 47"/>
                <a:gd name="T1" fmla="*/ 0 h 33"/>
                <a:gd name="T2" fmla="*/ 74613 w 47"/>
                <a:gd name="T3" fmla="*/ 52388 h 33"/>
                <a:gd name="T4" fmla="*/ 0 w 47"/>
                <a:gd name="T5" fmla="*/ 0 h 33"/>
                <a:gd name="T6" fmla="*/ 0 w 47"/>
                <a:gd name="T7" fmla="*/ 52388 h 33"/>
                <a:gd name="T8" fmla="*/ 0 w 47"/>
                <a:gd name="T9" fmla="*/ 30163 h 33"/>
                <a:gd name="T10" fmla="*/ 38100 w 47"/>
                <a:gd name="T11" fmla="*/ 30163 h 33"/>
                <a:gd name="T12" fmla="*/ 74613 w 47"/>
                <a:gd name="T13" fmla="*/ 301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9"/>
                  </a:moveTo>
                  <a:lnTo>
                    <a:pt x="24" y="19"/>
                  </a:lnTo>
                  <a:lnTo>
                    <a:pt x="47" y="19"/>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7" name="Freeform 19"/>
            <p:cNvSpPr>
              <a:spLocks noEditPoints="1"/>
            </p:cNvSpPr>
            <p:nvPr/>
          </p:nvSpPr>
          <p:spPr bwMode="auto">
            <a:xfrm>
              <a:off x="7742238" y="3289300"/>
              <a:ext cx="74612" cy="52388"/>
            </a:xfrm>
            <a:custGeom>
              <a:avLst/>
              <a:gdLst>
                <a:gd name="T0" fmla="*/ 74613 w 47"/>
                <a:gd name="T1" fmla="*/ 0 h 33"/>
                <a:gd name="T2" fmla="*/ 74613 w 47"/>
                <a:gd name="T3" fmla="*/ 52388 h 33"/>
                <a:gd name="T4" fmla="*/ 0 w 47"/>
                <a:gd name="T5" fmla="*/ 0 h 33"/>
                <a:gd name="T6" fmla="*/ 0 w 47"/>
                <a:gd name="T7" fmla="*/ 52388 h 33"/>
                <a:gd name="T8" fmla="*/ 0 w 47"/>
                <a:gd name="T9" fmla="*/ 25400 h 33"/>
                <a:gd name="T10" fmla="*/ 36513 w 47"/>
                <a:gd name="T11" fmla="*/ 25400 h 33"/>
                <a:gd name="T12" fmla="*/ 74613 w 47"/>
                <a:gd name="T13" fmla="*/ 254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6"/>
                  </a:moveTo>
                  <a:lnTo>
                    <a:pt x="23" y="16"/>
                  </a:lnTo>
                  <a:lnTo>
                    <a:pt x="47" y="16"/>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8" name="Freeform 20"/>
            <p:cNvSpPr>
              <a:spLocks noEditPoints="1"/>
            </p:cNvSpPr>
            <p:nvPr/>
          </p:nvSpPr>
          <p:spPr bwMode="auto">
            <a:xfrm>
              <a:off x="8645526" y="3011488"/>
              <a:ext cx="74613" cy="49212"/>
            </a:xfrm>
            <a:custGeom>
              <a:avLst/>
              <a:gdLst>
                <a:gd name="T0" fmla="*/ 74613 w 47"/>
                <a:gd name="T1" fmla="*/ 0 h 31"/>
                <a:gd name="T2" fmla="*/ 74613 w 47"/>
                <a:gd name="T3" fmla="*/ 49213 h 31"/>
                <a:gd name="T4" fmla="*/ 0 w 47"/>
                <a:gd name="T5" fmla="*/ 0 h 31"/>
                <a:gd name="T6" fmla="*/ 0 w 47"/>
                <a:gd name="T7" fmla="*/ 49213 h 31"/>
                <a:gd name="T8" fmla="*/ 0 w 47"/>
                <a:gd name="T9" fmla="*/ 22225 h 31"/>
                <a:gd name="T10" fmla="*/ 38100 w 47"/>
                <a:gd name="T11" fmla="*/ 22225 h 31"/>
                <a:gd name="T12" fmla="*/ 74613 w 47"/>
                <a:gd name="T13" fmla="*/ 2222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1">
                  <a:moveTo>
                    <a:pt x="47" y="0"/>
                  </a:moveTo>
                  <a:lnTo>
                    <a:pt x="47" y="31"/>
                  </a:lnTo>
                  <a:moveTo>
                    <a:pt x="0" y="0"/>
                  </a:moveTo>
                  <a:lnTo>
                    <a:pt x="0" y="31"/>
                  </a:lnTo>
                  <a:moveTo>
                    <a:pt x="0" y="14"/>
                  </a:moveTo>
                  <a:lnTo>
                    <a:pt x="24" y="14"/>
                  </a:lnTo>
                  <a:lnTo>
                    <a:pt x="47" y="14"/>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69" name="Freeform 21"/>
            <p:cNvSpPr>
              <a:spLocks noEditPoints="1"/>
            </p:cNvSpPr>
            <p:nvPr/>
          </p:nvSpPr>
          <p:spPr bwMode="auto">
            <a:xfrm>
              <a:off x="9548813" y="2684464"/>
              <a:ext cx="74612" cy="52387"/>
            </a:xfrm>
            <a:custGeom>
              <a:avLst/>
              <a:gdLst>
                <a:gd name="T0" fmla="*/ 74613 w 47"/>
                <a:gd name="T1" fmla="*/ 0 h 33"/>
                <a:gd name="T2" fmla="*/ 74613 w 47"/>
                <a:gd name="T3" fmla="*/ 52388 h 33"/>
                <a:gd name="T4" fmla="*/ 0 w 47"/>
                <a:gd name="T5" fmla="*/ 0 h 33"/>
                <a:gd name="T6" fmla="*/ 0 w 47"/>
                <a:gd name="T7" fmla="*/ 52388 h 33"/>
                <a:gd name="T8" fmla="*/ 0 w 47"/>
                <a:gd name="T9" fmla="*/ 26988 h 33"/>
                <a:gd name="T10" fmla="*/ 38100 w 47"/>
                <a:gd name="T11" fmla="*/ 26988 h 33"/>
                <a:gd name="T12" fmla="*/ 74613 w 47"/>
                <a:gd name="T13" fmla="*/ 269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7"/>
                  </a:moveTo>
                  <a:lnTo>
                    <a:pt x="24" y="17"/>
                  </a:lnTo>
                  <a:lnTo>
                    <a:pt x="47" y="17"/>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0" name="Freeform 22"/>
            <p:cNvSpPr>
              <a:spLocks noEditPoints="1"/>
            </p:cNvSpPr>
            <p:nvPr/>
          </p:nvSpPr>
          <p:spPr bwMode="auto">
            <a:xfrm>
              <a:off x="6845300" y="2763839"/>
              <a:ext cx="52388" cy="415925"/>
            </a:xfrm>
            <a:custGeom>
              <a:avLst/>
              <a:gdLst>
                <a:gd name="T0" fmla="*/ 0 w 33"/>
                <a:gd name="T1" fmla="*/ 0 h 262"/>
                <a:gd name="T2" fmla="*/ 52388 w 33"/>
                <a:gd name="T3" fmla="*/ 0 h 262"/>
                <a:gd name="T4" fmla="*/ 0 w 33"/>
                <a:gd name="T5" fmla="*/ 415925 h 262"/>
                <a:gd name="T6" fmla="*/ 52388 w 33"/>
                <a:gd name="T7" fmla="*/ 415925 h 262"/>
                <a:gd name="T8" fmla="*/ 26988 w 33"/>
                <a:gd name="T9" fmla="*/ 415925 h 262"/>
                <a:gd name="T10" fmla="*/ 26988 w 33"/>
                <a:gd name="T11" fmla="*/ 206375 h 262"/>
                <a:gd name="T12" fmla="*/ 26988 w 33"/>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62">
                  <a:moveTo>
                    <a:pt x="0" y="0"/>
                  </a:moveTo>
                  <a:lnTo>
                    <a:pt x="33" y="0"/>
                  </a:lnTo>
                  <a:moveTo>
                    <a:pt x="0" y="262"/>
                  </a:moveTo>
                  <a:lnTo>
                    <a:pt x="33" y="262"/>
                  </a:lnTo>
                  <a:moveTo>
                    <a:pt x="17" y="262"/>
                  </a:moveTo>
                  <a:lnTo>
                    <a:pt x="17" y="130"/>
                  </a:lnTo>
                  <a:lnTo>
                    <a:pt x="17"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1" name="Freeform 23"/>
            <p:cNvSpPr>
              <a:spLocks noEditPoints="1"/>
            </p:cNvSpPr>
            <p:nvPr/>
          </p:nvSpPr>
          <p:spPr bwMode="auto">
            <a:xfrm>
              <a:off x="7753350" y="2400301"/>
              <a:ext cx="52388" cy="415925"/>
            </a:xfrm>
            <a:custGeom>
              <a:avLst/>
              <a:gdLst>
                <a:gd name="T0" fmla="*/ 0 w 33"/>
                <a:gd name="T1" fmla="*/ 0 h 262"/>
                <a:gd name="T2" fmla="*/ 52388 w 33"/>
                <a:gd name="T3" fmla="*/ 0 h 262"/>
                <a:gd name="T4" fmla="*/ 0 w 33"/>
                <a:gd name="T5" fmla="*/ 415925 h 262"/>
                <a:gd name="T6" fmla="*/ 52388 w 33"/>
                <a:gd name="T7" fmla="*/ 415925 h 262"/>
                <a:gd name="T8" fmla="*/ 22225 w 33"/>
                <a:gd name="T9" fmla="*/ 415925 h 262"/>
                <a:gd name="T10" fmla="*/ 22225 w 33"/>
                <a:gd name="T11" fmla="*/ 206375 h 262"/>
                <a:gd name="T12" fmla="*/ 22225 w 33"/>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62">
                  <a:moveTo>
                    <a:pt x="0" y="0"/>
                  </a:moveTo>
                  <a:lnTo>
                    <a:pt x="33" y="0"/>
                  </a:lnTo>
                  <a:moveTo>
                    <a:pt x="0" y="262"/>
                  </a:moveTo>
                  <a:lnTo>
                    <a:pt x="33" y="262"/>
                  </a:lnTo>
                  <a:moveTo>
                    <a:pt x="14" y="262"/>
                  </a:moveTo>
                  <a:lnTo>
                    <a:pt x="14" y="130"/>
                  </a:lnTo>
                  <a:lnTo>
                    <a:pt x="14"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2" name="Freeform 24"/>
            <p:cNvSpPr>
              <a:spLocks noEditPoints="1"/>
            </p:cNvSpPr>
            <p:nvPr/>
          </p:nvSpPr>
          <p:spPr bwMode="auto">
            <a:xfrm>
              <a:off x="8659813" y="1868489"/>
              <a:ext cx="49212" cy="415925"/>
            </a:xfrm>
            <a:custGeom>
              <a:avLst/>
              <a:gdLst>
                <a:gd name="T0" fmla="*/ 0 w 31"/>
                <a:gd name="T1" fmla="*/ 0 h 262"/>
                <a:gd name="T2" fmla="*/ 49213 w 31"/>
                <a:gd name="T3" fmla="*/ 0 h 262"/>
                <a:gd name="T4" fmla="*/ 0 w 31"/>
                <a:gd name="T5" fmla="*/ 415925 h 262"/>
                <a:gd name="T6" fmla="*/ 49213 w 31"/>
                <a:gd name="T7" fmla="*/ 415925 h 262"/>
                <a:gd name="T8" fmla="*/ 23813 w 31"/>
                <a:gd name="T9" fmla="*/ 415925 h 262"/>
                <a:gd name="T10" fmla="*/ 23813 w 31"/>
                <a:gd name="T11" fmla="*/ 204788 h 262"/>
                <a:gd name="T12" fmla="*/ 23813 w 31"/>
                <a:gd name="T13" fmla="*/ 0 h 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62">
                  <a:moveTo>
                    <a:pt x="0" y="0"/>
                  </a:moveTo>
                  <a:lnTo>
                    <a:pt x="31" y="0"/>
                  </a:lnTo>
                  <a:moveTo>
                    <a:pt x="0" y="262"/>
                  </a:moveTo>
                  <a:lnTo>
                    <a:pt x="31" y="262"/>
                  </a:lnTo>
                  <a:moveTo>
                    <a:pt x="15" y="262"/>
                  </a:moveTo>
                  <a:lnTo>
                    <a:pt x="15" y="129"/>
                  </a:lnTo>
                  <a:lnTo>
                    <a:pt x="15"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3" name="Freeform 25"/>
            <p:cNvSpPr>
              <a:spLocks noEditPoints="1"/>
            </p:cNvSpPr>
            <p:nvPr/>
          </p:nvSpPr>
          <p:spPr bwMode="auto">
            <a:xfrm>
              <a:off x="9564689" y="2262188"/>
              <a:ext cx="47625" cy="419100"/>
            </a:xfrm>
            <a:custGeom>
              <a:avLst/>
              <a:gdLst>
                <a:gd name="T0" fmla="*/ 0 w 30"/>
                <a:gd name="T1" fmla="*/ 0 h 264"/>
                <a:gd name="T2" fmla="*/ 47625 w 30"/>
                <a:gd name="T3" fmla="*/ 0 h 264"/>
                <a:gd name="T4" fmla="*/ 0 w 30"/>
                <a:gd name="T5" fmla="*/ 419100 h 264"/>
                <a:gd name="T6" fmla="*/ 47625 w 30"/>
                <a:gd name="T7" fmla="*/ 419100 h 264"/>
                <a:gd name="T8" fmla="*/ 25400 w 30"/>
                <a:gd name="T9" fmla="*/ 419100 h 264"/>
                <a:gd name="T10" fmla="*/ 25400 w 30"/>
                <a:gd name="T11" fmla="*/ 209550 h 264"/>
                <a:gd name="T12" fmla="*/ 25400 w 30"/>
                <a:gd name="T13" fmla="*/ 0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4">
                  <a:moveTo>
                    <a:pt x="0" y="0"/>
                  </a:moveTo>
                  <a:lnTo>
                    <a:pt x="30" y="0"/>
                  </a:lnTo>
                  <a:moveTo>
                    <a:pt x="0" y="264"/>
                  </a:moveTo>
                  <a:lnTo>
                    <a:pt x="30" y="264"/>
                  </a:lnTo>
                  <a:moveTo>
                    <a:pt x="16" y="264"/>
                  </a:moveTo>
                  <a:lnTo>
                    <a:pt x="16" y="132"/>
                  </a:lnTo>
                  <a:lnTo>
                    <a:pt x="16"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4" name="Freeform 26"/>
            <p:cNvSpPr>
              <a:spLocks noEditPoints="1"/>
            </p:cNvSpPr>
            <p:nvPr/>
          </p:nvSpPr>
          <p:spPr bwMode="auto">
            <a:xfrm>
              <a:off x="6834188" y="2943225"/>
              <a:ext cx="74612" cy="52388"/>
            </a:xfrm>
            <a:custGeom>
              <a:avLst/>
              <a:gdLst>
                <a:gd name="T0" fmla="*/ 74613 w 47"/>
                <a:gd name="T1" fmla="*/ 0 h 33"/>
                <a:gd name="T2" fmla="*/ 74613 w 47"/>
                <a:gd name="T3" fmla="*/ 52388 h 33"/>
                <a:gd name="T4" fmla="*/ 0 w 47"/>
                <a:gd name="T5" fmla="*/ 0 h 33"/>
                <a:gd name="T6" fmla="*/ 0 w 47"/>
                <a:gd name="T7" fmla="*/ 52388 h 33"/>
                <a:gd name="T8" fmla="*/ 0 w 47"/>
                <a:gd name="T9" fmla="*/ 30163 h 33"/>
                <a:gd name="T10" fmla="*/ 38100 w 47"/>
                <a:gd name="T11" fmla="*/ 30163 h 33"/>
                <a:gd name="T12" fmla="*/ 74613 w 47"/>
                <a:gd name="T13" fmla="*/ 301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9"/>
                  </a:moveTo>
                  <a:lnTo>
                    <a:pt x="24" y="19"/>
                  </a:lnTo>
                  <a:lnTo>
                    <a:pt x="47" y="19"/>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5" name="Freeform 27"/>
            <p:cNvSpPr>
              <a:spLocks noEditPoints="1"/>
            </p:cNvSpPr>
            <p:nvPr/>
          </p:nvSpPr>
          <p:spPr bwMode="auto">
            <a:xfrm>
              <a:off x="7742238" y="2579689"/>
              <a:ext cx="74612" cy="52387"/>
            </a:xfrm>
            <a:custGeom>
              <a:avLst/>
              <a:gdLst>
                <a:gd name="T0" fmla="*/ 74613 w 47"/>
                <a:gd name="T1" fmla="*/ 0 h 33"/>
                <a:gd name="T2" fmla="*/ 74613 w 47"/>
                <a:gd name="T3" fmla="*/ 52388 h 33"/>
                <a:gd name="T4" fmla="*/ 0 w 47"/>
                <a:gd name="T5" fmla="*/ 0 h 33"/>
                <a:gd name="T6" fmla="*/ 0 w 47"/>
                <a:gd name="T7" fmla="*/ 52388 h 33"/>
                <a:gd name="T8" fmla="*/ 0 w 47"/>
                <a:gd name="T9" fmla="*/ 26988 h 33"/>
                <a:gd name="T10" fmla="*/ 36513 w 47"/>
                <a:gd name="T11" fmla="*/ 26988 h 33"/>
                <a:gd name="T12" fmla="*/ 74613 w 47"/>
                <a:gd name="T13" fmla="*/ 269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7"/>
                  </a:moveTo>
                  <a:lnTo>
                    <a:pt x="23" y="17"/>
                  </a:lnTo>
                  <a:lnTo>
                    <a:pt x="47" y="17"/>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6" name="Freeform 28"/>
            <p:cNvSpPr>
              <a:spLocks noEditPoints="1"/>
            </p:cNvSpPr>
            <p:nvPr/>
          </p:nvSpPr>
          <p:spPr bwMode="auto">
            <a:xfrm>
              <a:off x="8645526" y="2051051"/>
              <a:ext cx="74613" cy="49213"/>
            </a:xfrm>
            <a:custGeom>
              <a:avLst/>
              <a:gdLst>
                <a:gd name="T0" fmla="*/ 74613 w 47"/>
                <a:gd name="T1" fmla="*/ 0 h 31"/>
                <a:gd name="T2" fmla="*/ 74613 w 47"/>
                <a:gd name="T3" fmla="*/ 49213 h 31"/>
                <a:gd name="T4" fmla="*/ 0 w 47"/>
                <a:gd name="T5" fmla="*/ 0 h 31"/>
                <a:gd name="T6" fmla="*/ 0 w 47"/>
                <a:gd name="T7" fmla="*/ 49213 h 31"/>
                <a:gd name="T8" fmla="*/ 0 w 47"/>
                <a:gd name="T9" fmla="*/ 26988 h 31"/>
                <a:gd name="T10" fmla="*/ 38100 w 47"/>
                <a:gd name="T11" fmla="*/ 26988 h 31"/>
                <a:gd name="T12" fmla="*/ 74613 w 47"/>
                <a:gd name="T13" fmla="*/ 26988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1">
                  <a:moveTo>
                    <a:pt x="47" y="0"/>
                  </a:moveTo>
                  <a:lnTo>
                    <a:pt x="47" y="31"/>
                  </a:lnTo>
                  <a:moveTo>
                    <a:pt x="0" y="0"/>
                  </a:moveTo>
                  <a:lnTo>
                    <a:pt x="0" y="31"/>
                  </a:lnTo>
                  <a:moveTo>
                    <a:pt x="0" y="17"/>
                  </a:moveTo>
                  <a:lnTo>
                    <a:pt x="24" y="17"/>
                  </a:lnTo>
                  <a:lnTo>
                    <a:pt x="47" y="17"/>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7" name="Freeform 29"/>
            <p:cNvSpPr>
              <a:spLocks noEditPoints="1"/>
            </p:cNvSpPr>
            <p:nvPr/>
          </p:nvSpPr>
          <p:spPr bwMode="auto">
            <a:xfrm>
              <a:off x="9548813" y="2444750"/>
              <a:ext cx="74612" cy="52388"/>
            </a:xfrm>
            <a:custGeom>
              <a:avLst/>
              <a:gdLst>
                <a:gd name="T0" fmla="*/ 74613 w 47"/>
                <a:gd name="T1" fmla="*/ 0 h 33"/>
                <a:gd name="T2" fmla="*/ 74613 w 47"/>
                <a:gd name="T3" fmla="*/ 52388 h 33"/>
                <a:gd name="T4" fmla="*/ 0 w 47"/>
                <a:gd name="T5" fmla="*/ 0 h 33"/>
                <a:gd name="T6" fmla="*/ 0 w 47"/>
                <a:gd name="T7" fmla="*/ 52388 h 33"/>
                <a:gd name="T8" fmla="*/ 0 w 47"/>
                <a:gd name="T9" fmla="*/ 26988 h 33"/>
                <a:gd name="T10" fmla="*/ 38100 w 47"/>
                <a:gd name="T11" fmla="*/ 26988 h 33"/>
                <a:gd name="T12" fmla="*/ 74613 w 47"/>
                <a:gd name="T13" fmla="*/ 269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7"/>
                  </a:moveTo>
                  <a:lnTo>
                    <a:pt x="24" y="17"/>
                  </a:lnTo>
                  <a:lnTo>
                    <a:pt x="47" y="17"/>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8" name="Freeform 30"/>
            <p:cNvSpPr>
              <a:spLocks/>
            </p:cNvSpPr>
            <p:nvPr/>
          </p:nvSpPr>
          <p:spPr bwMode="auto">
            <a:xfrm>
              <a:off x="6872288" y="2711450"/>
              <a:ext cx="2717800" cy="603250"/>
            </a:xfrm>
            <a:custGeom>
              <a:avLst/>
              <a:gdLst>
                <a:gd name="T0" fmla="*/ 0 w 1712"/>
                <a:gd name="T1" fmla="*/ 258763 h 380"/>
                <a:gd name="T2" fmla="*/ 903288 w 1712"/>
                <a:gd name="T3" fmla="*/ 603250 h 380"/>
                <a:gd name="T4" fmla="*/ 1811338 w 1712"/>
                <a:gd name="T5" fmla="*/ 322263 h 380"/>
                <a:gd name="T6" fmla="*/ 2717800 w 1712"/>
                <a:gd name="T7" fmla="*/ 0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2" h="380">
                  <a:moveTo>
                    <a:pt x="0" y="163"/>
                  </a:moveTo>
                  <a:lnTo>
                    <a:pt x="569" y="380"/>
                  </a:lnTo>
                  <a:lnTo>
                    <a:pt x="1141" y="203"/>
                  </a:lnTo>
                  <a:lnTo>
                    <a:pt x="1712" y="0"/>
                  </a:lnTo>
                </a:path>
              </a:pathLst>
            </a:custGeom>
            <a:noFill/>
            <a:ln w="2222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79" name="Freeform 31"/>
            <p:cNvSpPr>
              <a:spLocks/>
            </p:cNvSpPr>
            <p:nvPr/>
          </p:nvSpPr>
          <p:spPr bwMode="auto">
            <a:xfrm>
              <a:off x="6784975" y="2887664"/>
              <a:ext cx="173038" cy="168275"/>
            </a:xfrm>
            <a:custGeom>
              <a:avLst/>
              <a:gdLst>
                <a:gd name="T0" fmla="*/ 87313 w 109"/>
                <a:gd name="T1" fmla="*/ 0 h 106"/>
                <a:gd name="T2" fmla="*/ 87313 w 109"/>
                <a:gd name="T3" fmla="*/ 0 h 106"/>
                <a:gd name="T4" fmla="*/ 87313 w 109"/>
                <a:gd name="T5" fmla="*/ 0 h 106"/>
                <a:gd name="T6" fmla="*/ 169863 w 109"/>
                <a:gd name="T7" fmla="*/ 85725 h 106"/>
                <a:gd name="T8" fmla="*/ 173038 w 109"/>
                <a:gd name="T9" fmla="*/ 85725 h 106"/>
                <a:gd name="T10" fmla="*/ 169863 w 109"/>
                <a:gd name="T11" fmla="*/ 85725 h 106"/>
                <a:gd name="T12" fmla="*/ 87313 w 109"/>
                <a:gd name="T13" fmla="*/ 168275 h 106"/>
                <a:gd name="T14" fmla="*/ 87313 w 109"/>
                <a:gd name="T15" fmla="*/ 168275 h 106"/>
                <a:gd name="T16" fmla="*/ 87313 w 109"/>
                <a:gd name="T17" fmla="*/ 168275 h 106"/>
                <a:gd name="T18" fmla="*/ 4763 w 109"/>
                <a:gd name="T19" fmla="*/ 85725 h 106"/>
                <a:gd name="T20" fmla="*/ 0 w 109"/>
                <a:gd name="T21" fmla="*/ 85725 h 106"/>
                <a:gd name="T22" fmla="*/ 4763 w 109"/>
                <a:gd name="T23" fmla="*/ 85725 h 106"/>
                <a:gd name="T24" fmla="*/ 87313 w 109"/>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6">
                  <a:moveTo>
                    <a:pt x="55" y="0"/>
                  </a:moveTo>
                  <a:lnTo>
                    <a:pt x="55" y="0"/>
                  </a:lnTo>
                  <a:lnTo>
                    <a:pt x="107" y="54"/>
                  </a:lnTo>
                  <a:lnTo>
                    <a:pt x="109" y="54"/>
                  </a:lnTo>
                  <a:lnTo>
                    <a:pt x="107" y="54"/>
                  </a:lnTo>
                  <a:lnTo>
                    <a:pt x="55" y="106"/>
                  </a:lnTo>
                  <a:lnTo>
                    <a:pt x="3" y="54"/>
                  </a:lnTo>
                  <a:lnTo>
                    <a:pt x="0" y="54"/>
                  </a:lnTo>
                  <a:lnTo>
                    <a:pt x="3" y="54"/>
                  </a:lnTo>
                  <a:lnTo>
                    <a:pt x="5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80" name="Freeform 32"/>
            <p:cNvSpPr>
              <a:spLocks/>
            </p:cNvSpPr>
            <p:nvPr/>
          </p:nvSpPr>
          <p:spPr bwMode="auto">
            <a:xfrm>
              <a:off x="7693026" y="3228975"/>
              <a:ext cx="168275" cy="173038"/>
            </a:xfrm>
            <a:custGeom>
              <a:avLst/>
              <a:gdLst>
                <a:gd name="T0" fmla="*/ 85725 w 106"/>
                <a:gd name="T1" fmla="*/ 0 h 109"/>
                <a:gd name="T2" fmla="*/ 85725 w 106"/>
                <a:gd name="T3" fmla="*/ 0 h 109"/>
                <a:gd name="T4" fmla="*/ 85725 w 106"/>
                <a:gd name="T5" fmla="*/ 0 h 109"/>
                <a:gd name="T6" fmla="*/ 168275 w 106"/>
                <a:gd name="T7" fmla="*/ 85725 h 109"/>
                <a:gd name="T8" fmla="*/ 168275 w 106"/>
                <a:gd name="T9" fmla="*/ 85725 h 109"/>
                <a:gd name="T10" fmla="*/ 168275 w 106"/>
                <a:gd name="T11" fmla="*/ 85725 h 109"/>
                <a:gd name="T12" fmla="*/ 85725 w 106"/>
                <a:gd name="T13" fmla="*/ 168275 h 109"/>
                <a:gd name="T14" fmla="*/ 85725 w 106"/>
                <a:gd name="T15" fmla="*/ 173038 h 109"/>
                <a:gd name="T16" fmla="*/ 85725 w 106"/>
                <a:gd name="T17" fmla="*/ 168275 h 109"/>
                <a:gd name="T18" fmla="*/ 0 w 106"/>
                <a:gd name="T19" fmla="*/ 85725 h 109"/>
                <a:gd name="T20" fmla="*/ 0 w 106"/>
                <a:gd name="T21" fmla="*/ 85725 h 109"/>
                <a:gd name="T22" fmla="*/ 0 w 106"/>
                <a:gd name="T23" fmla="*/ 85725 h 109"/>
                <a:gd name="T24" fmla="*/ 85725 w 106"/>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6" h="109">
                  <a:moveTo>
                    <a:pt x="54" y="0"/>
                  </a:moveTo>
                  <a:lnTo>
                    <a:pt x="54" y="0"/>
                  </a:lnTo>
                  <a:lnTo>
                    <a:pt x="106" y="54"/>
                  </a:lnTo>
                  <a:lnTo>
                    <a:pt x="54" y="106"/>
                  </a:lnTo>
                  <a:lnTo>
                    <a:pt x="54" y="109"/>
                  </a:lnTo>
                  <a:lnTo>
                    <a:pt x="54" y="106"/>
                  </a:lnTo>
                  <a:lnTo>
                    <a:pt x="0" y="54"/>
                  </a:lnTo>
                  <a:lnTo>
                    <a:pt x="5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81" name="Freeform 33"/>
            <p:cNvSpPr>
              <a:spLocks/>
            </p:cNvSpPr>
            <p:nvPr/>
          </p:nvSpPr>
          <p:spPr bwMode="auto">
            <a:xfrm>
              <a:off x="8596313" y="2947988"/>
              <a:ext cx="169862" cy="171450"/>
            </a:xfrm>
            <a:custGeom>
              <a:avLst/>
              <a:gdLst>
                <a:gd name="T0" fmla="*/ 87313 w 107"/>
                <a:gd name="T1" fmla="*/ 0 h 108"/>
                <a:gd name="T2" fmla="*/ 87313 w 107"/>
                <a:gd name="T3" fmla="*/ 0 h 108"/>
                <a:gd name="T4" fmla="*/ 87313 w 107"/>
                <a:gd name="T5" fmla="*/ 0 h 108"/>
                <a:gd name="T6" fmla="*/ 169863 w 107"/>
                <a:gd name="T7" fmla="*/ 85725 h 108"/>
                <a:gd name="T8" fmla="*/ 169863 w 107"/>
                <a:gd name="T9" fmla="*/ 85725 h 108"/>
                <a:gd name="T10" fmla="*/ 169863 w 107"/>
                <a:gd name="T11" fmla="*/ 85725 h 108"/>
                <a:gd name="T12" fmla="*/ 87313 w 107"/>
                <a:gd name="T13" fmla="*/ 168275 h 108"/>
                <a:gd name="T14" fmla="*/ 87313 w 107"/>
                <a:gd name="T15" fmla="*/ 171450 h 108"/>
                <a:gd name="T16" fmla="*/ 87313 w 107"/>
                <a:gd name="T17" fmla="*/ 168275 h 108"/>
                <a:gd name="T18" fmla="*/ 0 w 107"/>
                <a:gd name="T19" fmla="*/ 85725 h 108"/>
                <a:gd name="T20" fmla="*/ 0 w 107"/>
                <a:gd name="T21" fmla="*/ 85725 h 108"/>
                <a:gd name="T22" fmla="*/ 0 w 107"/>
                <a:gd name="T23" fmla="*/ 85725 h 108"/>
                <a:gd name="T24" fmla="*/ 87313 w 107"/>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08">
                  <a:moveTo>
                    <a:pt x="55" y="0"/>
                  </a:moveTo>
                  <a:lnTo>
                    <a:pt x="55" y="0"/>
                  </a:lnTo>
                  <a:lnTo>
                    <a:pt x="107" y="54"/>
                  </a:lnTo>
                  <a:lnTo>
                    <a:pt x="55" y="106"/>
                  </a:lnTo>
                  <a:lnTo>
                    <a:pt x="55" y="108"/>
                  </a:lnTo>
                  <a:lnTo>
                    <a:pt x="55" y="106"/>
                  </a:lnTo>
                  <a:lnTo>
                    <a:pt x="0" y="54"/>
                  </a:lnTo>
                  <a:lnTo>
                    <a:pt x="55" y="0"/>
                  </a:lnTo>
                  <a:close/>
                </a:path>
              </a:pathLst>
            </a:custGeom>
            <a:solidFill>
              <a:schemeClr val="accent1"/>
            </a:solidFill>
            <a:ln>
              <a:noFill/>
            </a:ln>
          </p:spPr>
          <p:txBody>
            <a:bodyPr/>
            <a:lstStyle/>
            <a:p>
              <a:endParaRPr lang="en-US"/>
            </a:p>
          </p:txBody>
        </p:sp>
        <p:sp>
          <p:nvSpPr>
            <p:cNvPr id="309282" name="Freeform 34"/>
            <p:cNvSpPr>
              <a:spLocks/>
            </p:cNvSpPr>
            <p:nvPr/>
          </p:nvSpPr>
          <p:spPr bwMode="auto">
            <a:xfrm>
              <a:off x="9499600" y="2625726"/>
              <a:ext cx="173038" cy="168275"/>
            </a:xfrm>
            <a:custGeom>
              <a:avLst/>
              <a:gdLst>
                <a:gd name="T0" fmla="*/ 87313 w 109"/>
                <a:gd name="T1" fmla="*/ 0 h 106"/>
                <a:gd name="T2" fmla="*/ 87313 w 109"/>
                <a:gd name="T3" fmla="*/ 0 h 106"/>
                <a:gd name="T4" fmla="*/ 87313 w 109"/>
                <a:gd name="T5" fmla="*/ 0 h 106"/>
                <a:gd name="T6" fmla="*/ 173038 w 109"/>
                <a:gd name="T7" fmla="*/ 85725 h 106"/>
                <a:gd name="T8" fmla="*/ 173038 w 109"/>
                <a:gd name="T9" fmla="*/ 85725 h 106"/>
                <a:gd name="T10" fmla="*/ 173038 w 109"/>
                <a:gd name="T11" fmla="*/ 85725 h 106"/>
                <a:gd name="T12" fmla="*/ 87313 w 109"/>
                <a:gd name="T13" fmla="*/ 168275 h 106"/>
                <a:gd name="T14" fmla="*/ 87313 w 109"/>
                <a:gd name="T15" fmla="*/ 168275 h 106"/>
                <a:gd name="T16" fmla="*/ 87313 w 109"/>
                <a:gd name="T17" fmla="*/ 168275 h 106"/>
                <a:gd name="T18" fmla="*/ 4763 w 109"/>
                <a:gd name="T19" fmla="*/ 85725 h 106"/>
                <a:gd name="T20" fmla="*/ 0 w 109"/>
                <a:gd name="T21" fmla="*/ 85725 h 106"/>
                <a:gd name="T22" fmla="*/ 4763 w 109"/>
                <a:gd name="T23" fmla="*/ 85725 h 106"/>
                <a:gd name="T24" fmla="*/ 87313 w 109"/>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6">
                  <a:moveTo>
                    <a:pt x="55" y="0"/>
                  </a:moveTo>
                  <a:lnTo>
                    <a:pt x="55" y="0"/>
                  </a:lnTo>
                  <a:lnTo>
                    <a:pt x="109" y="54"/>
                  </a:lnTo>
                  <a:lnTo>
                    <a:pt x="55" y="106"/>
                  </a:lnTo>
                  <a:lnTo>
                    <a:pt x="3" y="54"/>
                  </a:lnTo>
                  <a:lnTo>
                    <a:pt x="0" y="54"/>
                  </a:lnTo>
                  <a:lnTo>
                    <a:pt x="3" y="54"/>
                  </a:lnTo>
                  <a:lnTo>
                    <a:pt x="55" y="0"/>
                  </a:lnTo>
                  <a:close/>
                </a:path>
              </a:pathLst>
            </a:custGeom>
            <a:solidFill>
              <a:schemeClr val="accent1"/>
            </a:solidFill>
            <a:ln>
              <a:noFill/>
            </a:ln>
          </p:spPr>
          <p:txBody>
            <a:bodyPr/>
            <a:lstStyle/>
            <a:p>
              <a:endParaRPr lang="en-US"/>
            </a:p>
          </p:txBody>
        </p:sp>
        <p:sp>
          <p:nvSpPr>
            <p:cNvPr id="309283" name="Freeform 35"/>
            <p:cNvSpPr>
              <a:spLocks/>
            </p:cNvSpPr>
            <p:nvPr/>
          </p:nvSpPr>
          <p:spPr bwMode="auto">
            <a:xfrm>
              <a:off x="6872288" y="2073275"/>
              <a:ext cx="2717800" cy="896938"/>
            </a:xfrm>
            <a:custGeom>
              <a:avLst/>
              <a:gdLst>
                <a:gd name="T0" fmla="*/ 0 w 1712"/>
                <a:gd name="T1" fmla="*/ 896938 h 565"/>
                <a:gd name="T2" fmla="*/ 903288 w 1712"/>
                <a:gd name="T3" fmla="*/ 533400 h 565"/>
                <a:gd name="T4" fmla="*/ 1811338 w 1712"/>
                <a:gd name="T5" fmla="*/ 0 h 565"/>
                <a:gd name="T6" fmla="*/ 2717800 w 1712"/>
                <a:gd name="T7" fmla="*/ 398463 h 5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2" h="565">
                  <a:moveTo>
                    <a:pt x="0" y="565"/>
                  </a:moveTo>
                  <a:lnTo>
                    <a:pt x="569" y="336"/>
                  </a:lnTo>
                  <a:lnTo>
                    <a:pt x="1141" y="0"/>
                  </a:lnTo>
                  <a:lnTo>
                    <a:pt x="1712" y="251"/>
                  </a:lnTo>
                </a:path>
              </a:pathLst>
            </a:custGeom>
            <a:noFill/>
            <a:ln w="222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284" name="Rectangle 36"/>
            <p:cNvSpPr>
              <a:spLocks noChangeArrowheads="1"/>
            </p:cNvSpPr>
            <p:nvPr/>
          </p:nvSpPr>
          <p:spPr bwMode="auto">
            <a:xfrm>
              <a:off x="6815138" y="2917825"/>
              <a:ext cx="112712" cy="107950"/>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000000"/>
                </a:solidFill>
                <a:latin typeface="+mn-lt"/>
              </a:endParaRPr>
            </a:p>
          </p:txBody>
        </p:sp>
        <p:sp>
          <p:nvSpPr>
            <p:cNvPr id="309285" name="Rectangle 37"/>
            <p:cNvSpPr>
              <a:spLocks noChangeArrowheads="1"/>
            </p:cNvSpPr>
            <p:nvPr/>
          </p:nvSpPr>
          <p:spPr bwMode="auto">
            <a:xfrm>
              <a:off x="7723188" y="2549526"/>
              <a:ext cx="112712" cy="112713"/>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000000"/>
                </a:solidFill>
                <a:latin typeface="+mn-lt"/>
              </a:endParaRPr>
            </a:p>
          </p:txBody>
        </p:sp>
        <p:sp>
          <p:nvSpPr>
            <p:cNvPr id="309286" name="Rectangle 38"/>
            <p:cNvSpPr>
              <a:spLocks noChangeArrowheads="1"/>
            </p:cNvSpPr>
            <p:nvPr/>
          </p:nvSpPr>
          <p:spPr bwMode="auto">
            <a:xfrm>
              <a:off x="8626476" y="2020888"/>
              <a:ext cx="112713" cy="112712"/>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000000"/>
                </a:solidFill>
                <a:latin typeface="+mn-lt"/>
              </a:endParaRPr>
            </a:p>
          </p:txBody>
        </p:sp>
        <p:sp>
          <p:nvSpPr>
            <p:cNvPr id="309287" name="Rectangle 39"/>
            <p:cNvSpPr>
              <a:spLocks noChangeArrowheads="1"/>
            </p:cNvSpPr>
            <p:nvPr/>
          </p:nvSpPr>
          <p:spPr bwMode="auto">
            <a:xfrm>
              <a:off x="9529763" y="2414588"/>
              <a:ext cx="112712" cy="112712"/>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000000"/>
                </a:solidFill>
                <a:latin typeface="+mn-lt"/>
              </a:endParaRPr>
            </a:p>
          </p:txBody>
        </p:sp>
        <p:sp>
          <p:nvSpPr>
            <p:cNvPr id="309288" name="Rectangle 40"/>
            <p:cNvSpPr>
              <a:spLocks noChangeArrowheads="1"/>
            </p:cNvSpPr>
            <p:nvPr/>
          </p:nvSpPr>
          <p:spPr bwMode="auto">
            <a:xfrm>
              <a:off x="6442199" y="4103688"/>
              <a:ext cx="302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-1.2</a:t>
              </a:r>
              <a:endParaRPr lang="en-US" altLang="en-US" sz="1000">
                <a:solidFill>
                  <a:srgbClr val="000000"/>
                </a:solidFill>
                <a:latin typeface="+mn-lt"/>
              </a:endParaRPr>
            </a:p>
          </p:txBody>
        </p:sp>
        <p:sp>
          <p:nvSpPr>
            <p:cNvPr id="309289" name="Rectangle 41"/>
            <p:cNvSpPr>
              <a:spLocks noChangeArrowheads="1"/>
            </p:cNvSpPr>
            <p:nvPr/>
          </p:nvSpPr>
          <p:spPr bwMode="auto">
            <a:xfrm>
              <a:off x="6442199" y="3792538"/>
              <a:ext cx="302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-0.9</a:t>
              </a:r>
              <a:endParaRPr lang="en-US" altLang="en-US" sz="1000">
                <a:solidFill>
                  <a:srgbClr val="000000"/>
                </a:solidFill>
                <a:latin typeface="+mn-lt"/>
              </a:endParaRPr>
            </a:p>
          </p:txBody>
        </p:sp>
        <p:sp>
          <p:nvSpPr>
            <p:cNvPr id="309290" name="Rectangle 42"/>
            <p:cNvSpPr>
              <a:spLocks noChangeArrowheads="1"/>
            </p:cNvSpPr>
            <p:nvPr/>
          </p:nvSpPr>
          <p:spPr bwMode="auto">
            <a:xfrm>
              <a:off x="6442199" y="3479800"/>
              <a:ext cx="302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-0.6</a:t>
              </a:r>
              <a:endParaRPr lang="en-US" altLang="en-US" sz="1000">
                <a:solidFill>
                  <a:srgbClr val="000000"/>
                </a:solidFill>
                <a:latin typeface="+mn-lt"/>
              </a:endParaRPr>
            </a:p>
          </p:txBody>
        </p:sp>
        <p:sp>
          <p:nvSpPr>
            <p:cNvPr id="309291" name="Rectangle 43"/>
            <p:cNvSpPr>
              <a:spLocks noChangeArrowheads="1"/>
            </p:cNvSpPr>
            <p:nvPr/>
          </p:nvSpPr>
          <p:spPr bwMode="auto">
            <a:xfrm>
              <a:off x="6442199" y="3167063"/>
              <a:ext cx="3029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-0.3</a:t>
              </a:r>
              <a:endParaRPr lang="en-US" altLang="en-US" sz="1000">
                <a:solidFill>
                  <a:srgbClr val="000000"/>
                </a:solidFill>
                <a:latin typeface="+mn-lt"/>
              </a:endParaRPr>
            </a:p>
          </p:txBody>
        </p:sp>
        <p:sp>
          <p:nvSpPr>
            <p:cNvPr id="309292" name="Rectangle 44"/>
            <p:cNvSpPr>
              <a:spLocks noChangeArrowheads="1"/>
            </p:cNvSpPr>
            <p:nvPr/>
          </p:nvSpPr>
          <p:spPr bwMode="auto">
            <a:xfrm>
              <a:off x="6497253" y="2854325"/>
              <a:ext cx="243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0.0</a:t>
              </a:r>
              <a:endParaRPr lang="en-US" altLang="en-US" sz="1000">
                <a:solidFill>
                  <a:srgbClr val="000000"/>
                </a:solidFill>
                <a:latin typeface="+mn-lt"/>
              </a:endParaRPr>
            </a:p>
          </p:txBody>
        </p:sp>
        <p:sp>
          <p:nvSpPr>
            <p:cNvPr id="309293" name="Rectangle 45"/>
            <p:cNvSpPr>
              <a:spLocks noChangeArrowheads="1"/>
            </p:cNvSpPr>
            <p:nvPr/>
          </p:nvSpPr>
          <p:spPr bwMode="auto">
            <a:xfrm>
              <a:off x="6497253" y="2541588"/>
              <a:ext cx="243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0.3</a:t>
              </a:r>
              <a:endParaRPr lang="en-US" altLang="en-US" sz="1000">
                <a:solidFill>
                  <a:srgbClr val="000000"/>
                </a:solidFill>
                <a:latin typeface="+mn-lt"/>
              </a:endParaRPr>
            </a:p>
          </p:txBody>
        </p:sp>
        <p:sp>
          <p:nvSpPr>
            <p:cNvPr id="309294" name="Rectangle 46"/>
            <p:cNvSpPr>
              <a:spLocks noChangeArrowheads="1"/>
            </p:cNvSpPr>
            <p:nvPr/>
          </p:nvSpPr>
          <p:spPr bwMode="auto">
            <a:xfrm>
              <a:off x="6497253" y="2228850"/>
              <a:ext cx="243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0.6</a:t>
              </a:r>
              <a:endParaRPr lang="en-US" altLang="en-US" sz="1000">
                <a:solidFill>
                  <a:srgbClr val="000000"/>
                </a:solidFill>
                <a:latin typeface="+mn-lt"/>
              </a:endParaRPr>
            </a:p>
          </p:txBody>
        </p:sp>
        <p:sp>
          <p:nvSpPr>
            <p:cNvPr id="309295" name="Rectangle 47"/>
            <p:cNvSpPr>
              <a:spLocks noChangeArrowheads="1"/>
            </p:cNvSpPr>
            <p:nvPr/>
          </p:nvSpPr>
          <p:spPr bwMode="auto">
            <a:xfrm>
              <a:off x="6497253" y="1916113"/>
              <a:ext cx="243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0.9</a:t>
              </a:r>
              <a:endParaRPr lang="en-US" altLang="en-US" sz="1000">
                <a:solidFill>
                  <a:srgbClr val="000000"/>
                </a:solidFill>
                <a:latin typeface="+mn-lt"/>
              </a:endParaRPr>
            </a:p>
          </p:txBody>
        </p:sp>
        <p:sp>
          <p:nvSpPr>
            <p:cNvPr id="309296" name="Rectangle 48"/>
            <p:cNvSpPr>
              <a:spLocks noChangeArrowheads="1"/>
            </p:cNvSpPr>
            <p:nvPr/>
          </p:nvSpPr>
          <p:spPr bwMode="auto">
            <a:xfrm>
              <a:off x="6497253" y="1604963"/>
              <a:ext cx="2436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1.2</a:t>
              </a:r>
              <a:endParaRPr lang="en-US" altLang="en-US" sz="1000">
                <a:solidFill>
                  <a:srgbClr val="000000"/>
                </a:solidFill>
                <a:latin typeface="+mn-lt"/>
              </a:endParaRPr>
            </a:p>
          </p:txBody>
        </p:sp>
        <p:sp>
          <p:nvSpPr>
            <p:cNvPr id="309297" name="Rectangle 49"/>
            <p:cNvSpPr>
              <a:spLocks noChangeArrowheads="1"/>
            </p:cNvSpPr>
            <p:nvPr/>
          </p:nvSpPr>
          <p:spPr bwMode="auto">
            <a:xfrm>
              <a:off x="6836891" y="4243388"/>
              <a:ext cx="977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298" name="Rectangle 50"/>
            <p:cNvSpPr>
              <a:spLocks noChangeArrowheads="1"/>
            </p:cNvSpPr>
            <p:nvPr/>
          </p:nvSpPr>
          <p:spPr bwMode="auto">
            <a:xfrm>
              <a:off x="7700017" y="4243388"/>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24</a:t>
              </a:r>
              <a:endParaRPr lang="en-US" altLang="en-US" sz="1000">
                <a:solidFill>
                  <a:srgbClr val="000000"/>
                </a:solidFill>
                <a:latin typeface="+mn-lt"/>
              </a:endParaRPr>
            </a:p>
          </p:txBody>
        </p:sp>
        <p:sp>
          <p:nvSpPr>
            <p:cNvPr id="309299" name="Rectangle 51"/>
            <p:cNvSpPr>
              <a:spLocks noChangeArrowheads="1"/>
            </p:cNvSpPr>
            <p:nvPr/>
          </p:nvSpPr>
          <p:spPr bwMode="auto">
            <a:xfrm>
              <a:off x="8606479" y="4243388"/>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48</a:t>
              </a:r>
              <a:endParaRPr lang="en-US" altLang="en-US" sz="1000">
                <a:solidFill>
                  <a:srgbClr val="000000"/>
                </a:solidFill>
                <a:latin typeface="+mn-lt"/>
              </a:endParaRPr>
            </a:p>
          </p:txBody>
        </p:sp>
        <p:sp>
          <p:nvSpPr>
            <p:cNvPr id="309300" name="Rectangle 52"/>
            <p:cNvSpPr>
              <a:spLocks noChangeArrowheads="1"/>
            </p:cNvSpPr>
            <p:nvPr/>
          </p:nvSpPr>
          <p:spPr bwMode="auto">
            <a:xfrm>
              <a:off x="9511354" y="4243388"/>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72</a:t>
              </a:r>
              <a:endParaRPr lang="en-US" altLang="en-US" sz="1000">
                <a:solidFill>
                  <a:srgbClr val="000000"/>
                </a:solidFill>
                <a:latin typeface="+mn-lt"/>
              </a:endParaRPr>
            </a:p>
          </p:txBody>
        </p:sp>
        <p:sp>
          <p:nvSpPr>
            <p:cNvPr id="309301" name="Rectangle 53"/>
            <p:cNvSpPr>
              <a:spLocks noChangeArrowheads="1"/>
            </p:cNvSpPr>
            <p:nvPr/>
          </p:nvSpPr>
          <p:spPr bwMode="auto">
            <a:xfrm>
              <a:off x="7447369" y="3695700"/>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P</a:t>
              </a:r>
              <a:endParaRPr lang="en-US" altLang="en-US" sz="1000">
                <a:solidFill>
                  <a:srgbClr val="000000"/>
                </a:solidFill>
                <a:latin typeface="+mn-lt"/>
              </a:endParaRPr>
            </a:p>
          </p:txBody>
        </p:sp>
        <p:sp>
          <p:nvSpPr>
            <p:cNvPr id="309302" name="Rectangle 54"/>
            <p:cNvSpPr>
              <a:spLocks noChangeArrowheads="1"/>
            </p:cNvSpPr>
            <p:nvPr/>
          </p:nvSpPr>
          <p:spPr bwMode="auto">
            <a:xfrm>
              <a:off x="7541047" y="369570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&lt;</a:t>
              </a:r>
              <a:endParaRPr lang="en-US" altLang="en-US" sz="1000">
                <a:solidFill>
                  <a:srgbClr val="000000"/>
                </a:solidFill>
                <a:latin typeface="+mn-lt"/>
              </a:endParaRPr>
            </a:p>
          </p:txBody>
        </p:sp>
        <p:sp>
          <p:nvSpPr>
            <p:cNvPr id="309303" name="Rectangle 55"/>
            <p:cNvSpPr>
              <a:spLocks noChangeArrowheads="1"/>
            </p:cNvSpPr>
            <p:nvPr/>
          </p:nvSpPr>
          <p:spPr bwMode="auto">
            <a:xfrm>
              <a:off x="7638139" y="36957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0.001</a:t>
              </a:r>
              <a:endParaRPr lang="en-US" altLang="en-US" sz="1000">
                <a:solidFill>
                  <a:srgbClr val="000000"/>
                </a:solidFill>
                <a:latin typeface="+mn-lt"/>
              </a:endParaRPr>
            </a:p>
          </p:txBody>
        </p:sp>
        <p:sp>
          <p:nvSpPr>
            <p:cNvPr id="309304" name="Rectangle 56"/>
            <p:cNvSpPr>
              <a:spLocks noChangeArrowheads="1"/>
            </p:cNvSpPr>
            <p:nvPr/>
          </p:nvSpPr>
          <p:spPr bwMode="auto">
            <a:xfrm>
              <a:off x="8380819" y="3695700"/>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P</a:t>
              </a:r>
              <a:endParaRPr lang="en-US" altLang="en-US" sz="1000">
                <a:solidFill>
                  <a:srgbClr val="000000"/>
                </a:solidFill>
                <a:latin typeface="+mn-lt"/>
              </a:endParaRPr>
            </a:p>
          </p:txBody>
        </p:sp>
        <p:sp>
          <p:nvSpPr>
            <p:cNvPr id="309305" name="Rectangle 57"/>
            <p:cNvSpPr>
              <a:spLocks noChangeArrowheads="1"/>
            </p:cNvSpPr>
            <p:nvPr/>
          </p:nvSpPr>
          <p:spPr bwMode="auto">
            <a:xfrm>
              <a:off x="8476084" y="369570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a:t>
              </a:r>
              <a:endParaRPr lang="en-US" altLang="en-US" sz="1000">
                <a:solidFill>
                  <a:srgbClr val="000000"/>
                </a:solidFill>
                <a:latin typeface="+mn-lt"/>
              </a:endParaRPr>
            </a:p>
          </p:txBody>
        </p:sp>
        <p:sp>
          <p:nvSpPr>
            <p:cNvPr id="309306" name="Rectangle 58"/>
            <p:cNvSpPr>
              <a:spLocks noChangeArrowheads="1"/>
            </p:cNvSpPr>
            <p:nvPr/>
          </p:nvSpPr>
          <p:spPr bwMode="auto">
            <a:xfrm>
              <a:off x="8571589" y="36957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0.002</a:t>
              </a:r>
              <a:endParaRPr lang="en-US" altLang="en-US" sz="1000">
                <a:solidFill>
                  <a:srgbClr val="000000"/>
                </a:solidFill>
                <a:latin typeface="+mn-lt"/>
              </a:endParaRPr>
            </a:p>
          </p:txBody>
        </p:sp>
        <p:sp>
          <p:nvSpPr>
            <p:cNvPr id="309307" name="Rectangle 59"/>
            <p:cNvSpPr>
              <a:spLocks noChangeArrowheads="1"/>
            </p:cNvSpPr>
            <p:nvPr/>
          </p:nvSpPr>
          <p:spPr bwMode="auto">
            <a:xfrm>
              <a:off x="9044165" y="3695700"/>
              <a:ext cx="2917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      P</a:t>
              </a:r>
              <a:endParaRPr lang="en-US" altLang="en-US" sz="1000">
                <a:solidFill>
                  <a:srgbClr val="000000"/>
                </a:solidFill>
                <a:latin typeface="+mn-lt"/>
              </a:endParaRPr>
            </a:p>
          </p:txBody>
        </p:sp>
        <p:sp>
          <p:nvSpPr>
            <p:cNvPr id="309308" name="Rectangle 60"/>
            <p:cNvSpPr>
              <a:spLocks noChangeArrowheads="1"/>
            </p:cNvSpPr>
            <p:nvPr/>
          </p:nvSpPr>
          <p:spPr bwMode="auto">
            <a:xfrm>
              <a:off x="9368259" y="3695700"/>
              <a:ext cx="769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a:t>
              </a:r>
              <a:endParaRPr lang="en-US" altLang="en-US" sz="1000">
                <a:solidFill>
                  <a:srgbClr val="000000"/>
                </a:solidFill>
                <a:latin typeface="+mn-lt"/>
              </a:endParaRPr>
            </a:p>
          </p:txBody>
        </p:sp>
        <p:sp>
          <p:nvSpPr>
            <p:cNvPr id="309309" name="Rectangle 61"/>
            <p:cNvSpPr>
              <a:spLocks noChangeArrowheads="1"/>
            </p:cNvSpPr>
            <p:nvPr/>
          </p:nvSpPr>
          <p:spPr bwMode="auto">
            <a:xfrm>
              <a:off x="9463764" y="3695700"/>
              <a:ext cx="3526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0.540</a:t>
              </a:r>
              <a:endParaRPr lang="en-US" altLang="en-US" sz="1000">
                <a:solidFill>
                  <a:srgbClr val="000000"/>
                </a:solidFill>
                <a:latin typeface="+mn-lt"/>
              </a:endParaRPr>
            </a:p>
          </p:txBody>
        </p:sp>
        <p:sp>
          <p:nvSpPr>
            <p:cNvPr id="309310" name="Line 62"/>
            <p:cNvSpPr>
              <a:spLocks noChangeShapeType="1"/>
            </p:cNvSpPr>
            <p:nvPr/>
          </p:nvSpPr>
          <p:spPr bwMode="auto">
            <a:xfrm flipV="1">
              <a:off x="3054350" y="1717675"/>
              <a:ext cx="0" cy="25161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11" name="Freeform 63"/>
            <p:cNvSpPr>
              <a:spLocks noEditPoints="1"/>
            </p:cNvSpPr>
            <p:nvPr/>
          </p:nvSpPr>
          <p:spPr bwMode="auto">
            <a:xfrm>
              <a:off x="2994026" y="1717675"/>
              <a:ext cx="60325" cy="2516188"/>
            </a:xfrm>
            <a:custGeom>
              <a:avLst/>
              <a:gdLst>
                <a:gd name="T0" fmla="*/ 0 w 38"/>
                <a:gd name="T1" fmla="*/ 0 h 1585"/>
                <a:gd name="T2" fmla="*/ 60325 w 38"/>
                <a:gd name="T3" fmla="*/ 0 h 1585"/>
                <a:gd name="T4" fmla="*/ 0 w 38"/>
                <a:gd name="T5" fmla="*/ 311150 h 1585"/>
                <a:gd name="T6" fmla="*/ 60325 w 38"/>
                <a:gd name="T7" fmla="*/ 311150 h 1585"/>
                <a:gd name="T8" fmla="*/ 0 w 38"/>
                <a:gd name="T9" fmla="*/ 630238 h 1585"/>
                <a:gd name="T10" fmla="*/ 60325 w 38"/>
                <a:gd name="T11" fmla="*/ 630238 h 1585"/>
                <a:gd name="T12" fmla="*/ 0 w 38"/>
                <a:gd name="T13" fmla="*/ 941388 h 1585"/>
                <a:gd name="T14" fmla="*/ 60325 w 38"/>
                <a:gd name="T15" fmla="*/ 941388 h 1585"/>
                <a:gd name="T16" fmla="*/ 0 w 38"/>
                <a:gd name="T17" fmla="*/ 1255713 h 1585"/>
                <a:gd name="T18" fmla="*/ 60325 w 38"/>
                <a:gd name="T19" fmla="*/ 1255713 h 1585"/>
                <a:gd name="T20" fmla="*/ 0 w 38"/>
                <a:gd name="T21" fmla="*/ 1571625 h 1585"/>
                <a:gd name="T22" fmla="*/ 60325 w 38"/>
                <a:gd name="T23" fmla="*/ 1571625 h 1585"/>
                <a:gd name="T24" fmla="*/ 0 w 38"/>
                <a:gd name="T25" fmla="*/ 1885950 h 1585"/>
                <a:gd name="T26" fmla="*/ 60325 w 38"/>
                <a:gd name="T27" fmla="*/ 1885950 h 1585"/>
                <a:gd name="T28" fmla="*/ 0 w 38"/>
                <a:gd name="T29" fmla="*/ 2200275 h 1585"/>
                <a:gd name="T30" fmla="*/ 60325 w 38"/>
                <a:gd name="T31" fmla="*/ 2200275 h 1585"/>
                <a:gd name="T32" fmla="*/ 0 w 38"/>
                <a:gd name="T33" fmla="*/ 2516188 h 1585"/>
                <a:gd name="T34" fmla="*/ 60325 w 38"/>
                <a:gd name="T35" fmla="*/ 2516188 h 15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585">
                  <a:moveTo>
                    <a:pt x="0" y="0"/>
                  </a:moveTo>
                  <a:lnTo>
                    <a:pt x="38" y="0"/>
                  </a:lnTo>
                  <a:moveTo>
                    <a:pt x="0" y="196"/>
                  </a:moveTo>
                  <a:lnTo>
                    <a:pt x="38" y="196"/>
                  </a:lnTo>
                  <a:moveTo>
                    <a:pt x="0" y="397"/>
                  </a:moveTo>
                  <a:lnTo>
                    <a:pt x="38" y="397"/>
                  </a:lnTo>
                  <a:moveTo>
                    <a:pt x="0" y="593"/>
                  </a:moveTo>
                  <a:lnTo>
                    <a:pt x="38" y="593"/>
                  </a:lnTo>
                  <a:moveTo>
                    <a:pt x="0" y="791"/>
                  </a:moveTo>
                  <a:lnTo>
                    <a:pt x="38" y="791"/>
                  </a:lnTo>
                  <a:moveTo>
                    <a:pt x="0" y="990"/>
                  </a:moveTo>
                  <a:lnTo>
                    <a:pt x="38" y="990"/>
                  </a:lnTo>
                  <a:moveTo>
                    <a:pt x="0" y="1188"/>
                  </a:moveTo>
                  <a:lnTo>
                    <a:pt x="38" y="1188"/>
                  </a:lnTo>
                  <a:moveTo>
                    <a:pt x="0" y="1386"/>
                  </a:moveTo>
                  <a:lnTo>
                    <a:pt x="38" y="1386"/>
                  </a:lnTo>
                  <a:moveTo>
                    <a:pt x="0" y="1585"/>
                  </a:moveTo>
                  <a:lnTo>
                    <a:pt x="38" y="1585"/>
                  </a:lnTo>
                </a:path>
              </a:pathLst>
            </a:custGeom>
            <a:noFill/>
            <a:ln w="1587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12" name="Line 64"/>
            <p:cNvSpPr>
              <a:spLocks noChangeShapeType="1"/>
            </p:cNvSpPr>
            <p:nvPr/>
          </p:nvSpPr>
          <p:spPr bwMode="auto">
            <a:xfrm>
              <a:off x="3054350" y="2973388"/>
              <a:ext cx="27193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13" name="Line 65"/>
            <p:cNvSpPr>
              <a:spLocks noChangeShapeType="1"/>
            </p:cNvSpPr>
            <p:nvPr/>
          </p:nvSpPr>
          <p:spPr bwMode="auto">
            <a:xfrm>
              <a:off x="3054350" y="4233863"/>
              <a:ext cx="27193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14" name="Line 66"/>
            <p:cNvSpPr>
              <a:spLocks noChangeShapeType="1"/>
            </p:cNvSpPr>
            <p:nvPr/>
          </p:nvSpPr>
          <p:spPr bwMode="auto">
            <a:xfrm>
              <a:off x="6892925" y="4217988"/>
              <a:ext cx="2719388"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15" name="Freeform 67"/>
            <p:cNvSpPr>
              <a:spLocks noEditPoints="1"/>
            </p:cNvSpPr>
            <p:nvPr/>
          </p:nvSpPr>
          <p:spPr bwMode="auto">
            <a:xfrm>
              <a:off x="3054350" y="2973388"/>
              <a:ext cx="2719388" cy="63500"/>
            </a:xfrm>
            <a:custGeom>
              <a:avLst/>
              <a:gdLst>
                <a:gd name="T0" fmla="*/ 2719388 w 1713"/>
                <a:gd name="T1" fmla="*/ 0 h 40"/>
                <a:gd name="T2" fmla="*/ 2719388 w 1713"/>
                <a:gd name="T3" fmla="*/ 63500 h 40"/>
                <a:gd name="T4" fmla="*/ 1811338 w 1713"/>
                <a:gd name="T5" fmla="*/ 0 h 40"/>
                <a:gd name="T6" fmla="*/ 1811338 w 1713"/>
                <a:gd name="T7" fmla="*/ 63500 h 40"/>
                <a:gd name="T8" fmla="*/ 908050 w 1713"/>
                <a:gd name="T9" fmla="*/ 0 h 40"/>
                <a:gd name="T10" fmla="*/ 908050 w 1713"/>
                <a:gd name="T11" fmla="*/ 63500 h 40"/>
                <a:gd name="T12" fmla="*/ 0 w 1713"/>
                <a:gd name="T13" fmla="*/ 0 h 40"/>
                <a:gd name="T14" fmla="*/ 0 w 1713"/>
                <a:gd name="T15" fmla="*/ 6350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40">
                  <a:moveTo>
                    <a:pt x="1713" y="0"/>
                  </a:moveTo>
                  <a:lnTo>
                    <a:pt x="1713" y="40"/>
                  </a:lnTo>
                  <a:moveTo>
                    <a:pt x="1141" y="0"/>
                  </a:moveTo>
                  <a:lnTo>
                    <a:pt x="1141" y="40"/>
                  </a:lnTo>
                  <a:moveTo>
                    <a:pt x="572" y="0"/>
                  </a:moveTo>
                  <a:lnTo>
                    <a:pt x="572" y="40"/>
                  </a:lnTo>
                  <a:moveTo>
                    <a:pt x="0" y="0"/>
                  </a:move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cap="flat">
                  <a:solidFill>
                    <a:srgbClr val="000000"/>
                  </a:solidFill>
                  <a:prstDash val="solid"/>
                  <a:round/>
                  <a:headEnd/>
                  <a:tailEnd/>
                </a14:hiddenLine>
              </a:ext>
            </a:extLst>
          </p:spPr>
          <p:txBody>
            <a:bodyPr/>
            <a:lstStyle/>
            <a:p>
              <a:endParaRPr lang="en-US"/>
            </a:p>
          </p:txBody>
        </p:sp>
        <p:sp>
          <p:nvSpPr>
            <p:cNvPr id="309316" name="Freeform 68"/>
            <p:cNvSpPr>
              <a:spLocks noEditPoints="1"/>
            </p:cNvSpPr>
            <p:nvPr/>
          </p:nvSpPr>
          <p:spPr bwMode="auto">
            <a:xfrm>
              <a:off x="3032126" y="2659064"/>
              <a:ext cx="49213" cy="630237"/>
            </a:xfrm>
            <a:custGeom>
              <a:avLst/>
              <a:gdLst>
                <a:gd name="T0" fmla="*/ 0 w 31"/>
                <a:gd name="T1" fmla="*/ 0 h 397"/>
                <a:gd name="T2" fmla="*/ 49213 w 31"/>
                <a:gd name="T3" fmla="*/ 0 h 397"/>
                <a:gd name="T4" fmla="*/ 0 w 31"/>
                <a:gd name="T5" fmla="*/ 630238 h 397"/>
                <a:gd name="T6" fmla="*/ 49213 w 31"/>
                <a:gd name="T7" fmla="*/ 630238 h 397"/>
                <a:gd name="T8" fmla="*/ 22225 w 31"/>
                <a:gd name="T9" fmla="*/ 630238 h 397"/>
                <a:gd name="T10" fmla="*/ 22225 w 31"/>
                <a:gd name="T11" fmla="*/ 314325 h 397"/>
                <a:gd name="T12" fmla="*/ 22225 w 31"/>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7">
                  <a:moveTo>
                    <a:pt x="0" y="0"/>
                  </a:moveTo>
                  <a:lnTo>
                    <a:pt x="31" y="0"/>
                  </a:lnTo>
                  <a:moveTo>
                    <a:pt x="0" y="397"/>
                  </a:moveTo>
                  <a:lnTo>
                    <a:pt x="31" y="397"/>
                  </a:lnTo>
                  <a:moveTo>
                    <a:pt x="14" y="397"/>
                  </a:moveTo>
                  <a:lnTo>
                    <a:pt x="14" y="198"/>
                  </a:lnTo>
                  <a:lnTo>
                    <a:pt x="14" y="0"/>
                  </a:lnTo>
                </a:path>
              </a:pathLst>
            </a:custGeom>
            <a:noFill/>
            <a:ln w="15875" cap="flat">
              <a:solidFill>
                <a:srgbClr val="17088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17" name="Freeform 69"/>
            <p:cNvSpPr>
              <a:spLocks noEditPoints="1"/>
            </p:cNvSpPr>
            <p:nvPr/>
          </p:nvSpPr>
          <p:spPr bwMode="auto">
            <a:xfrm>
              <a:off x="3935414" y="3352800"/>
              <a:ext cx="52387" cy="630238"/>
            </a:xfrm>
            <a:custGeom>
              <a:avLst/>
              <a:gdLst>
                <a:gd name="T0" fmla="*/ 0 w 33"/>
                <a:gd name="T1" fmla="*/ 0 h 397"/>
                <a:gd name="T2" fmla="*/ 52388 w 33"/>
                <a:gd name="T3" fmla="*/ 0 h 397"/>
                <a:gd name="T4" fmla="*/ 0 w 33"/>
                <a:gd name="T5" fmla="*/ 630238 h 397"/>
                <a:gd name="T6" fmla="*/ 52388 w 33"/>
                <a:gd name="T7" fmla="*/ 630238 h 397"/>
                <a:gd name="T8" fmla="*/ 26988 w 33"/>
                <a:gd name="T9" fmla="*/ 630238 h 397"/>
                <a:gd name="T10" fmla="*/ 26988 w 33"/>
                <a:gd name="T11" fmla="*/ 314325 h 397"/>
                <a:gd name="T12" fmla="*/ 26988 w 33"/>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97">
                  <a:moveTo>
                    <a:pt x="0" y="0"/>
                  </a:moveTo>
                  <a:lnTo>
                    <a:pt x="33" y="0"/>
                  </a:lnTo>
                  <a:moveTo>
                    <a:pt x="0" y="397"/>
                  </a:moveTo>
                  <a:lnTo>
                    <a:pt x="33" y="397"/>
                  </a:lnTo>
                  <a:moveTo>
                    <a:pt x="17" y="397"/>
                  </a:moveTo>
                  <a:lnTo>
                    <a:pt x="17" y="198"/>
                  </a:lnTo>
                  <a:lnTo>
                    <a:pt x="17" y="0"/>
                  </a:lnTo>
                </a:path>
              </a:pathLst>
            </a:custGeom>
            <a:solidFill>
              <a:srgbClr val="C00000"/>
            </a:solidFill>
            <a:ln w="15875" cap="flat">
              <a:solidFill>
                <a:schemeClr val="accent1"/>
              </a:solidFill>
              <a:prstDash val="solid"/>
              <a:round/>
              <a:headEnd/>
              <a:tailEnd/>
            </a:ln>
          </p:spPr>
          <p:txBody>
            <a:bodyPr/>
            <a:lstStyle/>
            <a:p>
              <a:endParaRPr lang="en-US"/>
            </a:p>
          </p:txBody>
        </p:sp>
        <p:sp>
          <p:nvSpPr>
            <p:cNvPr id="309318" name="Freeform 70"/>
            <p:cNvSpPr>
              <a:spLocks noEditPoints="1"/>
            </p:cNvSpPr>
            <p:nvPr/>
          </p:nvSpPr>
          <p:spPr bwMode="auto">
            <a:xfrm>
              <a:off x="5746750" y="3667126"/>
              <a:ext cx="52388" cy="627063"/>
            </a:xfrm>
            <a:custGeom>
              <a:avLst/>
              <a:gdLst>
                <a:gd name="T0" fmla="*/ 0 w 33"/>
                <a:gd name="T1" fmla="*/ 0 h 395"/>
                <a:gd name="T2" fmla="*/ 52388 w 33"/>
                <a:gd name="T3" fmla="*/ 0 h 395"/>
                <a:gd name="T4" fmla="*/ 0 w 33"/>
                <a:gd name="T5" fmla="*/ 627063 h 395"/>
                <a:gd name="T6" fmla="*/ 52388 w 33"/>
                <a:gd name="T7" fmla="*/ 627063 h 395"/>
                <a:gd name="T8" fmla="*/ 26988 w 33"/>
                <a:gd name="T9" fmla="*/ 627063 h 395"/>
                <a:gd name="T10" fmla="*/ 26988 w 33"/>
                <a:gd name="T11" fmla="*/ 315913 h 395"/>
                <a:gd name="T12" fmla="*/ 26988 w 33"/>
                <a:gd name="T13" fmla="*/ 0 h 3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95">
                  <a:moveTo>
                    <a:pt x="0" y="0"/>
                  </a:moveTo>
                  <a:lnTo>
                    <a:pt x="33" y="0"/>
                  </a:lnTo>
                  <a:moveTo>
                    <a:pt x="0" y="395"/>
                  </a:moveTo>
                  <a:lnTo>
                    <a:pt x="33" y="395"/>
                  </a:lnTo>
                  <a:moveTo>
                    <a:pt x="17" y="395"/>
                  </a:moveTo>
                  <a:lnTo>
                    <a:pt x="17" y="199"/>
                  </a:lnTo>
                  <a:lnTo>
                    <a:pt x="17" y="0"/>
                  </a:ln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19" name="Freeform 71"/>
            <p:cNvSpPr>
              <a:spLocks noEditPoints="1"/>
            </p:cNvSpPr>
            <p:nvPr/>
          </p:nvSpPr>
          <p:spPr bwMode="auto">
            <a:xfrm>
              <a:off x="3016250" y="2947989"/>
              <a:ext cx="76200" cy="52387"/>
            </a:xfrm>
            <a:custGeom>
              <a:avLst/>
              <a:gdLst>
                <a:gd name="T0" fmla="*/ 76200 w 48"/>
                <a:gd name="T1" fmla="*/ 0 h 33"/>
                <a:gd name="T2" fmla="*/ 76200 w 48"/>
                <a:gd name="T3" fmla="*/ 52388 h 33"/>
                <a:gd name="T4" fmla="*/ 0 w 48"/>
                <a:gd name="T5" fmla="*/ 0 h 33"/>
                <a:gd name="T6" fmla="*/ 0 w 48"/>
                <a:gd name="T7" fmla="*/ 52388 h 33"/>
                <a:gd name="T8" fmla="*/ 0 w 48"/>
                <a:gd name="T9" fmla="*/ 25400 h 33"/>
                <a:gd name="T10" fmla="*/ 38100 w 48"/>
                <a:gd name="T11" fmla="*/ 25400 h 33"/>
                <a:gd name="T12" fmla="*/ 76200 w 48"/>
                <a:gd name="T13" fmla="*/ 254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33">
                  <a:moveTo>
                    <a:pt x="48" y="0"/>
                  </a:moveTo>
                  <a:lnTo>
                    <a:pt x="48" y="33"/>
                  </a:lnTo>
                  <a:moveTo>
                    <a:pt x="0" y="0"/>
                  </a:moveTo>
                  <a:lnTo>
                    <a:pt x="0" y="33"/>
                  </a:lnTo>
                  <a:moveTo>
                    <a:pt x="0" y="16"/>
                  </a:moveTo>
                  <a:lnTo>
                    <a:pt x="24" y="16"/>
                  </a:lnTo>
                  <a:lnTo>
                    <a:pt x="48" y="16"/>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0" name="Freeform 72"/>
            <p:cNvSpPr>
              <a:spLocks noEditPoints="1"/>
            </p:cNvSpPr>
            <p:nvPr/>
          </p:nvSpPr>
          <p:spPr bwMode="auto">
            <a:xfrm>
              <a:off x="3924301" y="3641726"/>
              <a:ext cx="74613" cy="47625"/>
            </a:xfrm>
            <a:custGeom>
              <a:avLst/>
              <a:gdLst>
                <a:gd name="T0" fmla="*/ 74613 w 47"/>
                <a:gd name="T1" fmla="*/ 0 h 30"/>
                <a:gd name="T2" fmla="*/ 74613 w 47"/>
                <a:gd name="T3" fmla="*/ 47625 h 30"/>
                <a:gd name="T4" fmla="*/ 0 w 47"/>
                <a:gd name="T5" fmla="*/ 0 h 30"/>
                <a:gd name="T6" fmla="*/ 0 w 47"/>
                <a:gd name="T7" fmla="*/ 47625 h 30"/>
                <a:gd name="T8" fmla="*/ 0 w 47"/>
                <a:gd name="T9" fmla="*/ 22225 h 30"/>
                <a:gd name="T10" fmla="*/ 38100 w 47"/>
                <a:gd name="T11" fmla="*/ 22225 h 30"/>
                <a:gd name="T12" fmla="*/ 74613 w 47"/>
                <a:gd name="T13" fmla="*/ 22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0">
                  <a:moveTo>
                    <a:pt x="47" y="0"/>
                  </a:moveTo>
                  <a:lnTo>
                    <a:pt x="47" y="30"/>
                  </a:lnTo>
                  <a:moveTo>
                    <a:pt x="0" y="0"/>
                  </a:moveTo>
                  <a:lnTo>
                    <a:pt x="0" y="30"/>
                  </a:lnTo>
                  <a:moveTo>
                    <a:pt x="0" y="14"/>
                  </a:moveTo>
                  <a:lnTo>
                    <a:pt x="24" y="14"/>
                  </a:lnTo>
                  <a:lnTo>
                    <a:pt x="47" y="14"/>
                  </a:lnTo>
                </a:path>
              </a:pathLst>
            </a:custGeom>
            <a:noFill/>
            <a:ln w="111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1" name="Freeform 73"/>
            <p:cNvSpPr>
              <a:spLocks noEditPoints="1"/>
            </p:cNvSpPr>
            <p:nvPr/>
          </p:nvSpPr>
          <p:spPr bwMode="auto">
            <a:xfrm>
              <a:off x="4832351" y="3367089"/>
              <a:ext cx="74613" cy="52387"/>
            </a:xfrm>
            <a:custGeom>
              <a:avLst/>
              <a:gdLst>
                <a:gd name="T0" fmla="*/ 74613 w 47"/>
                <a:gd name="T1" fmla="*/ 0 h 33"/>
                <a:gd name="T2" fmla="*/ 74613 w 47"/>
                <a:gd name="T3" fmla="*/ 52388 h 33"/>
                <a:gd name="T4" fmla="*/ 0 w 47"/>
                <a:gd name="T5" fmla="*/ 0 h 33"/>
                <a:gd name="T6" fmla="*/ 0 w 47"/>
                <a:gd name="T7" fmla="*/ 52388 h 33"/>
                <a:gd name="T8" fmla="*/ 0 w 47"/>
                <a:gd name="T9" fmla="*/ 26988 h 33"/>
                <a:gd name="T10" fmla="*/ 36513 w 47"/>
                <a:gd name="T11" fmla="*/ 26988 h 33"/>
                <a:gd name="T12" fmla="*/ 74613 w 47"/>
                <a:gd name="T13" fmla="*/ 269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7"/>
                  </a:moveTo>
                  <a:lnTo>
                    <a:pt x="23" y="17"/>
                  </a:lnTo>
                  <a:lnTo>
                    <a:pt x="47" y="17"/>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2" name="Freeform 74"/>
            <p:cNvSpPr>
              <a:spLocks noEditPoints="1"/>
            </p:cNvSpPr>
            <p:nvPr/>
          </p:nvSpPr>
          <p:spPr bwMode="auto">
            <a:xfrm>
              <a:off x="5735638" y="3956051"/>
              <a:ext cx="74612" cy="49213"/>
            </a:xfrm>
            <a:custGeom>
              <a:avLst/>
              <a:gdLst>
                <a:gd name="T0" fmla="*/ 74613 w 47"/>
                <a:gd name="T1" fmla="*/ 0 h 31"/>
                <a:gd name="T2" fmla="*/ 74613 w 47"/>
                <a:gd name="T3" fmla="*/ 49213 h 31"/>
                <a:gd name="T4" fmla="*/ 0 w 47"/>
                <a:gd name="T5" fmla="*/ 0 h 31"/>
                <a:gd name="T6" fmla="*/ 0 w 47"/>
                <a:gd name="T7" fmla="*/ 49213 h 31"/>
                <a:gd name="T8" fmla="*/ 0 w 47"/>
                <a:gd name="T9" fmla="*/ 22225 h 31"/>
                <a:gd name="T10" fmla="*/ 38100 w 47"/>
                <a:gd name="T11" fmla="*/ 22225 h 31"/>
                <a:gd name="T12" fmla="*/ 74613 w 47"/>
                <a:gd name="T13" fmla="*/ 2222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1">
                  <a:moveTo>
                    <a:pt x="47" y="0"/>
                  </a:moveTo>
                  <a:lnTo>
                    <a:pt x="47" y="31"/>
                  </a:lnTo>
                  <a:moveTo>
                    <a:pt x="0" y="0"/>
                  </a:moveTo>
                  <a:lnTo>
                    <a:pt x="0" y="31"/>
                  </a:lnTo>
                  <a:moveTo>
                    <a:pt x="0" y="14"/>
                  </a:moveTo>
                  <a:lnTo>
                    <a:pt x="24" y="14"/>
                  </a:lnTo>
                  <a:lnTo>
                    <a:pt x="47" y="14"/>
                  </a:lnTo>
                </a:path>
              </a:pathLst>
            </a:custGeom>
            <a:noFill/>
            <a:ln w="11113"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3" name="Freeform 75"/>
            <p:cNvSpPr>
              <a:spLocks noEditPoints="1"/>
            </p:cNvSpPr>
            <p:nvPr/>
          </p:nvSpPr>
          <p:spPr bwMode="auto">
            <a:xfrm>
              <a:off x="3032126" y="2659064"/>
              <a:ext cx="49213" cy="630237"/>
            </a:xfrm>
            <a:custGeom>
              <a:avLst/>
              <a:gdLst>
                <a:gd name="T0" fmla="*/ 0 w 31"/>
                <a:gd name="T1" fmla="*/ 0 h 397"/>
                <a:gd name="T2" fmla="*/ 49213 w 31"/>
                <a:gd name="T3" fmla="*/ 0 h 397"/>
                <a:gd name="T4" fmla="*/ 0 w 31"/>
                <a:gd name="T5" fmla="*/ 630238 h 397"/>
                <a:gd name="T6" fmla="*/ 49213 w 31"/>
                <a:gd name="T7" fmla="*/ 630238 h 397"/>
                <a:gd name="T8" fmla="*/ 22225 w 31"/>
                <a:gd name="T9" fmla="*/ 630238 h 397"/>
                <a:gd name="T10" fmla="*/ 22225 w 31"/>
                <a:gd name="T11" fmla="*/ 314325 h 397"/>
                <a:gd name="T12" fmla="*/ 22225 w 31"/>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7">
                  <a:moveTo>
                    <a:pt x="0" y="0"/>
                  </a:moveTo>
                  <a:lnTo>
                    <a:pt x="31" y="0"/>
                  </a:lnTo>
                  <a:moveTo>
                    <a:pt x="0" y="397"/>
                  </a:moveTo>
                  <a:lnTo>
                    <a:pt x="31" y="397"/>
                  </a:lnTo>
                  <a:moveTo>
                    <a:pt x="14" y="397"/>
                  </a:moveTo>
                  <a:lnTo>
                    <a:pt x="14" y="198"/>
                  </a:lnTo>
                  <a:lnTo>
                    <a:pt x="14"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4" name="Freeform 76"/>
            <p:cNvSpPr>
              <a:spLocks noEditPoints="1"/>
            </p:cNvSpPr>
            <p:nvPr/>
          </p:nvSpPr>
          <p:spPr bwMode="auto">
            <a:xfrm>
              <a:off x="3940175" y="2355850"/>
              <a:ext cx="44450" cy="628650"/>
            </a:xfrm>
            <a:custGeom>
              <a:avLst/>
              <a:gdLst>
                <a:gd name="T0" fmla="*/ 0 w 28"/>
                <a:gd name="T1" fmla="*/ 0 h 396"/>
                <a:gd name="T2" fmla="*/ 44450 w 28"/>
                <a:gd name="T3" fmla="*/ 0 h 396"/>
                <a:gd name="T4" fmla="*/ 0 w 28"/>
                <a:gd name="T5" fmla="*/ 628650 h 396"/>
                <a:gd name="T6" fmla="*/ 44450 w 28"/>
                <a:gd name="T7" fmla="*/ 628650 h 396"/>
                <a:gd name="T8" fmla="*/ 22225 w 28"/>
                <a:gd name="T9" fmla="*/ 628650 h 396"/>
                <a:gd name="T10" fmla="*/ 22225 w 28"/>
                <a:gd name="T11" fmla="*/ 314325 h 396"/>
                <a:gd name="T12" fmla="*/ 22225 w 28"/>
                <a:gd name="T13" fmla="*/ 0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96">
                  <a:moveTo>
                    <a:pt x="0" y="0"/>
                  </a:moveTo>
                  <a:lnTo>
                    <a:pt x="28" y="0"/>
                  </a:lnTo>
                  <a:moveTo>
                    <a:pt x="0" y="396"/>
                  </a:moveTo>
                  <a:lnTo>
                    <a:pt x="28" y="396"/>
                  </a:lnTo>
                  <a:moveTo>
                    <a:pt x="14" y="396"/>
                  </a:moveTo>
                  <a:lnTo>
                    <a:pt x="14" y="198"/>
                  </a:lnTo>
                  <a:lnTo>
                    <a:pt x="14" y="0"/>
                  </a:lnTo>
                </a:path>
              </a:pathLst>
            </a:custGeom>
            <a:solidFill>
              <a:srgbClr val="CBCBCB"/>
            </a:solidFill>
            <a:ln w="15875" cap="flat">
              <a:solidFill>
                <a:schemeClr val="accent2"/>
              </a:solidFill>
              <a:prstDash val="solid"/>
              <a:round/>
              <a:headEnd/>
              <a:tailEnd/>
            </a:ln>
          </p:spPr>
          <p:txBody>
            <a:bodyPr/>
            <a:lstStyle/>
            <a:p>
              <a:endParaRPr lang="en-US"/>
            </a:p>
          </p:txBody>
        </p:sp>
        <p:sp>
          <p:nvSpPr>
            <p:cNvPr id="309325" name="Freeform 77"/>
            <p:cNvSpPr>
              <a:spLocks noEditPoints="1"/>
            </p:cNvSpPr>
            <p:nvPr/>
          </p:nvSpPr>
          <p:spPr bwMode="auto">
            <a:xfrm>
              <a:off x="4843463" y="2554289"/>
              <a:ext cx="49212" cy="630237"/>
            </a:xfrm>
            <a:custGeom>
              <a:avLst/>
              <a:gdLst>
                <a:gd name="T0" fmla="*/ 0 w 31"/>
                <a:gd name="T1" fmla="*/ 0 h 397"/>
                <a:gd name="T2" fmla="*/ 49213 w 31"/>
                <a:gd name="T3" fmla="*/ 0 h 397"/>
                <a:gd name="T4" fmla="*/ 0 w 31"/>
                <a:gd name="T5" fmla="*/ 630238 h 397"/>
                <a:gd name="T6" fmla="*/ 49213 w 31"/>
                <a:gd name="T7" fmla="*/ 630238 h 397"/>
                <a:gd name="T8" fmla="*/ 25400 w 31"/>
                <a:gd name="T9" fmla="*/ 630238 h 397"/>
                <a:gd name="T10" fmla="*/ 25400 w 31"/>
                <a:gd name="T11" fmla="*/ 314325 h 397"/>
                <a:gd name="T12" fmla="*/ 25400 w 31"/>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7">
                  <a:moveTo>
                    <a:pt x="0" y="0"/>
                  </a:moveTo>
                  <a:lnTo>
                    <a:pt x="31" y="0"/>
                  </a:lnTo>
                  <a:moveTo>
                    <a:pt x="0" y="397"/>
                  </a:moveTo>
                  <a:lnTo>
                    <a:pt x="31" y="397"/>
                  </a:lnTo>
                  <a:moveTo>
                    <a:pt x="16" y="397"/>
                  </a:moveTo>
                  <a:lnTo>
                    <a:pt x="16" y="198"/>
                  </a:lnTo>
                  <a:lnTo>
                    <a:pt x="16"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6" name="Freeform 78"/>
            <p:cNvSpPr>
              <a:spLocks noEditPoints="1"/>
            </p:cNvSpPr>
            <p:nvPr/>
          </p:nvSpPr>
          <p:spPr bwMode="auto">
            <a:xfrm>
              <a:off x="5746750" y="2774951"/>
              <a:ext cx="52388" cy="627063"/>
            </a:xfrm>
            <a:custGeom>
              <a:avLst/>
              <a:gdLst>
                <a:gd name="T0" fmla="*/ 0 w 33"/>
                <a:gd name="T1" fmla="*/ 0 h 395"/>
                <a:gd name="T2" fmla="*/ 52388 w 33"/>
                <a:gd name="T3" fmla="*/ 0 h 395"/>
                <a:gd name="T4" fmla="*/ 0 w 33"/>
                <a:gd name="T5" fmla="*/ 627063 h 395"/>
                <a:gd name="T6" fmla="*/ 52388 w 33"/>
                <a:gd name="T7" fmla="*/ 627063 h 395"/>
                <a:gd name="T8" fmla="*/ 26988 w 33"/>
                <a:gd name="T9" fmla="*/ 627063 h 395"/>
                <a:gd name="T10" fmla="*/ 26988 w 33"/>
                <a:gd name="T11" fmla="*/ 314325 h 395"/>
                <a:gd name="T12" fmla="*/ 26988 w 33"/>
                <a:gd name="T13" fmla="*/ 0 h 3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95">
                  <a:moveTo>
                    <a:pt x="0" y="0"/>
                  </a:moveTo>
                  <a:lnTo>
                    <a:pt x="33" y="0"/>
                  </a:lnTo>
                  <a:moveTo>
                    <a:pt x="0" y="395"/>
                  </a:moveTo>
                  <a:lnTo>
                    <a:pt x="33" y="395"/>
                  </a:lnTo>
                  <a:moveTo>
                    <a:pt x="17" y="395"/>
                  </a:moveTo>
                  <a:lnTo>
                    <a:pt x="17" y="198"/>
                  </a:lnTo>
                  <a:lnTo>
                    <a:pt x="17" y="0"/>
                  </a:lnTo>
                </a:path>
              </a:pathLst>
            </a:custGeom>
            <a:noFill/>
            <a:ln w="1587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7" name="Freeform 79"/>
            <p:cNvSpPr>
              <a:spLocks noEditPoints="1"/>
            </p:cNvSpPr>
            <p:nvPr/>
          </p:nvSpPr>
          <p:spPr bwMode="auto">
            <a:xfrm>
              <a:off x="3016250" y="2947989"/>
              <a:ext cx="76200" cy="52387"/>
            </a:xfrm>
            <a:custGeom>
              <a:avLst/>
              <a:gdLst>
                <a:gd name="T0" fmla="*/ 76200 w 48"/>
                <a:gd name="T1" fmla="*/ 0 h 33"/>
                <a:gd name="T2" fmla="*/ 76200 w 48"/>
                <a:gd name="T3" fmla="*/ 52388 h 33"/>
                <a:gd name="T4" fmla="*/ 0 w 48"/>
                <a:gd name="T5" fmla="*/ 0 h 33"/>
                <a:gd name="T6" fmla="*/ 0 w 48"/>
                <a:gd name="T7" fmla="*/ 52388 h 33"/>
                <a:gd name="T8" fmla="*/ 0 w 48"/>
                <a:gd name="T9" fmla="*/ 25400 h 33"/>
                <a:gd name="T10" fmla="*/ 38100 w 48"/>
                <a:gd name="T11" fmla="*/ 25400 h 33"/>
                <a:gd name="T12" fmla="*/ 76200 w 48"/>
                <a:gd name="T13" fmla="*/ 254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33">
                  <a:moveTo>
                    <a:pt x="48" y="0"/>
                  </a:moveTo>
                  <a:lnTo>
                    <a:pt x="48" y="33"/>
                  </a:lnTo>
                  <a:moveTo>
                    <a:pt x="0" y="0"/>
                  </a:moveTo>
                  <a:lnTo>
                    <a:pt x="0" y="33"/>
                  </a:lnTo>
                  <a:moveTo>
                    <a:pt x="0" y="16"/>
                  </a:moveTo>
                  <a:lnTo>
                    <a:pt x="24" y="16"/>
                  </a:lnTo>
                  <a:lnTo>
                    <a:pt x="48" y="16"/>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28" name="Freeform 80"/>
            <p:cNvSpPr>
              <a:spLocks noEditPoints="1"/>
            </p:cNvSpPr>
            <p:nvPr/>
          </p:nvSpPr>
          <p:spPr bwMode="auto">
            <a:xfrm>
              <a:off x="3924301" y="2647951"/>
              <a:ext cx="74613" cy="47625"/>
            </a:xfrm>
            <a:custGeom>
              <a:avLst/>
              <a:gdLst>
                <a:gd name="T0" fmla="*/ 74613 w 47"/>
                <a:gd name="T1" fmla="*/ 0 h 30"/>
                <a:gd name="T2" fmla="*/ 74613 w 47"/>
                <a:gd name="T3" fmla="*/ 47625 h 30"/>
                <a:gd name="T4" fmla="*/ 0 w 47"/>
                <a:gd name="T5" fmla="*/ 0 h 30"/>
                <a:gd name="T6" fmla="*/ 0 w 47"/>
                <a:gd name="T7" fmla="*/ 47625 h 30"/>
                <a:gd name="T8" fmla="*/ 0 w 47"/>
                <a:gd name="T9" fmla="*/ 22225 h 30"/>
                <a:gd name="T10" fmla="*/ 38100 w 47"/>
                <a:gd name="T11" fmla="*/ 22225 h 30"/>
                <a:gd name="T12" fmla="*/ 74613 w 47"/>
                <a:gd name="T13" fmla="*/ 22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0">
                  <a:moveTo>
                    <a:pt x="47" y="0"/>
                  </a:moveTo>
                  <a:lnTo>
                    <a:pt x="47" y="30"/>
                  </a:lnTo>
                  <a:moveTo>
                    <a:pt x="0" y="0"/>
                  </a:moveTo>
                  <a:lnTo>
                    <a:pt x="0" y="30"/>
                  </a:lnTo>
                  <a:moveTo>
                    <a:pt x="0" y="14"/>
                  </a:moveTo>
                  <a:lnTo>
                    <a:pt x="24" y="14"/>
                  </a:lnTo>
                  <a:lnTo>
                    <a:pt x="47" y="14"/>
                  </a:lnTo>
                </a:path>
              </a:pathLst>
            </a:custGeom>
            <a:solidFill>
              <a:srgbClr val="FFFFFF"/>
            </a:solidFill>
            <a:ln w="11113" cap="flat">
              <a:solidFill>
                <a:srgbClr val="00B0F0"/>
              </a:solidFill>
              <a:prstDash val="solid"/>
              <a:round/>
              <a:headEnd/>
              <a:tailEnd/>
            </a:ln>
          </p:spPr>
          <p:txBody>
            <a:bodyPr/>
            <a:lstStyle/>
            <a:p>
              <a:endParaRPr lang="en-US"/>
            </a:p>
          </p:txBody>
        </p:sp>
        <p:sp>
          <p:nvSpPr>
            <p:cNvPr id="309329" name="Freeform 81"/>
            <p:cNvSpPr>
              <a:spLocks noEditPoints="1"/>
            </p:cNvSpPr>
            <p:nvPr/>
          </p:nvSpPr>
          <p:spPr bwMode="auto">
            <a:xfrm>
              <a:off x="4832351" y="2843214"/>
              <a:ext cx="74613" cy="52387"/>
            </a:xfrm>
            <a:custGeom>
              <a:avLst/>
              <a:gdLst>
                <a:gd name="T0" fmla="*/ 74613 w 47"/>
                <a:gd name="T1" fmla="*/ 0 h 33"/>
                <a:gd name="T2" fmla="*/ 74613 w 47"/>
                <a:gd name="T3" fmla="*/ 52388 h 33"/>
                <a:gd name="T4" fmla="*/ 0 w 47"/>
                <a:gd name="T5" fmla="*/ 0 h 33"/>
                <a:gd name="T6" fmla="*/ 0 w 47"/>
                <a:gd name="T7" fmla="*/ 52388 h 33"/>
                <a:gd name="T8" fmla="*/ 0 w 47"/>
                <a:gd name="T9" fmla="*/ 25400 h 33"/>
                <a:gd name="T10" fmla="*/ 36513 w 47"/>
                <a:gd name="T11" fmla="*/ 25400 h 33"/>
                <a:gd name="T12" fmla="*/ 74613 w 47"/>
                <a:gd name="T13" fmla="*/ 2540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3">
                  <a:moveTo>
                    <a:pt x="47" y="0"/>
                  </a:moveTo>
                  <a:lnTo>
                    <a:pt x="47" y="33"/>
                  </a:lnTo>
                  <a:moveTo>
                    <a:pt x="0" y="0"/>
                  </a:moveTo>
                  <a:lnTo>
                    <a:pt x="0" y="33"/>
                  </a:lnTo>
                  <a:moveTo>
                    <a:pt x="0" y="16"/>
                  </a:moveTo>
                  <a:lnTo>
                    <a:pt x="23" y="16"/>
                  </a:lnTo>
                  <a:lnTo>
                    <a:pt x="47" y="16"/>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30" name="Freeform 82"/>
            <p:cNvSpPr>
              <a:spLocks noEditPoints="1"/>
            </p:cNvSpPr>
            <p:nvPr/>
          </p:nvSpPr>
          <p:spPr bwMode="auto">
            <a:xfrm>
              <a:off x="5735638" y="3063876"/>
              <a:ext cx="74612" cy="49213"/>
            </a:xfrm>
            <a:custGeom>
              <a:avLst/>
              <a:gdLst>
                <a:gd name="T0" fmla="*/ 74613 w 47"/>
                <a:gd name="T1" fmla="*/ 0 h 31"/>
                <a:gd name="T2" fmla="*/ 74613 w 47"/>
                <a:gd name="T3" fmla="*/ 49213 h 31"/>
                <a:gd name="T4" fmla="*/ 0 w 47"/>
                <a:gd name="T5" fmla="*/ 0 h 31"/>
                <a:gd name="T6" fmla="*/ 0 w 47"/>
                <a:gd name="T7" fmla="*/ 49213 h 31"/>
                <a:gd name="T8" fmla="*/ 0 w 47"/>
                <a:gd name="T9" fmla="*/ 25400 h 31"/>
                <a:gd name="T10" fmla="*/ 38100 w 47"/>
                <a:gd name="T11" fmla="*/ 25400 h 31"/>
                <a:gd name="T12" fmla="*/ 74613 w 47"/>
                <a:gd name="T13" fmla="*/ 2540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31">
                  <a:moveTo>
                    <a:pt x="47" y="0"/>
                  </a:moveTo>
                  <a:lnTo>
                    <a:pt x="47" y="31"/>
                  </a:lnTo>
                  <a:moveTo>
                    <a:pt x="0" y="0"/>
                  </a:moveTo>
                  <a:lnTo>
                    <a:pt x="0" y="31"/>
                  </a:lnTo>
                  <a:moveTo>
                    <a:pt x="0" y="16"/>
                  </a:moveTo>
                  <a:lnTo>
                    <a:pt x="24" y="16"/>
                  </a:lnTo>
                  <a:lnTo>
                    <a:pt x="47" y="16"/>
                  </a:lnTo>
                </a:path>
              </a:pathLst>
            </a:custGeom>
            <a:noFill/>
            <a:ln w="11113" cap="flat">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31" name="Freeform 83"/>
            <p:cNvSpPr>
              <a:spLocks/>
            </p:cNvSpPr>
            <p:nvPr/>
          </p:nvSpPr>
          <p:spPr bwMode="auto">
            <a:xfrm>
              <a:off x="3054350" y="2973388"/>
              <a:ext cx="2719388" cy="1009650"/>
            </a:xfrm>
            <a:custGeom>
              <a:avLst/>
              <a:gdLst>
                <a:gd name="T0" fmla="*/ 0 w 1713"/>
                <a:gd name="T1" fmla="*/ 0 h 636"/>
                <a:gd name="T2" fmla="*/ 908050 w 1713"/>
                <a:gd name="T3" fmla="*/ 693738 h 636"/>
                <a:gd name="T4" fmla="*/ 1811338 w 1713"/>
                <a:gd name="T5" fmla="*/ 420688 h 636"/>
                <a:gd name="T6" fmla="*/ 2719388 w 1713"/>
                <a:gd name="T7" fmla="*/ 1009650 h 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3" h="636">
                  <a:moveTo>
                    <a:pt x="0" y="0"/>
                  </a:moveTo>
                  <a:lnTo>
                    <a:pt x="572" y="437"/>
                  </a:lnTo>
                  <a:lnTo>
                    <a:pt x="1141" y="265"/>
                  </a:lnTo>
                  <a:lnTo>
                    <a:pt x="1713" y="636"/>
                  </a:lnTo>
                </a:path>
              </a:pathLst>
            </a:custGeom>
            <a:noFill/>
            <a:ln w="2222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32" name="Freeform 84"/>
            <p:cNvSpPr>
              <a:spLocks/>
            </p:cNvSpPr>
            <p:nvPr/>
          </p:nvSpPr>
          <p:spPr bwMode="auto">
            <a:xfrm>
              <a:off x="2968625" y="2890838"/>
              <a:ext cx="171450" cy="169862"/>
            </a:xfrm>
            <a:custGeom>
              <a:avLst/>
              <a:gdLst>
                <a:gd name="T0" fmla="*/ 85725 w 108"/>
                <a:gd name="T1" fmla="*/ 0 h 107"/>
                <a:gd name="T2" fmla="*/ 85725 w 108"/>
                <a:gd name="T3" fmla="*/ 0 h 107"/>
                <a:gd name="T4" fmla="*/ 85725 w 108"/>
                <a:gd name="T5" fmla="*/ 0 h 107"/>
                <a:gd name="T6" fmla="*/ 168275 w 108"/>
                <a:gd name="T7" fmla="*/ 82550 h 107"/>
                <a:gd name="T8" fmla="*/ 171450 w 108"/>
                <a:gd name="T9" fmla="*/ 82550 h 107"/>
                <a:gd name="T10" fmla="*/ 168275 w 108"/>
                <a:gd name="T11" fmla="*/ 82550 h 107"/>
                <a:gd name="T12" fmla="*/ 85725 w 108"/>
                <a:gd name="T13" fmla="*/ 169863 h 107"/>
                <a:gd name="T14" fmla="*/ 85725 w 108"/>
                <a:gd name="T15" fmla="*/ 169863 h 107"/>
                <a:gd name="T16" fmla="*/ 85725 w 108"/>
                <a:gd name="T17" fmla="*/ 169863 h 107"/>
                <a:gd name="T18" fmla="*/ 3175 w 108"/>
                <a:gd name="T19" fmla="*/ 82550 h 107"/>
                <a:gd name="T20" fmla="*/ 0 w 108"/>
                <a:gd name="T21" fmla="*/ 82550 h 107"/>
                <a:gd name="T22" fmla="*/ 3175 w 108"/>
                <a:gd name="T23" fmla="*/ 82550 h 107"/>
                <a:gd name="T24" fmla="*/ 85725 w 108"/>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107">
                  <a:moveTo>
                    <a:pt x="54" y="0"/>
                  </a:moveTo>
                  <a:lnTo>
                    <a:pt x="54" y="0"/>
                  </a:lnTo>
                  <a:lnTo>
                    <a:pt x="106" y="52"/>
                  </a:lnTo>
                  <a:lnTo>
                    <a:pt x="108" y="52"/>
                  </a:lnTo>
                  <a:lnTo>
                    <a:pt x="106" y="52"/>
                  </a:lnTo>
                  <a:lnTo>
                    <a:pt x="54" y="107"/>
                  </a:lnTo>
                  <a:lnTo>
                    <a:pt x="2" y="52"/>
                  </a:lnTo>
                  <a:lnTo>
                    <a:pt x="0" y="52"/>
                  </a:lnTo>
                  <a:lnTo>
                    <a:pt x="2" y="52"/>
                  </a:lnTo>
                  <a:lnTo>
                    <a:pt x="5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33" name="Freeform 85"/>
            <p:cNvSpPr>
              <a:spLocks/>
            </p:cNvSpPr>
            <p:nvPr/>
          </p:nvSpPr>
          <p:spPr bwMode="auto">
            <a:xfrm>
              <a:off x="3875088" y="3578225"/>
              <a:ext cx="169862" cy="171450"/>
            </a:xfrm>
            <a:custGeom>
              <a:avLst/>
              <a:gdLst>
                <a:gd name="T0" fmla="*/ 87313 w 107"/>
                <a:gd name="T1" fmla="*/ 3175 h 108"/>
                <a:gd name="T2" fmla="*/ 87313 w 107"/>
                <a:gd name="T3" fmla="*/ 0 h 108"/>
                <a:gd name="T4" fmla="*/ 87313 w 107"/>
                <a:gd name="T5" fmla="*/ 3175 h 108"/>
                <a:gd name="T6" fmla="*/ 169863 w 107"/>
                <a:gd name="T7" fmla="*/ 85725 h 108"/>
                <a:gd name="T8" fmla="*/ 169863 w 107"/>
                <a:gd name="T9" fmla="*/ 85725 h 108"/>
                <a:gd name="T10" fmla="*/ 169863 w 107"/>
                <a:gd name="T11" fmla="*/ 85725 h 108"/>
                <a:gd name="T12" fmla="*/ 87313 w 107"/>
                <a:gd name="T13" fmla="*/ 171450 h 108"/>
                <a:gd name="T14" fmla="*/ 87313 w 107"/>
                <a:gd name="T15" fmla="*/ 171450 h 108"/>
                <a:gd name="T16" fmla="*/ 87313 w 107"/>
                <a:gd name="T17" fmla="*/ 171450 h 108"/>
                <a:gd name="T18" fmla="*/ 0 w 107"/>
                <a:gd name="T19" fmla="*/ 85725 h 108"/>
                <a:gd name="T20" fmla="*/ 0 w 107"/>
                <a:gd name="T21" fmla="*/ 85725 h 108"/>
                <a:gd name="T22" fmla="*/ 0 w 107"/>
                <a:gd name="T23" fmla="*/ 85725 h 108"/>
                <a:gd name="T24" fmla="*/ 87313 w 107"/>
                <a:gd name="T25" fmla="*/ 3175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108">
                  <a:moveTo>
                    <a:pt x="55" y="2"/>
                  </a:moveTo>
                  <a:lnTo>
                    <a:pt x="55" y="0"/>
                  </a:lnTo>
                  <a:lnTo>
                    <a:pt x="55" y="2"/>
                  </a:lnTo>
                  <a:lnTo>
                    <a:pt x="107" y="54"/>
                  </a:lnTo>
                  <a:lnTo>
                    <a:pt x="55" y="108"/>
                  </a:lnTo>
                  <a:lnTo>
                    <a:pt x="0" y="54"/>
                  </a:lnTo>
                  <a:lnTo>
                    <a:pt x="55" y="2"/>
                  </a:lnTo>
                  <a:close/>
                </a:path>
              </a:pathLst>
            </a:custGeom>
            <a:solidFill>
              <a:schemeClr val="accent1"/>
            </a:solidFill>
            <a:ln w="9525">
              <a:solidFill>
                <a:schemeClr val="accent1"/>
              </a:solidFill>
              <a:round/>
              <a:headEnd/>
              <a:tailEnd/>
            </a:ln>
          </p:spPr>
          <p:txBody>
            <a:bodyPr/>
            <a:lstStyle/>
            <a:p>
              <a:endParaRPr lang="en-US"/>
            </a:p>
          </p:txBody>
        </p:sp>
        <p:sp>
          <p:nvSpPr>
            <p:cNvPr id="309334" name="Freeform 86"/>
            <p:cNvSpPr>
              <a:spLocks/>
            </p:cNvSpPr>
            <p:nvPr/>
          </p:nvSpPr>
          <p:spPr bwMode="auto">
            <a:xfrm>
              <a:off x="4779963" y="3306763"/>
              <a:ext cx="171450" cy="169862"/>
            </a:xfrm>
            <a:custGeom>
              <a:avLst/>
              <a:gdLst>
                <a:gd name="T0" fmla="*/ 85725 w 108"/>
                <a:gd name="T1" fmla="*/ 0 h 107"/>
                <a:gd name="T2" fmla="*/ 85725 w 108"/>
                <a:gd name="T3" fmla="*/ 0 h 107"/>
                <a:gd name="T4" fmla="*/ 85725 w 108"/>
                <a:gd name="T5" fmla="*/ 0 h 107"/>
                <a:gd name="T6" fmla="*/ 171450 w 108"/>
                <a:gd name="T7" fmla="*/ 87313 h 107"/>
                <a:gd name="T8" fmla="*/ 171450 w 108"/>
                <a:gd name="T9" fmla="*/ 87313 h 107"/>
                <a:gd name="T10" fmla="*/ 171450 w 108"/>
                <a:gd name="T11" fmla="*/ 87313 h 107"/>
                <a:gd name="T12" fmla="*/ 85725 w 108"/>
                <a:gd name="T13" fmla="*/ 169863 h 107"/>
                <a:gd name="T14" fmla="*/ 85725 w 108"/>
                <a:gd name="T15" fmla="*/ 169863 h 107"/>
                <a:gd name="T16" fmla="*/ 85725 w 108"/>
                <a:gd name="T17" fmla="*/ 169863 h 107"/>
                <a:gd name="T18" fmla="*/ 3175 w 108"/>
                <a:gd name="T19" fmla="*/ 87313 h 107"/>
                <a:gd name="T20" fmla="*/ 0 w 108"/>
                <a:gd name="T21" fmla="*/ 87313 h 107"/>
                <a:gd name="T22" fmla="*/ 3175 w 108"/>
                <a:gd name="T23" fmla="*/ 87313 h 107"/>
                <a:gd name="T24" fmla="*/ 85725 w 108"/>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107">
                  <a:moveTo>
                    <a:pt x="54" y="0"/>
                  </a:moveTo>
                  <a:lnTo>
                    <a:pt x="54" y="0"/>
                  </a:lnTo>
                  <a:lnTo>
                    <a:pt x="108" y="55"/>
                  </a:lnTo>
                  <a:lnTo>
                    <a:pt x="54" y="107"/>
                  </a:lnTo>
                  <a:lnTo>
                    <a:pt x="2" y="55"/>
                  </a:lnTo>
                  <a:lnTo>
                    <a:pt x="0" y="55"/>
                  </a:lnTo>
                  <a:lnTo>
                    <a:pt x="2" y="55"/>
                  </a:lnTo>
                  <a:lnTo>
                    <a:pt x="54" y="0"/>
                  </a:lnTo>
                  <a:close/>
                </a:path>
              </a:pathLst>
            </a:custGeom>
            <a:solidFill>
              <a:schemeClr val="accent1"/>
            </a:solidFill>
            <a:ln>
              <a:noFill/>
            </a:ln>
          </p:spPr>
          <p:txBody>
            <a:bodyPr/>
            <a:lstStyle/>
            <a:p>
              <a:endParaRPr lang="en-US"/>
            </a:p>
          </p:txBody>
        </p:sp>
        <p:sp>
          <p:nvSpPr>
            <p:cNvPr id="309335" name="Freeform 87"/>
            <p:cNvSpPr>
              <a:spLocks/>
            </p:cNvSpPr>
            <p:nvPr/>
          </p:nvSpPr>
          <p:spPr bwMode="auto">
            <a:xfrm>
              <a:off x="5686425" y="3895726"/>
              <a:ext cx="173038" cy="169863"/>
            </a:xfrm>
            <a:custGeom>
              <a:avLst/>
              <a:gdLst>
                <a:gd name="T0" fmla="*/ 87313 w 109"/>
                <a:gd name="T1" fmla="*/ 0 h 107"/>
                <a:gd name="T2" fmla="*/ 87313 w 109"/>
                <a:gd name="T3" fmla="*/ 0 h 107"/>
                <a:gd name="T4" fmla="*/ 87313 w 109"/>
                <a:gd name="T5" fmla="*/ 0 h 107"/>
                <a:gd name="T6" fmla="*/ 169863 w 109"/>
                <a:gd name="T7" fmla="*/ 82550 h 107"/>
                <a:gd name="T8" fmla="*/ 173038 w 109"/>
                <a:gd name="T9" fmla="*/ 82550 h 107"/>
                <a:gd name="T10" fmla="*/ 169863 w 109"/>
                <a:gd name="T11" fmla="*/ 82550 h 107"/>
                <a:gd name="T12" fmla="*/ 87313 w 109"/>
                <a:gd name="T13" fmla="*/ 169863 h 107"/>
                <a:gd name="T14" fmla="*/ 87313 w 109"/>
                <a:gd name="T15" fmla="*/ 169863 h 107"/>
                <a:gd name="T16" fmla="*/ 87313 w 109"/>
                <a:gd name="T17" fmla="*/ 169863 h 107"/>
                <a:gd name="T18" fmla="*/ 0 w 109"/>
                <a:gd name="T19" fmla="*/ 82550 h 107"/>
                <a:gd name="T20" fmla="*/ 0 w 109"/>
                <a:gd name="T21" fmla="*/ 82550 h 107"/>
                <a:gd name="T22" fmla="*/ 0 w 109"/>
                <a:gd name="T23" fmla="*/ 82550 h 107"/>
                <a:gd name="T24" fmla="*/ 87313 w 109"/>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07">
                  <a:moveTo>
                    <a:pt x="55" y="0"/>
                  </a:moveTo>
                  <a:lnTo>
                    <a:pt x="55" y="0"/>
                  </a:lnTo>
                  <a:lnTo>
                    <a:pt x="107" y="52"/>
                  </a:lnTo>
                  <a:lnTo>
                    <a:pt x="109" y="52"/>
                  </a:lnTo>
                  <a:lnTo>
                    <a:pt x="107" y="52"/>
                  </a:lnTo>
                  <a:lnTo>
                    <a:pt x="55" y="107"/>
                  </a:lnTo>
                  <a:lnTo>
                    <a:pt x="0" y="52"/>
                  </a:lnTo>
                  <a:lnTo>
                    <a:pt x="55" y="0"/>
                  </a:lnTo>
                  <a:close/>
                </a:path>
              </a:pathLst>
            </a:custGeom>
            <a:solidFill>
              <a:schemeClr val="accent1"/>
            </a:solidFill>
            <a:ln w="9525">
              <a:solidFill>
                <a:schemeClr val="accent1"/>
              </a:solidFill>
              <a:round/>
              <a:headEnd/>
              <a:tailEnd/>
            </a:ln>
          </p:spPr>
          <p:txBody>
            <a:bodyPr/>
            <a:lstStyle/>
            <a:p>
              <a:endParaRPr lang="en-US"/>
            </a:p>
          </p:txBody>
        </p:sp>
        <p:sp>
          <p:nvSpPr>
            <p:cNvPr id="309336" name="Freeform 88"/>
            <p:cNvSpPr>
              <a:spLocks/>
            </p:cNvSpPr>
            <p:nvPr/>
          </p:nvSpPr>
          <p:spPr bwMode="auto">
            <a:xfrm>
              <a:off x="3054350" y="2670175"/>
              <a:ext cx="2719388" cy="419100"/>
            </a:xfrm>
            <a:custGeom>
              <a:avLst/>
              <a:gdLst>
                <a:gd name="T0" fmla="*/ 0 w 1713"/>
                <a:gd name="T1" fmla="*/ 303213 h 264"/>
                <a:gd name="T2" fmla="*/ 908050 w 1713"/>
                <a:gd name="T3" fmla="*/ 0 h 264"/>
                <a:gd name="T4" fmla="*/ 1811338 w 1713"/>
                <a:gd name="T5" fmla="*/ 198438 h 264"/>
                <a:gd name="T6" fmla="*/ 2719388 w 1713"/>
                <a:gd name="T7" fmla="*/ 419100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3" h="264">
                  <a:moveTo>
                    <a:pt x="0" y="191"/>
                  </a:moveTo>
                  <a:lnTo>
                    <a:pt x="572" y="0"/>
                  </a:lnTo>
                  <a:lnTo>
                    <a:pt x="1141" y="125"/>
                  </a:lnTo>
                  <a:lnTo>
                    <a:pt x="1713" y="264"/>
                  </a:lnTo>
                </a:path>
              </a:pathLst>
            </a:custGeom>
            <a:noFill/>
            <a:ln w="22225"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337" name="Rectangle 89"/>
            <p:cNvSpPr>
              <a:spLocks noChangeArrowheads="1"/>
            </p:cNvSpPr>
            <p:nvPr/>
          </p:nvSpPr>
          <p:spPr bwMode="auto">
            <a:xfrm>
              <a:off x="2998788" y="2917826"/>
              <a:ext cx="112712" cy="112713"/>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000000"/>
                </a:solidFill>
                <a:latin typeface="+mn-lt"/>
              </a:endParaRPr>
            </a:p>
          </p:txBody>
        </p:sp>
        <p:sp>
          <p:nvSpPr>
            <p:cNvPr id="309338" name="Rectangle 90"/>
            <p:cNvSpPr>
              <a:spLocks noChangeArrowheads="1"/>
            </p:cNvSpPr>
            <p:nvPr/>
          </p:nvSpPr>
          <p:spPr bwMode="auto">
            <a:xfrm>
              <a:off x="3905251" y="2614614"/>
              <a:ext cx="112713" cy="111125"/>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717074"/>
                </a:solidFill>
                <a:latin typeface="+mn-lt"/>
              </a:endParaRPr>
            </a:p>
          </p:txBody>
        </p:sp>
        <p:sp>
          <p:nvSpPr>
            <p:cNvPr id="309339" name="Rectangle 91"/>
            <p:cNvSpPr>
              <a:spLocks noChangeArrowheads="1"/>
            </p:cNvSpPr>
            <p:nvPr/>
          </p:nvSpPr>
          <p:spPr bwMode="auto">
            <a:xfrm>
              <a:off x="4810126" y="2813051"/>
              <a:ext cx="111125" cy="112713"/>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717074"/>
                </a:solidFill>
                <a:latin typeface="+mn-lt"/>
              </a:endParaRPr>
            </a:p>
          </p:txBody>
        </p:sp>
        <p:sp>
          <p:nvSpPr>
            <p:cNvPr id="309340" name="Rectangle 92"/>
            <p:cNvSpPr>
              <a:spLocks noChangeArrowheads="1"/>
            </p:cNvSpPr>
            <p:nvPr/>
          </p:nvSpPr>
          <p:spPr bwMode="auto">
            <a:xfrm>
              <a:off x="5716588" y="3033713"/>
              <a:ext cx="112712" cy="112712"/>
            </a:xfrm>
            <a:prstGeom prst="rect">
              <a:avLst/>
            </a:prstGeom>
            <a:solidFill>
              <a:schemeClr val="accent2"/>
            </a:solidFill>
            <a:ln w="9525">
              <a:solidFill>
                <a:schemeClr val="accent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solidFill>
                  <a:srgbClr val="CC0000"/>
                </a:solidFill>
                <a:latin typeface="+mn-lt"/>
              </a:endParaRPr>
            </a:p>
          </p:txBody>
        </p:sp>
        <p:sp>
          <p:nvSpPr>
            <p:cNvPr id="309341" name="Rectangle 93"/>
            <p:cNvSpPr>
              <a:spLocks noChangeArrowheads="1"/>
            </p:cNvSpPr>
            <p:nvPr/>
          </p:nvSpPr>
          <p:spPr bwMode="auto">
            <a:xfrm>
              <a:off x="2586545" y="4122738"/>
              <a:ext cx="59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a:t>
              </a:r>
              <a:endParaRPr lang="en-US" altLang="en-US" sz="1000">
                <a:solidFill>
                  <a:srgbClr val="000000"/>
                </a:solidFill>
                <a:latin typeface="+mn-lt"/>
              </a:endParaRPr>
            </a:p>
          </p:txBody>
        </p:sp>
        <p:sp>
          <p:nvSpPr>
            <p:cNvPr id="309342" name="Rectangle 94"/>
            <p:cNvSpPr>
              <a:spLocks noChangeArrowheads="1"/>
            </p:cNvSpPr>
            <p:nvPr/>
          </p:nvSpPr>
          <p:spPr bwMode="auto">
            <a:xfrm>
              <a:off x="2657002" y="4122738"/>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1</a:t>
              </a:r>
              <a:endParaRPr lang="en-US" altLang="en-US" sz="1000">
                <a:solidFill>
                  <a:srgbClr val="000000"/>
                </a:solidFill>
                <a:latin typeface="+mn-lt"/>
              </a:endParaRPr>
            </a:p>
          </p:txBody>
        </p:sp>
        <p:sp>
          <p:nvSpPr>
            <p:cNvPr id="309343" name="Rectangle 95"/>
            <p:cNvSpPr>
              <a:spLocks noChangeArrowheads="1"/>
            </p:cNvSpPr>
            <p:nvPr/>
          </p:nvSpPr>
          <p:spPr bwMode="auto">
            <a:xfrm>
              <a:off x="2771863" y="4122738"/>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.2</a:t>
              </a:r>
              <a:endParaRPr lang="en-US" altLang="en-US" sz="1000">
                <a:solidFill>
                  <a:srgbClr val="000000"/>
                </a:solidFill>
                <a:latin typeface="+mn-lt"/>
              </a:endParaRPr>
            </a:p>
          </p:txBody>
        </p:sp>
        <p:sp>
          <p:nvSpPr>
            <p:cNvPr id="309344" name="Rectangle 96"/>
            <p:cNvSpPr>
              <a:spLocks noChangeArrowheads="1"/>
            </p:cNvSpPr>
            <p:nvPr/>
          </p:nvSpPr>
          <p:spPr bwMode="auto">
            <a:xfrm>
              <a:off x="2586545" y="3808413"/>
              <a:ext cx="59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a:t>
              </a:r>
              <a:endParaRPr lang="en-US" altLang="en-US" sz="1000">
                <a:solidFill>
                  <a:srgbClr val="000000"/>
                </a:solidFill>
                <a:latin typeface="+mn-lt"/>
              </a:endParaRPr>
            </a:p>
          </p:txBody>
        </p:sp>
        <p:sp>
          <p:nvSpPr>
            <p:cNvPr id="309345" name="Rectangle 97"/>
            <p:cNvSpPr>
              <a:spLocks noChangeArrowheads="1"/>
            </p:cNvSpPr>
            <p:nvPr/>
          </p:nvSpPr>
          <p:spPr bwMode="auto">
            <a:xfrm>
              <a:off x="2657002" y="38084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46" name="Rectangle 98"/>
            <p:cNvSpPr>
              <a:spLocks noChangeArrowheads="1"/>
            </p:cNvSpPr>
            <p:nvPr/>
          </p:nvSpPr>
          <p:spPr bwMode="auto">
            <a:xfrm>
              <a:off x="2771863" y="3808413"/>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.9</a:t>
              </a:r>
              <a:endParaRPr lang="en-US" altLang="en-US" sz="1000">
                <a:solidFill>
                  <a:srgbClr val="000000"/>
                </a:solidFill>
                <a:latin typeface="+mn-lt"/>
              </a:endParaRPr>
            </a:p>
          </p:txBody>
        </p:sp>
        <p:sp>
          <p:nvSpPr>
            <p:cNvPr id="309347" name="Rectangle 99"/>
            <p:cNvSpPr>
              <a:spLocks noChangeArrowheads="1"/>
            </p:cNvSpPr>
            <p:nvPr/>
          </p:nvSpPr>
          <p:spPr bwMode="auto">
            <a:xfrm>
              <a:off x="2586545" y="3494088"/>
              <a:ext cx="59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a:t>
              </a:r>
              <a:endParaRPr lang="en-US" altLang="en-US" sz="1000">
                <a:solidFill>
                  <a:srgbClr val="000000"/>
                </a:solidFill>
                <a:latin typeface="+mn-lt"/>
              </a:endParaRPr>
            </a:p>
          </p:txBody>
        </p:sp>
        <p:sp>
          <p:nvSpPr>
            <p:cNvPr id="309348" name="Rectangle 100"/>
            <p:cNvSpPr>
              <a:spLocks noChangeArrowheads="1"/>
            </p:cNvSpPr>
            <p:nvPr/>
          </p:nvSpPr>
          <p:spPr bwMode="auto">
            <a:xfrm>
              <a:off x="2657002" y="3494088"/>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49" name="Rectangle 101"/>
            <p:cNvSpPr>
              <a:spLocks noChangeArrowheads="1"/>
            </p:cNvSpPr>
            <p:nvPr/>
          </p:nvSpPr>
          <p:spPr bwMode="auto">
            <a:xfrm>
              <a:off x="2771863" y="3494088"/>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.6</a:t>
              </a:r>
              <a:endParaRPr lang="en-US" altLang="en-US" sz="1000">
                <a:solidFill>
                  <a:srgbClr val="000000"/>
                </a:solidFill>
                <a:latin typeface="+mn-lt"/>
              </a:endParaRPr>
            </a:p>
          </p:txBody>
        </p:sp>
        <p:sp>
          <p:nvSpPr>
            <p:cNvPr id="309350" name="Rectangle 102"/>
            <p:cNvSpPr>
              <a:spLocks noChangeArrowheads="1"/>
            </p:cNvSpPr>
            <p:nvPr/>
          </p:nvSpPr>
          <p:spPr bwMode="auto">
            <a:xfrm>
              <a:off x="2586545" y="3179763"/>
              <a:ext cx="59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a:t>
              </a:r>
              <a:endParaRPr lang="en-US" altLang="en-US" sz="1000">
                <a:solidFill>
                  <a:srgbClr val="000000"/>
                </a:solidFill>
                <a:latin typeface="+mn-lt"/>
              </a:endParaRPr>
            </a:p>
          </p:txBody>
        </p:sp>
        <p:sp>
          <p:nvSpPr>
            <p:cNvPr id="309351" name="Rectangle 103"/>
            <p:cNvSpPr>
              <a:spLocks noChangeArrowheads="1"/>
            </p:cNvSpPr>
            <p:nvPr/>
          </p:nvSpPr>
          <p:spPr bwMode="auto">
            <a:xfrm>
              <a:off x="2657002" y="317976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52" name="Rectangle 104"/>
            <p:cNvSpPr>
              <a:spLocks noChangeArrowheads="1"/>
            </p:cNvSpPr>
            <p:nvPr/>
          </p:nvSpPr>
          <p:spPr bwMode="auto">
            <a:xfrm>
              <a:off x="2771863" y="3179763"/>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.3</a:t>
              </a:r>
              <a:endParaRPr lang="en-US" altLang="en-US" sz="1000">
                <a:solidFill>
                  <a:srgbClr val="000000"/>
                </a:solidFill>
                <a:latin typeface="+mn-lt"/>
              </a:endParaRPr>
            </a:p>
          </p:txBody>
        </p:sp>
        <p:sp>
          <p:nvSpPr>
            <p:cNvPr id="309353" name="Rectangle 105"/>
            <p:cNvSpPr>
              <a:spLocks noChangeArrowheads="1"/>
            </p:cNvSpPr>
            <p:nvPr/>
          </p:nvSpPr>
          <p:spPr bwMode="auto">
            <a:xfrm>
              <a:off x="2657002" y="286385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54" name="Rectangle 106"/>
            <p:cNvSpPr>
              <a:spLocks noChangeArrowheads="1"/>
            </p:cNvSpPr>
            <p:nvPr/>
          </p:nvSpPr>
          <p:spPr bwMode="auto">
            <a:xfrm>
              <a:off x="2771863" y="2863850"/>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55" name="Rectangle 107"/>
            <p:cNvSpPr>
              <a:spLocks noChangeArrowheads="1"/>
            </p:cNvSpPr>
            <p:nvPr/>
          </p:nvSpPr>
          <p:spPr bwMode="auto">
            <a:xfrm>
              <a:off x="2657002" y="2549525"/>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56" name="Rectangle 108"/>
            <p:cNvSpPr>
              <a:spLocks noChangeArrowheads="1"/>
            </p:cNvSpPr>
            <p:nvPr/>
          </p:nvSpPr>
          <p:spPr bwMode="auto">
            <a:xfrm>
              <a:off x="2771863" y="2549525"/>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.3</a:t>
              </a:r>
              <a:endParaRPr lang="en-US" altLang="en-US" sz="1000">
                <a:solidFill>
                  <a:srgbClr val="000000"/>
                </a:solidFill>
                <a:latin typeface="+mn-lt"/>
              </a:endParaRPr>
            </a:p>
          </p:txBody>
        </p:sp>
        <p:sp>
          <p:nvSpPr>
            <p:cNvPr id="309357" name="Rectangle 109"/>
            <p:cNvSpPr>
              <a:spLocks noChangeArrowheads="1"/>
            </p:cNvSpPr>
            <p:nvPr/>
          </p:nvSpPr>
          <p:spPr bwMode="auto">
            <a:xfrm>
              <a:off x="2657002" y="223520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58" name="Rectangle 110"/>
            <p:cNvSpPr>
              <a:spLocks noChangeArrowheads="1"/>
            </p:cNvSpPr>
            <p:nvPr/>
          </p:nvSpPr>
          <p:spPr bwMode="auto">
            <a:xfrm>
              <a:off x="2771863" y="2235200"/>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.6</a:t>
              </a:r>
              <a:endParaRPr lang="en-US" altLang="en-US" sz="1000">
                <a:solidFill>
                  <a:srgbClr val="000000"/>
                </a:solidFill>
                <a:latin typeface="+mn-lt"/>
              </a:endParaRPr>
            </a:p>
          </p:txBody>
        </p:sp>
        <p:sp>
          <p:nvSpPr>
            <p:cNvPr id="309359" name="Rectangle 111"/>
            <p:cNvSpPr>
              <a:spLocks noChangeArrowheads="1"/>
            </p:cNvSpPr>
            <p:nvPr/>
          </p:nvSpPr>
          <p:spPr bwMode="auto">
            <a:xfrm>
              <a:off x="2657002" y="1920875"/>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60" name="Rectangle 112"/>
            <p:cNvSpPr>
              <a:spLocks noChangeArrowheads="1"/>
            </p:cNvSpPr>
            <p:nvPr/>
          </p:nvSpPr>
          <p:spPr bwMode="auto">
            <a:xfrm>
              <a:off x="2771863" y="1920875"/>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.9</a:t>
              </a:r>
              <a:endParaRPr lang="en-US" altLang="en-US" sz="1000">
                <a:solidFill>
                  <a:srgbClr val="000000"/>
                </a:solidFill>
                <a:latin typeface="+mn-lt"/>
              </a:endParaRPr>
            </a:p>
          </p:txBody>
        </p:sp>
        <p:sp>
          <p:nvSpPr>
            <p:cNvPr id="309361" name="Rectangle 113"/>
            <p:cNvSpPr>
              <a:spLocks noChangeArrowheads="1"/>
            </p:cNvSpPr>
            <p:nvPr/>
          </p:nvSpPr>
          <p:spPr bwMode="auto">
            <a:xfrm>
              <a:off x="2657002" y="160655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1</a:t>
              </a:r>
              <a:endParaRPr lang="en-US" altLang="en-US" sz="1000">
                <a:solidFill>
                  <a:srgbClr val="000000"/>
                </a:solidFill>
                <a:latin typeface="+mn-lt"/>
              </a:endParaRPr>
            </a:p>
          </p:txBody>
        </p:sp>
        <p:sp>
          <p:nvSpPr>
            <p:cNvPr id="309362" name="Rectangle 114"/>
            <p:cNvSpPr>
              <a:spLocks noChangeArrowheads="1"/>
            </p:cNvSpPr>
            <p:nvPr/>
          </p:nvSpPr>
          <p:spPr bwMode="auto">
            <a:xfrm>
              <a:off x="2771863" y="1606550"/>
              <a:ext cx="1458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.2</a:t>
              </a:r>
              <a:endParaRPr lang="en-US" altLang="en-US" sz="1000">
                <a:solidFill>
                  <a:srgbClr val="000000"/>
                </a:solidFill>
                <a:latin typeface="+mn-lt"/>
              </a:endParaRPr>
            </a:p>
          </p:txBody>
        </p:sp>
        <p:sp>
          <p:nvSpPr>
            <p:cNvPr id="309363" name="Rectangle 115"/>
            <p:cNvSpPr>
              <a:spLocks noChangeArrowheads="1"/>
            </p:cNvSpPr>
            <p:nvPr/>
          </p:nvSpPr>
          <p:spPr bwMode="auto">
            <a:xfrm>
              <a:off x="3057052" y="428625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0</a:t>
              </a:r>
              <a:endParaRPr lang="en-US" altLang="en-US" sz="1000">
                <a:solidFill>
                  <a:srgbClr val="000000"/>
                </a:solidFill>
                <a:latin typeface="+mn-lt"/>
              </a:endParaRPr>
            </a:p>
          </p:txBody>
        </p:sp>
        <p:sp>
          <p:nvSpPr>
            <p:cNvPr id="309364" name="Rectangle 116"/>
            <p:cNvSpPr>
              <a:spLocks noChangeArrowheads="1"/>
            </p:cNvSpPr>
            <p:nvPr/>
          </p:nvSpPr>
          <p:spPr bwMode="auto">
            <a:xfrm>
              <a:off x="3920179" y="4286250"/>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24</a:t>
              </a:r>
              <a:endParaRPr lang="en-US" altLang="en-US" sz="1000">
                <a:solidFill>
                  <a:srgbClr val="000000"/>
                </a:solidFill>
                <a:latin typeface="+mn-lt"/>
              </a:endParaRPr>
            </a:p>
          </p:txBody>
        </p:sp>
        <p:sp>
          <p:nvSpPr>
            <p:cNvPr id="309365" name="Rectangle 117"/>
            <p:cNvSpPr>
              <a:spLocks noChangeArrowheads="1"/>
            </p:cNvSpPr>
            <p:nvPr/>
          </p:nvSpPr>
          <p:spPr bwMode="auto">
            <a:xfrm>
              <a:off x="4826642" y="4286250"/>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48</a:t>
              </a:r>
              <a:endParaRPr lang="en-US" altLang="en-US" sz="1000">
                <a:solidFill>
                  <a:srgbClr val="000000"/>
                </a:solidFill>
                <a:latin typeface="+mn-lt"/>
              </a:endParaRPr>
            </a:p>
          </p:txBody>
        </p:sp>
        <p:sp>
          <p:nvSpPr>
            <p:cNvPr id="309366" name="Rectangle 118"/>
            <p:cNvSpPr>
              <a:spLocks noChangeArrowheads="1"/>
            </p:cNvSpPr>
            <p:nvPr/>
          </p:nvSpPr>
          <p:spPr bwMode="auto">
            <a:xfrm>
              <a:off x="4339628" y="4522788"/>
              <a:ext cx="4520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Week</a:t>
              </a:r>
              <a:endParaRPr lang="en-US" altLang="en-US" sz="1000">
                <a:solidFill>
                  <a:srgbClr val="000000"/>
                </a:solidFill>
                <a:latin typeface="+mn-lt"/>
              </a:endParaRPr>
            </a:p>
          </p:txBody>
        </p:sp>
        <p:sp>
          <p:nvSpPr>
            <p:cNvPr id="309367" name="Rectangle 119"/>
            <p:cNvSpPr>
              <a:spLocks noChangeArrowheads="1"/>
            </p:cNvSpPr>
            <p:nvPr/>
          </p:nvSpPr>
          <p:spPr bwMode="auto">
            <a:xfrm>
              <a:off x="8119465" y="4522788"/>
              <a:ext cx="4520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Week</a:t>
              </a:r>
              <a:endParaRPr lang="en-US" altLang="en-US" sz="1000">
                <a:solidFill>
                  <a:srgbClr val="000000"/>
                </a:solidFill>
                <a:latin typeface="+mn-lt"/>
              </a:endParaRPr>
            </a:p>
          </p:txBody>
        </p:sp>
        <p:sp>
          <p:nvSpPr>
            <p:cNvPr id="309368" name="Rectangle 120"/>
            <p:cNvSpPr>
              <a:spLocks noChangeArrowheads="1"/>
            </p:cNvSpPr>
            <p:nvPr/>
          </p:nvSpPr>
          <p:spPr bwMode="auto">
            <a:xfrm>
              <a:off x="5733104" y="4286250"/>
              <a:ext cx="1955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500">
                  <a:solidFill>
                    <a:srgbClr val="000000"/>
                  </a:solidFill>
                  <a:latin typeface="+mn-lt"/>
                </a:rPr>
                <a:t>72</a:t>
              </a:r>
              <a:endParaRPr lang="en-US" altLang="en-US" sz="1000">
                <a:solidFill>
                  <a:srgbClr val="000000"/>
                </a:solidFill>
                <a:latin typeface="+mn-lt"/>
              </a:endParaRPr>
            </a:p>
          </p:txBody>
        </p:sp>
        <p:sp>
          <p:nvSpPr>
            <p:cNvPr id="309369" name="Rectangle 121"/>
            <p:cNvSpPr>
              <a:spLocks noChangeArrowheads="1"/>
            </p:cNvSpPr>
            <p:nvPr/>
          </p:nvSpPr>
          <p:spPr bwMode="auto">
            <a:xfrm>
              <a:off x="2330856" y="4751388"/>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P</a:t>
              </a:r>
              <a:endParaRPr lang="en-US" altLang="en-US" sz="1000">
                <a:solidFill>
                  <a:schemeClr val="accent2"/>
                </a:solidFill>
                <a:latin typeface="+mn-lt"/>
              </a:endParaRPr>
            </a:p>
          </p:txBody>
        </p:sp>
        <p:sp>
          <p:nvSpPr>
            <p:cNvPr id="309370" name="Rectangle 122"/>
            <p:cNvSpPr>
              <a:spLocks noChangeArrowheads="1"/>
            </p:cNvSpPr>
            <p:nvPr/>
          </p:nvSpPr>
          <p:spPr bwMode="auto">
            <a:xfrm>
              <a:off x="2424736" y="4751388"/>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l</a:t>
              </a:r>
              <a:endParaRPr lang="en-US" altLang="en-US" sz="1000">
                <a:solidFill>
                  <a:schemeClr val="accent2"/>
                </a:solidFill>
                <a:latin typeface="+mn-lt"/>
              </a:endParaRPr>
            </a:p>
          </p:txBody>
        </p:sp>
        <p:sp>
          <p:nvSpPr>
            <p:cNvPr id="309371" name="Rectangle 123"/>
            <p:cNvSpPr>
              <a:spLocks noChangeArrowheads="1"/>
            </p:cNvSpPr>
            <p:nvPr/>
          </p:nvSpPr>
          <p:spPr bwMode="auto">
            <a:xfrm>
              <a:off x="2471381" y="4751388"/>
              <a:ext cx="737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a</a:t>
              </a:r>
              <a:endParaRPr lang="en-US" altLang="en-US" sz="1000">
                <a:solidFill>
                  <a:schemeClr val="accent2"/>
                </a:solidFill>
                <a:latin typeface="+mn-lt"/>
              </a:endParaRPr>
            </a:p>
          </p:txBody>
        </p:sp>
        <p:sp>
          <p:nvSpPr>
            <p:cNvPr id="309372" name="Rectangle 124"/>
            <p:cNvSpPr>
              <a:spLocks noChangeArrowheads="1"/>
            </p:cNvSpPr>
            <p:nvPr/>
          </p:nvSpPr>
          <p:spPr bwMode="auto">
            <a:xfrm>
              <a:off x="2564710" y="4751388"/>
              <a:ext cx="142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ce</a:t>
              </a:r>
              <a:endParaRPr lang="en-US" altLang="en-US" sz="1000">
                <a:solidFill>
                  <a:schemeClr val="accent2"/>
                </a:solidFill>
                <a:latin typeface="+mn-lt"/>
              </a:endParaRPr>
            </a:p>
          </p:txBody>
        </p:sp>
        <p:sp>
          <p:nvSpPr>
            <p:cNvPr id="309373" name="Rectangle 125"/>
            <p:cNvSpPr>
              <a:spLocks noChangeArrowheads="1"/>
            </p:cNvSpPr>
            <p:nvPr/>
          </p:nvSpPr>
          <p:spPr bwMode="auto">
            <a:xfrm>
              <a:off x="2732892" y="4751388"/>
              <a:ext cx="1619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bo</a:t>
              </a:r>
              <a:endParaRPr lang="en-US" altLang="en-US" sz="1000">
                <a:solidFill>
                  <a:schemeClr val="accent2"/>
                </a:solidFill>
                <a:latin typeface="+mn-lt"/>
              </a:endParaRPr>
            </a:p>
          </p:txBody>
        </p:sp>
        <p:sp>
          <p:nvSpPr>
            <p:cNvPr id="309374" name="Rectangle 126"/>
            <p:cNvSpPr>
              <a:spLocks noChangeArrowheads="1"/>
            </p:cNvSpPr>
            <p:nvPr/>
          </p:nvSpPr>
          <p:spPr bwMode="auto">
            <a:xfrm>
              <a:off x="3053210" y="4751388"/>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247</a:t>
              </a:r>
              <a:endParaRPr lang="en-US" altLang="en-US" sz="1000">
                <a:solidFill>
                  <a:schemeClr val="accent2"/>
                </a:solidFill>
                <a:latin typeface="+mn-lt"/>
              </a:endParaRPr>
            </a:p>
          </p:txBody>
        </p:sp>
        <p:sp>
          <p:nvSpPr>
            <p:cNvPr id="309375" name="Rectangle 127"/>
            <p:cNvSpPr>
              <a:spLocks noChangeArrowheads="1"/>
            </p:cNvSpPr>
            <p:nvPr/>
          </p:nvSpPr>
          <p:spPr bwMode="auto">
            <a:xfrm>
              <a:off x="3873949" y="4751388"/>
              <a:ext cx="23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199</a:t>
              </a:r>
              <a:endParaRPr lang="en-US" altLang="en-US" sz="1000">
                <a:solidFill>
                  <a:schemeClr val="accent2"/>
                </a:solidFill>
                <a:latin typeface="+mn-lt"/>
              </a:endParaRPr>
            </a:p>
          </p:txBody>
        </p:sp>
        <p:sp>
          <p:nvSpPr>
            <p:cNvPr id="309376" name="Rectangle 128"/>
            <p:cNvSpPr>
              <a:spLocks noChangeArrowheads="1"/>
            </p:cNvSpPr>
            <p:nvPr/>
          </p:nvSpPr>
          <p:spPr bwMode="auto">
            <a:xfrm>
              <a:off x="4816888" y="47513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1</a:t>
              </a:r>
              <a:endParaRPr lang="en-US" altLang="en-US" sz="1000">
                <a:solidFill>
                  <a:schemeClr val="accent2"/>
                </a:solidFill>
                <a:latin typeface="+mn-lt"/>
              </a:endParaRPr>
            </a:p>
          </p:txBody>
        </p:sp>
        <p:sp>
          <p:nvSpPr>
            <p:cNvPr id="309377" name="Rectangle 129"/>
            <p:cNvSpPr>
              <a:spLocks noChangeArrowheads="1"/>
            </p:cNvSpPr>
            <p:nvPr/>
          </p:nvSpPr>
          <p:spPr bwMode="auto">
            <a:xfrm>
              <a:off x="4905409" y="47513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24</a:t>
              </a:r>
              <a:endParaRPr lang="en-US" altLang="en-US" sz="1000">
                <a:solidFill>
                  <a:schemeClr val="accent2"/>
                </a:solidFill>
                <a:latin typeface="+mn-lt"/>
              </a:endParaRPr>
            </a:p>
          </p:txBody>
        </p:sp>
        <p:sp>
          <p:nvSpPr>
            <p:cNvPr id="309378" name="Rectangle 130"/>
            <p:cNvSpPr>
              <a:spLocks noChangeArrowheads="1"/>
            </p:cNvSpPr>
            <p:nvPr/>
          </p:nvSpPr>
          <p:spPr bwMode="auto">
            <a:xfrm>
              <a:off x="5772184" y="47513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59</a:t>
              </a:r>
              <a:endParaRPr lang="en-US" altLang="en-US" sz="1000">
                <a:solidFill>
                  <a:schemeClr val="accent2"/>
                </a:solidFill>
                <a:latin typeface="+mn-lt"/>
              </a:endParaRPr>
            </a:p>
          </p:txBody>
        </p:sp>
        <p:sp>
          <p:nvSpPr>
            <p:cNvPr id="309379" name="Rectangle 131"/>
            <p:cNvSpPr>
              <a:spLocks noChangeArrowheads="1"/>
            </p:cNvSpPr>
            <p:nvPr/>
          </p:nvSpPr>
          <p:spPr bwMode="auto">
            <a:xfrm>
              <a:off x="6804438" y="47513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2</a:t>
              </a:r>
              <a:endParaRPr lang="en-US" altLang="en-US" sz="1000">
                <a:solidFill>
                  <a:schemeClr val="accent2"/>
                </a:solidFill>
                <a:latin typeface="+mn-lt"/>
              </a:endParaRPr>
            </a:p>
          </p:txBody>
        </p:sp>
        <p:sp>
          <p:nvSpPr>
            <p:cNvPr id="309380" name="Rectangle 132"/>
            <p:cNvSpPr>
              <a:spLocks noChangeArrowheads="1"/>
            </p:cNvSpPr>
            <p:nvPr/>
          </p:nvSpPr>
          <p:spPr bwMode="auto">
            <a:xfrm>
              <a:off x="6892959" y="47513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47</a:t>
              </a:r>
              <a:endParaRPr lang="en-US" altLang="en-US" sz="1000">
                <a:solidFill>
                  <a:schemeClr val="accent2"/>
                </a:solidFill>
                <a:latin typeface="+mn-lt"/>
              </a:endParaRPr>
            </a:p>
          </p:txBody>
        </p:sp>
        <p:sp>
          <p:nvSpPr>
            <p:cNvPr id="309381" name="Rectangle 133"/>
            <p:cNvSpPr>
              <a:spLocks noChangeArrowheads="1"/>
            </p:cNvSpPr>
            <p:nvPr/>
          </p:nvSpPr>
          <p:spPr bwMode="auto">
            <a:xfrm>
              <a:off x="7803010" y="4751388"/>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199</a:t>
              </a:r>
              <a:endParaRPr lang="en-US" altLang="en-US" sz="1000">
                <a:solidFill>
                  <a:schemeClr val="accent2"/>
                </a:solidFill>
                <a:latin typeface="+mn-lt"/>
              </a:endParaRPr>
            </a:p>
          </p:txBody>
        </p:sp>
        <p:sp>
          <p:nvSpPr>
            <p:cNvPr id="309382" name="Rectangle 134"/>
            <p:cNvSpPr>
              <a:spLocks noChangeArrowheads="1"/>
            </p:cNvSpPr>
            <p:nvPr/>
          </p:nvSpPr>
          <p:spPr bwMode="auto">
            <a:xfrm>
              <a:off x="8660226" y="47513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1</a:t>
              </a:r>
              <a:endParaRPr lang="en-US" altLang="en-US" sz="1000">
                <a:solidFill>
                  <a:schemeClr val="accent2"/>
                </a:solidFill>
                <a:latin typeface="+mn-lt"/>
              </a:endParaRPr>
            </a:p>
          </p:txBody>
        </p:sp>
        <p:sp>
          <p:nvSpPr>
            <p:cNvPr id="309383" name="Rectangle 135"/>
            <p:cNvSpPr>
              <a:spLocks noChangeArrowheads="1"/>
            </p:cNvSpPr>
            <p:nvPr/>
          </p:nvSpPr>
          <p:spPr bwMode="auto">
            <a:xfrm>
              <a:off x="8745951" y="47513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2</a:t>
              </a:r>
              <a:endParaRPr lang="en-US" altLang="en-US" sz="1000">
                <a:solidFill>
                  <a:schemeClr val="accent2"/>
                </a:solidFill>
                <a:latin typeface="+mn-lt"/>
              </a:endParaRPr>
            </a:p>
          </p:txBody>
        </p:sp>
        <p:sp>
          <p:nvSpPr>
            <p:cNvPr id="309384" name="Rectangle 136"/>
            <p:cNvSpPr>
              <a:spLocks noChangeArrowheads="1"/>
            </p:cNvSpPr>
            <p:nvPr/>
          </p:nvSpPr>
          <p:spPr bwMode="auto">
            <a:xfrm>
              <a:off x="8818976" y="475138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4</a:t>
              </a:r>
              <a:endParaRPr lang="en-US" altLang="en-US" sz="1000">
                <a:solidFill>
                  <a:schemeClr val="accent2"/>
                </a:solidFill>
                <a:latin typeface="+mn-lt"/>
              </a:endParaRPr>
            </a:p>
          </p:txBody>
        </p:sp>
        <p:sp>
          <p:nvSpPr>
            <p:cNvPr id="309385" name="Rectangle 137"/>
            <p:cNvSpPr>
              <a:spLocks noChangeArrowheads="1"/>
            </p:cNvSpPr>
            <p:nvPr/>
          </p:nvSpPr>
          <p:spPr bwMode="auto">
            <a:xfrm>
              <a:off x="9482172" y="475138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2"/>
                  </a:solidFill>
                  <a:latin typeface="+mn-lt"/>
                </a:rPr>
                <a:t>59</a:t>
              </a:r>
              <a:endParaRPr lang="en-US" altLang="en-US" sz="1000">
                <a:solidFill>
                  <a:schemeClr val="accent2"/>
                </a:solidFill>
                <a:latin typeface="+mn-lt"/>
              </a:endParaRPr>
            </a:p>
          </p:txBody>
        </p:sp>
        <p:sp>
          <p:nvSpPr>
            <p:cNvPr id="309386" name="Rectangle 138"/>
            <p:cNvSpPr>
              <a:spLocks noChangeArrowheads="1"/>
            </p:cNvSpPr>
            <p:nvPr/>
          </p:nvSpPr>
          <p:spPr bwMode="auto">
            <a:xfrm>
              <a:off x="2336888" y="4938713"/>
              <a:ext cx="1458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FT</a:t>
              </a:r>
              <a:endParaRPr lang="en-US" altLang="en-US" sz="1000">
                <a:solidFill>
                  <a:schemeClr val="accent1"/>
                </a:solidFill>
                <a:latin typeface="+mn-lt"/>
              </a:endParaRPr>
            </a:p>
          </p:txBody>
        </p:sp>
        <p:sp>
          <p:nvSpPr>
            <p:cNvPr id="309387" name="Rectangle 139"/>
            <p:cNvSpPr>
              <a:spLocks noChangeArrowheads="1"/>
            </p:cNvSpPr>
            <p:nvPr/>
          </p:nvSpPr>
          <p:spPr bwMode="auto">
            <a:xfrm>
              <a:off x="2512331" y="4938713"/>
              <a:ext cx="1410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C/</a:t>
              </a:r>
              <a:endParaRPr lang="en-US" altLang="en-US" sz="1000">
                <a:solidFill>
                  <a:schemeClr val="accent1"/>
                </a:solidFill>
                <a:latin typeface="+mn-lt"/>
              </a:endParaRPr>
            </a:p>
          </p:txBody>
        </p:sp>
        <p:sp>
          <p:nvSpPr>
            <p:cNvPr id="309388" name="Rectangle 140"/>
            <p:cNvSpPr>
              <a:spLocks noChangeArrowheads="1"/>
            </p:cNvSpPr>
            <p:nvPr/>
          </p:nvSpPr>
          <p:spPr bwMode="auto">
            <a:xfrm>
              <a:off x="2666635" y="4938713"/>
              <a:ext cx="75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dirty="0">
                  <a:solidFill>
                    <a:schemeClr val="accent1"/>
                  </a:solidFill>
                  <a:latin typeface="+mn-lt"/>
                </a:rPr>
                <a:t>T</a:t>
              </a:r>
              <a:endParaRPr lang="en-US" altLang="en-US" sz="1000" dirty="0">
                <a:solidFill>
                  <a:schemeClr val="accent1"/>
                </a:solidFill>
                <a:latin typeface="+mn-lt"/>
              </a:endParaRPr>
            </a:p>
          </p:txBody>
        </p:sp>
        <p:sp>
          <p:nvSpPr>
            <p:cNvPr id="309389" name="Rectangle 141"/>
            <p:cNvSpPr>
              <a:spLocks noChangeArrowheads="1"/>
            </p:cNvSpPr>
            <p:nvPr/>
          </p:nvSpPr>
          <p:spPr bwMode="auto">
            <a:xfrm>
              <a:off x="2761792" y="4938713"/>
              <a:ext cx="945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D</a:t>
              </a:r>
              <a:endParaRPr lang="en-US" altLang="en-US" sz="1000">
                <a:solidFill>
                  <a:schemeClr val="accent1"/>
                </a:solidFill>
                <a:latin typeface="+mn-lt"/>
              </a:endParaRPr>
            </a:p>
          </p:txBody>
        </p:sp>
        <p:sp>
          <p:nvSpPr>
            <p:cNvPr id="309390" name="Rectangle 142"/>
            <p:cNvSpPr>
              <a:spLocks noChangeArrowheads="1"/>
            </p:cNvSpPr>
            <p:nvPr/>
          </p:nvSpPr>
          <p:spPr bwMode="auto">
            <a:xfrm>
              <a:off x="2877003" y="4938713"/>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F</a:t>
              </a:r>
              <a:endParaRPr lang="en-US" altLang="en-US" sz="1000">
                <a:solidFill>
                  <a:schemeClr val="accent1"/>
                </a:solidFill>
                <a:latin typeface="+mn-lt"/>
              </a:endParaRPr>
            </a:p>
          </p:txBody>
        </p:sp>
        <p:sp>
          <p:nvSpPr>
            <p:cNvPr id="309391" name="Rectangle 143"/>
            <p:cNvSpPr>
              <a:spLocks noChangeArrowheads="1"/>
            </p:cNvSpPr>
            <p:nvPr/>
          </p:nvSpPr>
          <p:spPr bwMode="auto">
            <a:xfrm>
              <a:off x="3053970" y="493871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2</a:t>
              </a:r>
              <a:endParaRPr lang="en-US" altLang="en-US" sz="1000">
                <a:solidFill>
                  <a:schemeClr val="accent1"/>
                </a:solidFill>
                <a:latin typeface="+mn-lt"/>
              </a:endParaRPr>
            </a:p>
          </p:txBody>
        </p:sp>
        <p:sp>
          <p:nvSpPr>
            <p:cNvPr id="309392" name="Rectangle 144"/>
            <p:cNvSpPr>
              <a:spLocks noChangeArrowheads="1"/>
            </p:cNvSpPr>
            <p:nvPr/>
          </p:nvSpPr>
          <p:spPr bwMode="auto">
            <a:xfrm>
              <a:off x="3144078" y="493871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56</a:t>
              </a:r>
              <a:endParaRPr lang="en-US" altLang="en-US" sz="1000">
                <a:solidFill>
                  <a:schemeClr val="accent1"/>
                </a:solidFill>
                <a:latin typeface="+mn-lt"/>
              </a:endParaRPr>
            </a:p>
          </p:txBody>
        </p:sp>
        <p:sp>
          <p:nvSpPr>
            <p:cNvPr id="309393" name="Rectangle 145"/>
            <p:cNvSpPr>
              <a:spLocks noChangeArrowheads="1"/>
            </p:cNvSpPr>
            <p:nvPr/>
          </p:nvSpPr>
          <p:spPr bwMode="auto">
            <a:xfrm>
              <a:off x="3876295" y="493871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2</a:t>
              </a:r>
              <a:endParaRPr lang="en-US" altLang="en-US" sz="1000">
                <a:solidFill>
                  <a:schemeClr val="accent1"/>
                </a:solidFill>
                <a:latin typeface="+mn-lt"/>
              </a:endParaRPr>
            </a:p>
          </p:txBody>
        </p:sp>
        <p:sp>
          <p:nvSpPr>
            <p:cNvPr id="309394" name="Rectangle 146"/>
            <p:cNvSpPr>
              <a:spLocks noChangeArrowheads="1"/>
            </p:cNvSpPr>
            <p:nvPr/>
          </p:nvSpPr>
          <p:spPr bwMode="auto">
            <a:xfrm>
              <a:off x="3964816" y="493871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03</a:t>
              </a:r>
              <a:endParaRPr lang="en-US" altLang="en-US" sz="1000">
                <a:solidFill>
                  <a:schemeClr val="accent1"/>
                </a:solidFill>
                <a:latin typeface="+mn-lt"/>
              </a:endParaRPr>
            </a:p>
          </p:txBody>
        </p:sp>
        <p:sp>
          <p:nvSpPr>
            <p:cNvPr id="309395" name="Rectangle 147"/>
            <p:cNvSpPr>
              <a:spLocks noChangeArrowheads="1"/>
            </p:cNvSpPr>
            <p:nvPr/>
          </p:nvSpPr>
          <p:spPr bwMode="auto">
            <a:xfrm>
              <a:off x="4832799" y="4938713"/>
              <a:ext cx="23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124</a:t>
              </a:r>
              <a:endParaRPr lang="en-US" altLang="en-US" sz="1000">
                <a:solidFill>
                  <a:schemeClr val="accent1"/>
                </a:solidFill>
                <a:latin typeface="+mn-lt"/>
              </a:endParaRPr>
            </a:p>
          </p:txBody>
        </p:sp>
        <p:sp>
          <p:nvSpPr>
            <p:cNvPr id="309396" name="Rectangle 148"/>
            <p:cNvSpPr>
              <a:spLocks noChangeArrowheads="1"/>
            </p:cNvSpPr>
            <p:nvPr/>
          </p:nvSpPr>
          <p:spPr bwMode="auto">
            <a:xfrm>
              <a:off x="5776534" y="493871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5</a:t>
              </a:r>
              <a:endParaRPr lang="en-US" altLang="en-US" sz="1000">
                <a:solidFill>
                  <a:schemeClr val="accent1"/>
                </a:solidFill>
                <a:latin typeface="+mn-lt"/>
              </a:endParaRPr>
            </a:p>
          </p:txBody>
        </p:sp>
        <p:sp>
          <p:nvSpPr>
            <p:cNvPr id="309397" name="Rectangle 149"/>
            <p:cNvSpPr>
              <a:spLocks noChangeArrowheads="1"/>
            </p:cNvSpPr>
            <p:nvPr/>
          </p:nvSpPr>
          <p:spPr bwMode="auto">
            <a:xfrm>
              <a:off x="5862259" y="493871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9</a:t>
              </a:r>
              <a:endParaRPr lang="en-US" altLang="en-US" sz="1000">
                <a:solidFill>
                  <a:schemeClr val="accent1"/>
                </a:solidFill>
                <a:latin typeface="+mn-lt"/>
              </a:endParaRPr>
            </a:p>
          </p:txBody>
        </p:sp>
        <p:sp>
          <p:nvSpPr>
            <p:cNvPr id="309398" name="Rectangle 150"/>
            <p:cNvSpPr>
              <a:spLocks noChangeArrowheads="1"/>
            </p:cNvSpPr>
            <p:nvPr/>
          </p:nvSpPr>
          <p:spPr bwMode="auto">
            <a:xfrm>
              <a:off x="6818760" y="4938713"/>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256</a:t>
              </a:r>
              <a:endParaRPr lang="en-US" altLang="en-US" sz="1000">
                <a:solidFill>
                  <a:schemeClr val="accent1"/>
                </a:solidFill>
                <a:latin typeface="+mn-lt"/>
              </a:endParaRPr>
            </a:p>
          </p:txBody>
        </p:sp>
        <p:sp>
          <p:nvSpPr>
            <p:cNvPr id="309399" name="Rectangle 151"/>
            <p:cNvSpPr>
              <a:spLocks noChangeArrowheads="1"/>
            </p:cNvSpPr>
            <p:nvPr/>
          </p:nvSpPr>
          <p:spPr bwMode="auto">
            <a:xfrm>
              <a:off x="7809741" y="493871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20</a:t>
              </a:r>
              <a:endParaRPr lang="en-US" altLang="en-US" sz="1000">
                <a:solidFill>
                  <a:schemeClr val="accent1"/>
                </a:solidFill>
                <a:latin typeface="+mn-lt"/>
              </a:endParaRPr>
            </a:p>
          </p:txBody>
        </p:sp>
        <p:sp>
          <p:nvSpPr>
            <p:cNvPr id="309400" name="Rectangle 152"/>
            <p:cNvSpPr>
              <a:spLocks noChangeArrowheads="1"/>
            </p:cNvSpPr>
            <p:nvPr/>
          </p:nvSpPr>
          <p:spPr bwMode="auto">
            <a:xfrm>
              <a:off x="7976809" y="493871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2</a:t>
              </a:r>
              <a:endParaRPr lang="en-US" altLang="en-US" sz="1000">
                <a:solidFill>
                  <a:schemeClr val="accent1"/>
                </a:solidFill>
                <a:latin typeface="+mn-lt"/>
              </a:endParaRPr>
            </a:p>
          </p:txBody>
        </p:sp>
        <p:sp>
          <p:nvSpPr>
            <p:cNvPr id="309401" name="Rectangle 153"/>
            <p:cNvSpPr>
              <a:spLocks noChangeArrowheads="1"/>
            </p:cNvSpPr>
            <p:nvPr/>
          </p:nvSpPr>
          <p:spPr bwMode="auto">
            <a:xfrm>
              <a:off x="8687628" y="493871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12</a:t>
              </a:r>
              <a:endParaRPr lang="en-US" altLang="en-US" sz="1000">
                <a:solidFill>
                  <a:schemeClr val="accent1"/>
                </a:solidFill>
                <a:latin typeface="+mn-lt"/>
              </a:endParaRPr>
            </a:p>
          </p:txBody>
        </p:sp>
        <p:sp>
          <p:nvSpPr>
            <p:cNvPr id="309402" name="Rectangle 154"/>
            <p:cNvSpPr>
              <a:spLocks noChangeArrowheads="1"/>
            </p:cNvSpPr>
            <p:nvPr/>
          </p:nvSpPr>
          <p:spPr bwMode="auto">
            <a:xfrm>
              <a:off x="8854695" y="493871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5</a:t>
              </a:r>
              <a:endParaRPr lang="en-US" altLang="en-US" sz="1000">
                <a:solidFill>
                  <a:schemeClr val="accent1"/>
                </a:solidFill>
                <a:latin typeface="+mn-lt"/>
              </a:endParaRPr>
            </a:p>
          </p:txBody>
        </p:sp>
        <p:sp>
          <p:nvSpPr>
            <p:cNvPr id="309403" name="Rectangle 155"/>
            <p:cNvSpPr>
              <a:spLocks noChangeArrowheads="1"/>
            </p:cNvSpPr>
            <p:nvPr/>
          </p:nvSpPr>
          <p:spPr bwMode="auto">
            <a:xfrm>
              <a:off x="9484934" y="493871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5</a:t>
              </a:r>
              <a:endParaRPr lang="en-US" altLang="en-US" sz="1000">
                <a:solidFill>
                  <a:schemeClr val="accent1"/>
                </a:solidFill>
                <a:latin typeface="+mn-lt"/>
              </a:endParaRPr>
            </a:p>
          </p:txBody>
        </p:sp>
        <p:sp>
          <p:nvSpPr>
            <p:cNvPr id="309404" name="Rectangle 156"/>
            <p:cNvSpPr>
              <a:spLocks noChangeArrowheads="1"/>
            </p:cNvSpPr>
            <p:nvPr/>
          </p:nvSpPr>
          <p:spPr bwMode="auto">
            <a:xfrm>
              <a:off x="9570659" y="493871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chemeClr val="accent1"/>
                  </a:solidFill>
                  <a:latin typeface="+mn-lt"/>
                </a:rPr>
                <a:t>9</a:t>
              </a:r>
              <a:endParaRPr lang="en-US" altLang="en-US" sz="1000">
                <a:solidFill>
                  <a:schemeClr val="accent1"/>
                </a:solidFill>
                <a:latin typeface="+mn-lt"/>
              </a:endParaRPr>
            </a:p>
          </p:txBody>
        </p:sp>
        <p:sp>
          <p:nvSpPr>
            <p:cNvPr id="309405" name="Rectangle 157"/>
            <p:cNvSpPr>
              <a:spLocks noChangeArrowheads="1"/>
            </p:cNvSpPr>
            <p:nvPr/>
          </p:nvSpPr>
          <p:spPr bwMode="auto">
            <a:xfrm>
              <a:off x="3624669" y="2093913"/>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P</a:t>
              </a:r>
              <a:endParaRPr lang="en-US" altLang="en-US" sz="1000">
                <a:solidFill>
                  <a:srgbClr val="000000"/>
                </a:solidFill>
                <a:latin typeface="+mn-lt"/>
              </a:endParaRPr>
            </a:p>
          </p:txBody>
        </p:sp>
        <p:sp>
          <p:nvSpPr>
            <p:cNvPr id="309406" name="Rectangle 158"/>
            <p:cNvSpPr>
              <a:spLocks noChangeArrowheads="1"/>
            </p:cNvSpPr>
            <p:nvPr/>
          </p:nvSpPr>
          <p:spPr bwMode="auto">
            <a:xfrm>
              <a:off x="3725904" y="2093913"/>
              <a:ext cx="155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a:t>
              </a:r>
              <a:endParaRPr lang="en-US" altLang="en-US" sz="1000">
                <a:solidFill>
                  <a:srgbClr val="000000"/>
                </a:solidFill>
                <a:latin typeface="+mn-lt"/>
              </a:endParaRPr>
            </a:p>
          </p:txBody>
        </p:sp>
        <p:sp>
          <p:nvSpPr>
            <p:cNvPr id="309407" name="Rectangle 159"/>
            <p:cNvSpPr>
              <a:spLocks noChangeArrowheads="1"/>
            </p:cNvSpPr>
            <p:nvPr/>
          </p:nvSpPr>
          <p:spPr bwMode="auto">
            <a:xfrm>
              <a:off x="3894745" y="2093913"/>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a:t>
              </a:r>
              <a:endParaRPr lang="en-US" altLang="en-US" sz="1000">
                <a:solidFill>
                  <a:srgbClr val="000000"/>
                </a:solidFill>
                <a:latin typeface="+mn-lt"/>
              </a:endParaRPr>
            </a:p>
          </p:txBody>
        </p:sp>
        <p:sp>
          <p:nvSpPr>
            <p:cNvPr id="309408" name="Rectangle 160"/>
            <p:cNvSpPr>
              <a:spLocks noChangeArrowheads="1"/>
            </p:cNvSpPr>
            <p:nvPr/>
          </p:nvSpPr>
          <p:spPr bwMode="auto">
            <a:xfrm>
              <a:off x="3946974" y="2093913"/>
              <a:ext cx="2356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001</a:t>
              </a:r>
              <a:endParaRPr lang="en-US" altLang="en-US" sz="1000">
                <a:solidFill>
                  <a:srgbClr val="000000"/>
                </a:solidFill>
                <a:latin typeface="+mn-lt"/>
              </a:endParaRPr>
            </a:p>
          </p:txBody>
        </p:sp>
        <p:sp>
          <p:nvSpPr>
            <p:cNvPr id="309409" name="Rectangle 161"/>
            <p:cNvSpPr>
              <a:spLocks noChangeArrowheads="1"/>
            </p:cNvSpPr>
            <p:nvPr/>
          </p:nvSpPr>
          <p:spPr bwMode="auto">
            <a:xfrm>
              <a:off x="4510494" y="2093913"/>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P</a:t>
              </a:r>
              <a:endParaRPr lang="en-US" altLang="en-US" sz="1000">
                <a:solidFill>
                  <a:srgbClr val="000000"/>
                </a:solidFill>
                <a:latin typeface="+mn-lt"/>
              </a:endParaRPr>
            </a:p>
          </p:txBody>
        </p:sp>
        <p:sp>
          <p:nvSpPr>
            <p:cNvPr id="309410" name="Rectangle 162"/>
            <p:cNvSpPr>
              <a:spLocks noChangeArrowheads="1"/>
            </p:cNvSpPr>
            <p:nvPr/>
          </p:nvSpPr>
          <p:spPr bwMode="auto">
            <a:xfrm>
              <a:off x="4610141" y="2093913"/>
              <a:ext cx="155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a:t>
              </a:r>
              <a:endParaRPr lang="en-US" altLang="en-US" sz="1000">
                <a:solidFill>
                  <a:srgbClr val="000000"/>
                </a:solidFill>
                <a:latin typeface="+mn-lt"/>
              </a:endParaRPr>
            </a:p>
          </p:txBody>
        </p:sp>
        <p:sp>
          <p:nvSpPr>
            <p:cNvPr id="309411" name="Rectangle 163"/>
            <p:cNvSpPr>
              <a:spLocks noChangeArrowheads="1"/>
            </p:cNvSpPr>
            <p:nvPr/>
          </p:nvSpPr>
          <p:spPr bwMode="auto">
            <a:xfrm>
              <a:off x="4778983" y="2093913"/>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a:t>
              </a:r>
              <a:endParaRPr lang="en-US" altLang="en-US" sz="1000">
                <a:solidFill>
                  <a:srgbClr val="000000"/>
                </a:solidFill>
                <a:latin typeface="+mn-lt"/>
              </a:endParaRPr>
            </a:p>
          </p:txBody>
        </p:sp>
        <p:sp>
          <p:nvSpPr>
            <p:cNvPr id="309412" name="Rectangle 164"/>
            <p:cNvSpPr>
              <a:spLocks noChangeArrowheads="1"/>
            </p:cNvSpPr>
            <p:nvPr/>
          </p:nvSpPr>
          <p:spPr bwMode="auto">
            <a:xfrm>
              <a:off x="4831210" y="2093913"/>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143</a:t>
              </a:r>
              <a:endParaRPr lang="en-US" altLang="en-US" sz="1000">
                <a:solidFill>
                  <a:srgbClr val="000000"/>
                </a:solidFill>
                <a:latin typeface="+mn-lt"/>
              </a:endParaRPr>
            </a:p>
          </p:txBody>
        </p:sp>
        <p:sp>
          <p:nvSpPr>
            <p:cNvPr id="309413" name="Rectangle 165"/>
            <p:cNvSpPr>
              <a:spLocks noChangeArrowheads="1"/>
            </p:cNvSpPr>
            <p:nvPr/>
          </p:nvSpPr>
          <p:spPr bwMode="auto">
            <a:xfrm>
              <a:off x="5394731" y="2093913"/>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P</a:t>
              </a:r>
              <a:endParaRPr lang="en-US" altLang="en-US" sz="1000">
                <a:solidFill>
                  <a:srgbClr val="000000"/>
                </a:solidFill>
                <a:latin typeface="+mn-lt"/>
              </a:endParaRPr>
            </a:p>
          </p:txBody>
        </p:sp>
        <p:sp>
          <p:nvSpPr>
            <p:cNvPr id="309414" name="Rectangle 166"/>
            <p:cNvSpPr>
              <a:spLocks noChangeArrowheads="1"/>
            </p:cNvSpPr>
            <p:nvPr/>
          </p:nvSpPr>
          <p:spPr bwMode="auto">
            <a:xfrm>
              <a:off x="5495966" y="2093913"/>
              <a:ext cx="1554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a:t>
              </a:r>
              <a:endParaRPr lang="en-US" altLang="en-US" sz="1000">
                <a:solidFill>
                  <a:srgbClr val="000000"/>
                </a:solidFill>
                <a:latin typeface="+mn-lt"/>
              </a:endParaRPr>
            </a:p>
          </p:txBody>
        </p:sp>
        <p:sp>
          <p:nvSpPr>
            <p:cNvPr id="309415" name="Rectangle 167"/>
            <p:cNvSpPr>
              <a:spLocks noChangeArrowheads="1"/>
            </p:cNvSpPr>
            <p:nvPr/>
          </p:nvSpPr>
          <p:spPr bwMode="auto">
            <a:xfrm>
              <a:off x="5664808" y="2093913"/>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a:t>
              </a:r>
              <a:endParaRPr lang="en-US" altLang="en-US" sz="1000">
                <a:solidFill>
                  <a:srgbClr val="000000"/>
                </a:solidFill>
                <a:latin typeface="+mn-lt"/>
              </a:endParaRPr>
            </a:p>
          </p:txBody>
        </p:sp>
        <p:sp>
          <p:nvSpPr>
            <p:cNvPr id="309416" name="Rectangle 168"/>
            <p:cNvSpPr>
              <a:spLocks noChangeArrowheads="1"/>
            </p:cNvSpPr>
            <p:nvPr/>
          </p:nvSpPr>
          <p:spPr bwMode="auto">
            <a:xfrm>
              <a:off x="5717035" y="2093913"/>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000000"/>
                  </a:solidFill>
                  <a:latin typeface="+mn-lt"/>
                </a:rPr>
                <a:t>049</a:t>
              </a:r>
              <a:endParaRPr lang="en-US" altLang="en-US" sz="1000">
                <a:solidFill>
                  <a:srgbClr val="000000"/>
                </a:solidFill>
                <a:latin typeface="+mn-lt"/>
              </a:endParaRPr>
            </a:p>
          </p:txBody>
        </p:sp>
        <p:sp>
          <p:nvSpPr>
            <p:cNvPr id="309417" name="Rectangle 169"/>
            <p:cNvSpPr>
              <a:spLocks noChangeArrowheads="1"/>
            </p:cNvSpPr>
            <p:nvPr/>
          </p:nvSpPr>
          <p:spPr bwMode="auto">
            <a:xfrm>
              <a:off x="3181756" y="2563813"/>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P</a:t>
              </a:r>
              <a:endParaRPr lang="en-US" altLang="en-US" sz="1000">
                <a:solidFill>
                  <a:srgbClr val="717074"/>
                </a:solidFill>
                <a:latin typeface="+mn-lt"/>
              </a:endParaRPr>
            </a:p>
          </p:txBody>
        </p:sp>
        <p:sp>
          <p:nvSpPr>
            <p:cNvPr id="309418" name="Rectangle 170"/>
            <p:cNvSpPr>
              <a:spLocks noChangeArrowheads="1"/>
            </p:cNvSpPr>
            <p:nvPr/>
          </p:nvSpPr>
          <p:spPr bwMode="auto">
            <a:xfrm>
              <a:off x="3275636" y="2563813"/>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l</a:t>
              </a:r>
              <a:endParaRPr lang="en-US" altLang="en-US" sz="1000">
                <a:solidFill>
                  <a:srgbClr val="717074"/>
                </a:solidFill>
                <a:latin typeface="+mn-lt"/>
              </a:endParaRPr>
            </a:p>
          </p:txBody>
        </p:sp>
        <p:sp>
          <p:nvSpPr>
            <p:cNvPr id="309419" name="Rectangle 171"/>
            <p:cNvSpPr>
              <a:spLocks noChangeArrowheads="1"/>
            </p:cNvSpPr>
            <p:nvPr/>
          </p:nvSpPr>
          <p:spPr bwMode="auto">
            <a:xfrm>
              <a:off x="3322281" y="2563813"/>
              <a:ext cx="737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a</a:t>
              </a:r>
              <a:endParaRPr lang="en-US" altLang="en-US" sz="1000">
                <a:solidFill>
                  <a:srgbClr val="717074"/>
                </a:solidFill>
                <a:latin typeface="+mn-lt"/>
              </a:endParaRPr>
            </a:p>
          </p:txBody>
        </p:sp>
        <p:sp>
          <p:nvSpPr>
            <p:cNvPr id="309420" name="Rectangle 172"/>
            <p:cNvSpPr>
              <a:spLocks noChangeArrowheads="1"/>
            </p:cNvSpPr>
            <p:nvPr/>
          </p:nvSpPr>
          <p:spPr bwMode="auto">
            <a:xfrm>
              <a:off x="3415610" y="2563813"/>
              <a:ext cx="142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ce</a:t>
              </a:r>
              <a:endParaRPr lang="en-US" altLang="en-US" sz="1000" dirty="0">
                <a:solidFill>
                  <a:srgbClr val="717074"/>
                </a:solidFill>
                <a:latin typeface="+mn-lt"/>
              </a:endParaRPr>
            </a:p>
          </p:txBody>
        </p:sp>
        <p:sp>
          <p:nvSpPr>
            <p:cNvPr id="309421" name="Rectangle 173"/>
            <p:cNvSpPr>
              <a:spLocks noChangeArrowheads="1"/>
            </p:cNvSpPr>
            <p:nvPr/>
          </p:nvSpPr>
          <p:spPr bwMode="auto">
            <a:xfrm>
              <a:off x="3579425" y="2563813"/>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b</a:t>
              </a:r>
              <a:endParaRPr lang="en-US" altLang="en-US" sz="1000">
                <a:solidFill>
                  <a:srgbClr val="717074"/>
                </a:solidFill>
                <a:latin typeface="+mn-lt"/>
              </a:endParaRPr>
            </a:p>
          </p:txBody>
        </p:sp>
        <p:sp>
          <p:nvSpPr>
            <p:cNvPr id="309422" name="Rectangle 174"/>
            <p:cNvSpPr>
              <a:spLocks noChangeArrowheads="1"/>
            </p:cNvSpPr>
            <p:nvPr/>
          </p:nvSpPr>
          <p:spPr bwMode="auto">
            <a:xfrm>
              <a:off x="3672286" y="2563813"/>
              <a:ext cx="81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o</a:t>
              </a:r>
              <a:endParaRPr lang="en-US" altLang="en-US" sz="1000">
                <a:solidFill>
                  <a:srgbClr val="717074"/>
                </a:solidFill>
                <a:latin typeface="+mn-lt"/>
              </a:endParaRPr>
            </a:p>
          </p:txBody>
        </p:sp>
        <p:sp>
          <p:nvSpPr>
            <p:cNvPr id="309423" name="Rectangle 179"/>
            <p:cNvSpPr>
              <a:spLocks noChangeArrowheads="1"/>
            </p:cNvSpPr>
            <p:nvPr/>
          </p:nvSpPr>
          <p:spPr bwMode="auto">
            <a:xfrm>
              <a:off x="7025094" y="2473325"/>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P</a:t>
              </a:r>
              <a:endParaRPr lang="en-US" altLang="en-US" sz="1000">
                <a:solidFill>
                  <a:srgbClr val="717074"/>
                </a:solidFill>
                <a:latin typeface="+mn-lt"/>
              </a:endParaRPr>
            </a:p>
          </p:txBody>
        </p:sp>
        <p:sp>
          <p:nvSpPr>
            <p:cNvPr id="309424" name="Rectangle 180"/>
            <p:cNvSpPr>
              <a:spLocks noChangeArrowheads="1"/>
            </p:cNvSpPr>
            <p:nvPr/>
          </p:nvSpPr>
          <p:spPr bwMode="auto">
            <a:xfrm>
              <a:off x="7118973" y="2473325"/>
              <a:ext cx="35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l</a:t>
              </a:r>
              <a:endParaRPr lang="en-US" altLang="en-US" sz="1000">
                <a:solidFill>
                  <a:srgbClr val="717074"/>
                </a:solidFill>
                <a:latin typeface="+mn-lt"/>
              </a:endParaRPr>
            </a:p>
          </p:txBody>
        </p:sp>
        <p:sp>
          <p:nvSpPr>
            <p:cNvPr id="309425" name="Rectangle 181"/>
            <p:cNvSpPr>
              <a:spLocks noChangeArrowheads="1"/>
            </p:cNvSpPr>
            <p:nvPr/>
          </p:nvSpPr>
          <p:spPr bwMode="auto">
            <a:xfrm>
              <a:off x="7165618" y="2473325"/>
              <a:ext cx="737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a</a:t>
              </a:r>
              <a:endParaRPr lang="en-US" altLang="en-US" sz="1000">
                <a:solidFill>
                  <a:srgbClr val="717074"/>
                </a:solidFill>
                <a:latin typeface="+mn-lt"/>
              </a:endParaRPr>
            </a:p>
          </p:txBody>
        </p:sp>
        <p:sp>
          <p:nvSpPr>
            <p:cNvPr id="309426" name="Rectangle 182"/>
            <p:cNvSpPr>
              <a:spLocks noChangeArrowheads="1"/>
            </p:cNvSpPr>
            <p:nvPr/>
          </p:nvSpPr>
          <p:spPr bwMode="auto">
            <a:xfrm>
              <a:off x="7257360" y="2473325"/>
              <a:ext cx="1426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dirty="0" err="1">
                  <a:solidFill>
                    <a:srgbClr val="717074"/>
                  </a:solidFill>
                  <a:latin typeface="+mn-lt"/>
                </a:rPr>
                <a:t>ce</a:t>
              </a:r>
              <a:endParaRPr lang="en-US" altLang="en-US" sz="1000" dirty="0">
                <a:solidFill>
                  <a:srgbClr val="717074"/>
                </a:solidFill>
                <a:latin typeface="+mn-lt"/>
              </a:endParaRPr>
            </a:p>
          </p:txBody>
        </p:sp>
        <p:sp>
          <p:nvSpPr>
            <p:cNvPr id="309427" name="Rectangle 183"/>
            <p:cNvSpPr>
              <a:spLocks noChangeArrowheads="1"/>
            </p:cNvSpPr>
            <p:nvPr/>
          </p:nvSpPr>
          <p:spPr bwMode="auto">
            <a:xfrm>
              <a:off x="7422763" y="2473325"/>
              <a:ext cx="80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b</a:t>
              </a:r>
              <a:endParaRPr lang="en-US" altLang="en-US" sz="1000">
                <a:solidFill>
                  <a:srgbClr val="717074"/>
                </a:solidFill>
                <a:latin typeface="+mn-lt"/>
              </a:endParaRPr>
            </a:p>
          </p:txBody>
        </p:sp>
        <p:sp>
          <p:nvSpPr>
            <p:cNvPr id="309428" name="Rectangle 184"/>
            <p:cNvSpPr>
              <a:spLocks noChangeArrowheads="1"/>
            </p:cNvSpPr>
            <p:nvPr/>
          </p:nvSpPr>
          <p:spPr bwMode="auto">
            <a:xfrm>
              <a:off x="7515623" y="2473325"/>
              <a:ext cx="81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a:solidFill>
                    <a:srgbClr val="717074"/>
                  </a:solidFill>
                  <a:latin typeface="+mn-lt"/>
                </a:rPr>
                <a:t>o</a:t>
              </a:r>
              <a:endParaRPr lang="en-US" altLang="en-US" sz="1000">
                <a:solidFill>
                  <a:srgbClr val="717074"/>
                </a:solidFill>
                <a:latin typeface="+mn-lt"/>
              </a:endParaRPr>
            </a:p>
          </p:txBody>
        </p:sp>
        <p:sp>
          <p:nvSpPr>
            <p:cNvPr id="309429" name="Rectangle 188"/>
            <p:cNvSpPr>
              <a:spLocks noChangeArrowheads="1"/>
            </p:cNvSpPr>
            <p:nvPr/>
          </p:nvSpPr>
          <p:spPr bwMode="auto">
            <a:xfrm>
              <a:off x="7095958" y="3394075"/>
              <a:ext cx="5273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r>
                <a:rPr lang="en-US" altLang="en-US" sz="1200" dirty="0">
                  <a:solidFill>
                    <a:schemeClr val="accent1"/>
                  </a:solidFill>
                  <a:latin typeface="+mn-lt"/>
                </a:rPr>
                <a:t>TDF/FTC</a:t>
              </a:r>
              <a:endParaRPr lang="en-US" altLang="en-US" sz="1000" dirty="0">
                <a:solidFill>
                  <a:srgbClr val="CC0000"/>
                </a:solidFill>
                <a:latin typeface="+mn-lt"/>
              </a:endParaRPr>
            </a:p>
          </p:txBody>
        </p:sp>
        <p:sp>
          <p:nvSpPr>
            <p:cNvPr id="309431" name="Freeform 190"/>
            <p:cNvSpPr>
              <a:spLocks noEditPoints="1"/>
            </p:cNvSpPr>
            <p:nvPr/>
          </p:nvSpPr>
          <p:spPr bwMode="auto">
            <a:xfrm>
              <a:off x="4843463" y="3078164"/>
              <a:ext cx="49212" cy="630237"/>
            </a:xfrm>
            <a:custGeom>
              <a:avLst/>
              <a:gdLst>
                <a:gd name="T0" fmla="*/ 0 w 31"/>
                <a:gd name="T1" fmla="*/ 0 h 397"/>
                <a:gd name="T2" fmla="*/ 49213 w 31"/>
                <a:gd name="T3" fmla="*/ 0 h 397"/>
                <a:gd name="T4" fmla="*/ 0 w 31"/>
                <a:gd name="T5" fmla="*/ 630238 h 397"/>
                <a:gd name="T6" fmla="*/ 49213 w 31"/>
                <a:gd name="T7" fmla="*/ 630238 h 397"/>
                <a:gd name="T8" fmla="*/ 22225 w 31"/>
                <a:gd name="T9" fmla="*/ 630238 h 397"/>
                <a:gd name="T10" fmla="*/ 22225 w 31"/>
                <a:gd name="T11" fmla="*/ 315913 h 397"/>
                <a:gd name="T12" fmla="*/ 22225 w 31"/>
                <a:gd name="T13" fmla="*/ 0 h 3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97">
                  <a:moveTo>
                    <a:pt x="0" y="0"/>
                  </a:moveTo>
                  <a:lnTo>
                    <a:pt x="31" y="0"/>
                  </a:lnTo>
                  <a:moveTo>
                    <a:pt x="0" y="397"/>
                  </a:moveTo>
                  <a:lnTo>
                    <a:pt x="31" y="397"/>
                  </a:lnTo>
                  <a:moveTo>
                    <a:pt x="14" y="397"/>
                  </a:moveTo>
                  <a:lnTo>
                    <a:pt x="14" y="199"/>
                  </a:lnTo>
                  <a:lnTo>
                    <a:pt x="14" y="0"/>
                  </a:lnTo>
                </a:path>
              </a:pathLst>
            </a:custGeom>
            <a:solidFill>
              <a:srgbClr val="C00000"/>
            </a:solidFill>
            <a:ln w="15875" cap="flat">
              <a:solidFill>
                <a:schemeClr val="accent1"/>
              </a:solidFill>
              <a:prstDash val="solid"/>
              <a:round/>
              <a:headEnd/>
              <a:tailEnd/>
            </a:ln>
          </p:spPr>
          <p:txBody>
            <a:bodyPr/>
            <a:lstStyle/>
            <a:p>
              <a:endParaRPr lang="en-US"/>
            </a:p>
          </p:txBody>
        </p:sp>
        <p:sp>
          <p:nvSpPr>
            <p:cNvPr id="309433" name="Rectangle 188"/>
            <p:cNvSpPr>
              <a:spLocks noChangeArrowheads="1"/>
            </p:cNvSpPr>
            <p:nvPr/>
          </p:nvSpPr>
          <p:spPr bwMode="auto">
            <a:xfrm>
              <a:off x="3197851" y="3571875"/>
              <a:ext cx="5273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altLang="en-US" sz="1200" dirty="0">
                  <a:solidFill>
                    <a:schemeClr val="accent1"/>
                  </a:solidFill>
                  <a:latin typeface="+mn-lt"/>
                </a:rPr>
                <a:t>TDF/FTC</a:t>
              </a:r>
              <a:endParaRPr lang="en-US" altLang="en-US" sz="1000" dirty="0">
                <a:solidFill>
                  <a:schemeClr val="accent1"/>
                </a:solidFill>
                <a:latin typeface="+mn-lt"/>
              </a:endParaRPr>
            </a:p>
          </p:txBody>
        </p:sp>
      </p:grpSp>
      <p:sp>
        <p:nvSpPr>
          <p:cNvPr id="185" name="Text Box 5"/>
          <p:cNvSpPr txBox="1">
            <a:spLocks noChangeArrowheads="1"/>
          </p:cNvSpPr>
          <p:nvPr/>
        </p:nvSpPr>
        <p:spPr bwMode="auto">
          <a:xfrm>
            <a:off x="10115550" y="6251830"/>
            <a:ext cx="19141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defPPr>
              <a:defRPr lang="en-US"/>
            </a:defPPr>
            <a:lvl1pPr>
              <a:defRPr sz="1200"/>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fr-FR" altLang="en-US" dirty="0"/>
              <a:t>Mulligan K, et al. CROI 2011</a:t>
            </a:r>
            <a:endParaRPr lang="en-US" altLang="en-US" dirty="0"/>
          </a:p>
        </p:txBody>
      </p:sp>
    </p:spTree>
    <p:custDataLst>
      <p:tags r:id="rId1"/>
    </p:custDataLst>
    <p:extLst>
      <p:ext uri="{BB962C8B-B14F-4D97-AF65-F5344CB8AC3E}">
        <p14:creationId xmlns:p14="http://schemas.microsoft.com/office/powerpoint/2010/main" val="10043668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Overview</a:t>
            </a:r>
            <a:endParaRPr lang="en-US" dirty="0"/>
          </a:p>
        </p:txBody>
      </p:sp>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847528" y="2060848"/>
            <a:ext cx="2136674" cy="1152128"/>
          </a:xfrm>
          <a:prstGeom prst="rect">
            <a:avLst/>
          </a:prstGeom>
        </p:spPr>
      </p:pic>
      <p:pic>
        <p:nvPicPr>
          <p:cNvPr id="4" name="Picture 3"/>
          <p:cNvPicPr>
            <a:picLocks noChangeAspect="1"/>
          </p:cNvPicPr>
          <p:nvPr/>
        </p:nvPicPr>
        <p:blipFill>
          <a:blip r:embed="rId9"/>
          <a:stretch>
            <a:fillRect/>
          </a:stretch>
        </p:blipFill>
        <p:spPr>
          <a:xfrm>
            <a:off x="8135791" y="3370312"/>
            <a:ext cx="2283121" cy="1282824"/>
          </a:xfrm>
          <a:prstGeom prst="rect">
            <a:avLst/>
          </a:prstGeom>
        </p:spPr>
      </p:pic>
      <p:pic>
        <p:nvPicPr>
          <p:cNvPr id="5" name="Picture 4"/>
          <p:cNvPicPr>
            <a:picLocks noChangeAspect="1"/>
          </p:cNvPicPr>
          <p:nvPr/>
        </p:nvPicPr>
        <p:blipFill>
          <a:blip r:embed="rId10"/>
          <a:stretch>
            <a:fillRect/>
          </a:stretch>
        </p:blipFill>
        <p:spPr>
          <a:xfrm>
            <a:off x="1914328" y="4725145"/>
            <a:ext cx="2021433" cy="1316113"/>
          </a:xfrm>
          <a:prstGeom prst="rect">
            <a:avLst/>
          </a:prstGeom>
        </p:spPr>
      </p:pic>
      <p:graphicFrame>
        <p:nvGraphicFramePr>
          <p:cNvPr id="7" name="Content Placeholder 5"/>
          <p:cNvGraphicFramePr>
            <a:graphicFrameLocks/>
          </p:cNvGraphicFramePr>
          <p:nvPr>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880622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itle 2"/>
          <p:cNvSpPr>
            <a:spLocks noGrp="1"/>
          </p:cNvSpPr>
          <p:nvPr>
            <p:ph type="title"/>
          </p:nvPr>
        </p:nvSpPr>
        <p:spPr/>
        <p:txBody>
          <a:bodyPr vert="horz" lIns="91440" tIns="45720" rIns="91440" bIns="45720" rtlCol="0" anchor="t">
            <a:normAutofit/>
          </a:bodyPr>
          <a:lstStyle/>
          <a:p>
            <a:r>
              <a:rPr lang="en-US" altLang="en-US" dirty="0">
                <a:latin typeface="+mn-lt"/>
              </a:rPr>
              <a:t>BMD recovers after cessation of TDF/FTC </a:t>
            </a:r>
          </a:p>
        </p:txBody>
      </p:sp>
      <p:sp>
        <p:nvSpPr>
          <p:cNvPr id="64515" name="Text Placeholder 1"/>
          <p:cNvSpPr>
            <a:spLocks noGrp="1"/>
          </p:cNvSpPr>
          <p:nvPr>
            <p:ph type="body" sz="quarter" idx="4294967295"/>
          </p:nvPr>
        </p:nvSpPr>
        <p:spPr>
          <a:xfrm>
            <a:off x="128590" y="6311451"/>
            <a:ext cx="3490914" cy="202751"/>
          </a:xfrm>
        </p:spPr>
        <p:txBody>
          <a:bodyPr>
            <a:normAutofit fontScale="32500" lnSpcReduction="20000"/>
          </a:bodyPr>
          <a:lstStyle/>
          <a:p>
            <a:pPr marL="0" indent="0" eaLnBrk="1" hangingPunct="1">
              <a:spcBef>
                <a:spcPct val="0"/>
              </a:spcBef>
              <a:buNone/>
            </a:pPr>
            <a:r>
              <a:rPr lang="en-US" altLang="en-US" dirty="0"/>
              <a:t>iPrEx / iPrEx Open Label Extension (OLE): BMD Analysis</a:t>
            </a:r>
          </a:p>
        </p:txBody>
      </p:sp>
      <p:sp>
        <p:nvSpPr>
          <p:cNvPr id="64517" name="Content Placeholder 3"/>
          <p:cNvSpPr>
            <a:spLocks noGrp="1"/>
          </p:cNvSpPr>
          <p:nvPr>
            <p:ph idx="4294967295"/>
          </p:nvPr>
        </p:nvSpPr>
        <p:spPr>
          <a:xfrm>
            <a:off x="8515572" y="1971902"/>
            <a:ext cx="3290606" cy="3677331"/>
          </a:xfrm>
          <a:noFill/>
        </p:spPr>
        <p:txBody>
          <a:bodyPr>
            <a:noAutofit/>
          </a:bodyPr>
          <a:lstStyle/>
          <a:p>
            <a:pPr>
              <a:lnSpc>
                <a:spcPct val="100000"/>
              </a:lnSpc>
              <a:spcBef>
                <a:spcPts val="300"/>
              </a:spcBef>
            </a:pPr>
            <a:r>
              <a:rPr lang="en-US" altLang="en-US" sz="1600" dirty="0"/>
              <a:t>BMD recovered completely in BOTH hip and spine in young adults (&lt;25yrs)</a:t>
            </a:r>
          </a:p>
          <a:p>
            <a:pPr>
              <a:lnSpc>
                <a:spcPct val="100000"/>
              </a:lnSpc>
              <a:spcBef>
                <a:spcPts val="300"/>
              </a:spcBef>
            </a:pPr>
            <a:r>
              <a:rPr lang="en-US" altLang="en-US" sz="1600" dirty="0"/>
              <a:t>BMD recovered completely by enrollment in iPrEx OLE (median 73 </a:t>
            </a:r>
            <a:r>
              <a:rPr lang="en-US" altLang="en-US" sz="1600" dirty="0" err="1"/>
              <a:t>wks</a:t>
            </a:r>
            <a:r>
              <a:rPr lang="en-US" altLang="en-US" sz="1600" dirty="0"/>
              <a:t>) in both spine and hip</a:t>
            </a:r>
          </a:p>
          <a:p>
            <a:pPr>
              <a:lnSpc>
                <a:spcPct val="100000"/>
              </a:lnSpc>
              <a:spcBef>
                <a:spcPts val="300"/>
              </a:spcBef>
            </a:pPr>
            <a:r>
              <a:rPr lang="en-US" altLang="en-US" sz="1600" b="1" dirty="0">
                <a:solidFill>
                  <a:schemeClr val="tx2"/>
                </a:solidFill>
              </a:rPr>
              <a:t>Although BMD declined in HIV-negative MSM/trans women with therapeutic levels of TDF/FTC on PrEP,  BMD recovered completely in both older (</a:t>
            </a:r>
            <a:r>
              <a:rPr lang="en-US" altLang="en-US" sz="1600" b="1" u="sng" dirty="0">
                <a:solidFill>
                  <a:schemeClr val="tx2"/>
                </a:solidFill>
              </a:rPr>
              <a:t>&gt;</a:t>
            </a:r>
            <a:r>
              <a:rPr lang="en-US" altLang="en-US" sz="1600" b="1" dirty="0">
                <a:solidFill>
                  <a:schemeClr val="tx2"/>
                </a:solidFill>
              </a:rPr>
              <a:t>25) and younger patients within 6 months following </a:t>
            </a:r>
            <a:r>
              <a:rPr lang="en-US" altLang="en-US" sz="1600" b="1" dirty="0" smtClean="0">
                <a:solidFill>
                  <a:schemeClr val="tx2"/>
                </a:solidFill>
              </a:rPr>
              <a:t>discontinuation</a:t>
            </a:r>
            <a:endParaRPr lang="en-US" altLang="en-US" sz="1600" b="1" dirty="0">
              <a:solidFill>
                <a:schemeClr val="tx2"/>
              </a:solidFill>
            </a:endParaRPr>
          </a:p>
        </p:txBody>
      </p:sp>
      <p:sp>
        <p:nvSpPr>
          <p:cNvPr id="64520" name="TextBox 2"/>
          <p:cNvSpPr txBox="1">
            <a:spLocks noChangeArrowheads="1"/>
          </p:cNvSpPr>
          <p:nvPr/>
        </p:nvSpPr>
        <p:spPr bwMode="auto">
          <a:xfrm>
            <a:off x="555585" y="1225951"/>
            <a:ext cx="11053823" cy="431800"/>
          </a:xfrm>
          <a:prstGeom prst="rect">
            <a:avLst/>
          </a:prstGeom>
          <a:extLst/>
        </p:spPr>
        <p:txBody>
          <a:bodyPr vert="horz" lIns="91440" tIns="45720" rIns="91440" bIns="45720" rtlCol="0">
            <a:noAutofit/>
          </a:bodyPr>
          <a:lstStyle>
            <a:lvl1pPr indent="0" algn="ctr">
              <a:lnSpc>
                <a:spcPct val="90000"/>
              </a:lnSpc>
              <a:spcBef>
                <a:spcPct val="0"/>
              </a:spcBef>
              <a:buFont typeface="Arial"/>
              <a:buNone/>
              <a:defRPr b="1">
                <a:solidFill>
                  <a:schemeClr val="tx2"/>
                </a:solidFill>
              </a:defRPr>
            </a:lvl1pPr>
            <a:lvl2pPr marL="685800" indent="-228600">
              <a:lnSpc>
                <a:spcPct val="90000"/>
              </a:lnSpc>
              <a:spcBef>
                <a:spcPts val="500"/>
              </a:spcBef>
              <a:buFont typeface="Arial"/>
              <a:buChar char="•"/>
              <a:defRPr sz="2400"/>
            </a:lvl2pPr>
            <a:lvl3pPr marL="1143000" indent="-228600">
              <a:lnSpc>
                <a:spcPct val="90000"/>
              </a:lnSpc>
              <a:spcBef>
                <a:spcPts val="500"/>
              </a:spcBef>
              <a:buFont typeface="Arial"/>
              <a:buChar char="•"/>
              <a:defRPr sz="2000"/>
            </a:lvl3pPr>
            <a:lvl4pPr marL="1600200" indent="-228600">
              <a:lnSpc>
                <a:spcPct val="90000"/>
              </a:lnSpc>
              <a:spcBef>
                <a:spcPts val="500"/>
              </a:spcBef>
              <a:buFont typeface="Arial"/>
              <a:buChar char="•"/>
            </a:lvl4pPr>
            <a:lvl5pPr marL="2057400" indent="-228600">
              <a:lnSpc>
                <a:spcPct val="90000"/>
              </a:lnSpc>
              <a:spcBef>
                <a:spcPts val="500"/>
              </a:spcBef>
              <a:buFont typeface="Arial"/>
              <a:buChar cha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457200" lvl="1" indent="0">
              <a:buNone/>
            </a:pPr>
            <a:r>
              <a:rPr lang="en-US" altLang="en-US" b="1" dirty="0">
                <a:solidFill>
                  <a:schemeClr val="tx2"/>
                </a:solidFill>
              </a:rPr>
              <a:t>DEXA </a:t>
            </a:r>
            <a:r>
              <a:rPr lang="en-US" altLang="en-US" b="1" dirty="0" err="1">
                <a:solidFill>
                  <a:schemeClr val="tx2"/>
                </a:solidFill>
              </a:rPr>
              <a:t>substudy</a:t>
            </a:r>
            <a:r>
              <a:rPr lang="en-US" altLang="en-US" b="1" dirty="0">
                <a:solidFill>
                  <a:schemeClr val="tx2"/>
                </a:solidFill>
              </a:rPr>
              <a:t> of 498 subjects (median age 25; 446 MSM, 52 transgender women)</a:t>
            </a:r>
          </a:p>
        </p:txBody>
      </p:sp>
      <p:grpSp>
        <p:nvGrpSpPr>
          <p:cNvPr id="3" name="Group 2"/>
          <p:cNvGrpSpPr/>
          <p:nvPr/>
        </p:nvGrpSpPr>
        <p:grpSpPr>
          <a:xfrm>
            <a:off x="838200" y="1775734"/>
            <a:ext cx="7921845" cy="4311649"/>
            <a:chOff x="1957168" y="1660526"/>
            <a:chExt cx="7921845" cy="4311649"/>
          </a:xfrm>
        </p:grpSpPr>
        <p:sp>
          <p:nvSpPr>
            <p:cNvPr id="64514" name="TextBox 742"/>
            <p:cNvSpPr txBox="1">
              <a:spLocks noChangeArrowheads="1"/>
            </p:cNvSpPr>
            <p:nvPr/>
          </p:nvSpPr>
          <p:spPr bwMode="auto">
            <a:xfrm>
              <a:off x="6400801" y="1676400"/>
              <a:ext cx="3146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200" b="1">
                  <a:latin typeface="+mn-lt"/>
                </a:rPr>
                <a:t>Recovery of hip BMD, by PrEP use and age</a:t>
              </a:r>
            </a:p>
          </p:txBody>
        </p:sp>
        <p:sp>
          <p:nvSpPr>
            <p:cNvPr id="64519" name="TextBox 1"/>
            <p:cNvSpPr txBox="1">
              <a:spLocks noChangeArrowheads="1"/>
            </p:cNvSpPr>
            <p:nvPr/>
          </p:nvSpPr>
          <p:spPr bwMode="auto">
            <a:xfrm>
              <a:off x="8569325" y="5876925"/>
              <a:ext cx="130968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900">
                  <a:latin typeface="+mn-lt"/>
                </a:rPr>
                <a:t>*P&lt;0.05; **P&lt;0.001</a:t>
              </a:r>
            </a:p>
          </p:txBody>
        </p:sp>
        <p:sp>
          <p:nvSpPr>
            <p:cNvPr id="64521" name="TextBox 270"/>
            <p:cNvSpPr txBox="1">
              <a:spLocks noChangeArrowheads="1"/>
            </p:cNvSpPr>
            <p:nvPr/>
          </p:nvSpPr>
          <p:spPr bwMode="auto">
            <a:xfrm>
              <a:off x="2400300" y="1660526"/>
              <a:ext cx="339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200" b="1">
                  <a:latin typeface="+mn-lt"/>
                </a:rPr>
                <a:t>Recovery of spine BMD, by PrEP use and age</a:t>
              </a:r>
            </a:p>
          </p:txBody>
        </p:sp>
        <p:sp>
          <p:nvSpPr>
            <p:cNvPr id="64522" name="TextBox 707"/>
            <p:cNvSpPr txBox="1">
              <a:spLocks noChangeArrowheads="1"/>
            </p:cNvSpPr>
            <p:nvPr/>
          </p:nvSpPr>
          <p:spPr bwMode="auto">
            <a:xfrm>
              <a:off x="3622676" y="206216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1100" b="1">
                  <a:latin typeface="+mn-lt"/>
                </a:rPr>
                <a:t>Age &lt;25</a:t>
              </a:r>
            </a:p>
          </p:txBody>
        </p:sp>
        <p:grpSp>
          <p:nvGrpSpPr>
            <p:cNvPr id="64523" name="Group 3"/>
            <p:cNvGrpSpPr>
              <a:grpSpLocks/>
            </p:cNvGrpSpPr>
            <p:nvPr/>
          </p:nvGrpSpPr>
          <p:grpSpPr bwMode="auto">
            <a:xfrm>
              <a:off x="4343400" y="2963864"/>
              <a:ext cx="1512888" cy="465137"/>
              <a:chOff x="2940951" y="2905245"/>
              <a:chExt cx="1513524" cy="464598"/>
            </a:xfrm>
          </p:grpSpPr>
          <p:pic>
            <p:nvPicPr>
              <p:cNvPr id="65151" name="Picture 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5048" y="2946432"/>
                <a:ext cx="134937"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152" name="Picture 7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7398" y="3114338"/>
                <a:ext cx="134937"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5153" name="Picture 7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0951" y="3241795"/>
                <a:ext cx="157163"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5154" name="TextBox 711"/>
              <p:cNvSpPr txBox="1">
                <a:spLocks noChangeArrowheads="1"/>
              </p:cNvSpPr>
              <p:nvPr/>
            </p:nvSpPr>
            <p:spPr bwMode="auto">
              <a:xfrm>
                <a:off x="3170355" y="2905245"/>
                <a:ext cx="535379" cy="1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900">
                    <a:latin typeface="+mn-lt"/>
                  </a:rPr>
                  <a:t>Placebo</a:t>
                </a:r>
              </a:p>
            </p:txBody>
          </p:sp>
          <p:sp>
            <p:nvSpPr>
              <p:cNvPr id="65155" name="TextBox 712"/>
              <p:cNvSpPr txBox="1">
                <a:spLocks noChangeArrowheads="1"/>
              </p:cNvSpPr>
              <p:nvPr/>
            </p:nvSpPr>
            <p:spPr bwMode="auto">
              <a:xfrm>
                <a:off x="3174314" y="3057644"/>
                <a:ext cx="1280161" cy="15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900">
                    <a:latin typeface="+mn-lt"/>
                  </a:rPr>
                  <a:t>TFV-DP &lt;16 at Week 24</a:t>
                </a:r>
              </a:p>
            </p:txBody>
          </p:sp>
          <p:sp>
            <p:nvSpPr>
              <p:cNvPr id="65156" name="TextBox 713"/>
              <p:cNvSpPr txBox="1">
                <a:spLocks noChangeArrowheads="1"/>
              </p:cNvSpPr>
              <p:nvPr/>
            </p:nvSpPr>
            <p:spPr bwMode="auto">
              <a:xfrm>
                <a:off x="3174314" y="3210044"/>
                <a:ext cx="1280161" cy="15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900">
                    <a:latin typeface="+mn-lt"/>
                  </a:rPr>
                  <a:t>TFV-DP ≥16 at Week 24</a:t>
                </a:r>
              </a:p>
            </p:txBody>
          </p:sp>
        </p:grpSp>
        <p:sp>
          <p:nvSpPr>
            <p:cNvPr id="64524" name="TextBox 404"/>
            <p:cNvSpPr txBox="1">
              <a:spLocks noChangeArrowheads="1"/>
            </p:cNvSpPr>
            <p:nvPr/>
          </p:nvSpPr>
          <p:spPr bwMode="auto">
            <a:xfrm rot="-5400000">
              <a:off x="5486400" y="2438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000" b="1">
                  <a:latin typeface="+mn-lt"/>
                </a:rPr>
                <a:t>Change in Hip BMD from iPrEx Enrollment, %</a:t>
              </a:r>
            </a:p>
          </p:txBody>
        </p:sp>
        <p:sp>
          <p:nvSpPr>
            <p:cNvPr id="64525" name="TextBox 724"/>
            <p:cNvSpPr txBox="1">
              <a:spLocks noChangeArrowheads="1"/>
            </p:cNvSpPr>
            <p:nvPr/>
          </p:nvSpPr>
          <p:spPr bwMode="auto">
            <a:xfrm rot="-5400000">
              <a:off x="1447800" y="43434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000" b="1">
                  <a:latin typeface="+mn-lt"/>
                </a:rPr>
                <a:t>Change in Spine BMD from iPrEx Enrollment, %</a:t>
              </a:r>
            </a:p>
          </p:txBody>
        </p:sp>
        <p:sp>
          <p:nvSpPr>
            <p:cNvPr id="64526" name="TextBox 48"/>
            <p:cNvSpPr txBox="1">
              <a:spLocks noChangeArrowheads="1"/>
            </p:cNvSpPr>
            <p:nvPr/>
          </p:nvSpPr>
          <p:spPr bwMode="auto">
            <a:xfrm>
              <a:off x="7816851" y="3941763"/>
              <a:ext cx="677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1100" b="1">
                  <a:latin typeface="+mn-lt"/>
                </a:rPr>
                <a:t>Age ≥25</a:t>
              </a:r>
            </a:p>
          </p:txBody>
        </p:sp>
        <p:sp>
          <p:nvSpPr>
            <p:cNvPr id="64527" name="TextBox 26"/>
            <p:cNvSpPr txBox="1">
              <a:spLocks noChangeArrowheads="1"/>
            </p:cNvSpPr>
            <p:nvPr/>
          </p:nvSpPr>
          <p:spPr bwMode="auto">
            <a:xfrm>
              <a:off x="7754939" y="207010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1100" b="1">
                  <a:latin typeface="+mn-lt"/>
                </a:rPr>
                <a:t>Age &lt;25</a:t>
              </a:r>
            </a:p>
          </p:txBody>
        </p:sp>
        <p:sp>
          <p:nvSpPr>
            <p:cNvPr id="64528" name="TextBox 27"/>
            <p:cNvSpPr txBox="1">
              <a:spLocks noChangeArrowheads="1"/>
            </p:cNvSpPr>
            <p:nvPr/>
          </p:nvSpPr>
          <p:spPr bwMode="auto">
            <a:xfrm>
              <a:off x="3622676" y="394176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1100" b="1">
                  <a:latin typeface="+mn-lt"/>
                </a:rPr>
                <a:t>Age ≥25</a:t>
              </a:r>
            </a:p>
          </p:txBody>
        </p:sp>
        <p:grpSp>
          <p:nvGrpSpPr>
            <p:cNvPr id="64529" name="Group 178503"/>
            <p:cNvGrpSpPr>
              <a:grpSpLocks/>
            </p:cNvGrpSpPr>
            <p:nvPr/>
          </p:nvGrpSpPr>
          <p:grpSpPr bwMode="auto">
            <a:xfrm>
              <a:off x="2133600" y="1905000"/>
              <a:ext cx="3256904" cy="1905000"/>
              <a:chOff x="609601" y="1905000"/>
              <a:chExt cx="3256903" cy="1905000"/>
            </a:xfrm>
          </p:grpSpPr>
          <p:sp>
            <p:nvSpPr>
              <p:cNvPr id="65009" name="Line 386"/>
              <p:cNvSpPr>
                <a:spLocks noChangeShapeType="1"/>
              </p:cNvSpPr>
              <p:nvPr/>
            </p:nvSpPr>
            <p:spPr bwMode="auto">
              <a:xfrm>
                <a:off x="1270000" y="2805112"/>
                <a:ext cx="2460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5010" name="Group 178499"/>
              <p:cNvGrpSpPr>
                <a:grpSpLocks/>
              </p:cNvGrpSpPr>
              <p:nvPr/>
            </p:nvGrpSpPr>
            <p:grpSpPr bwMode="auto">
              <a:xfrm>
                <a:off x="609601" y="1905000"/>
                <a:ext cx="3256903" cy="1905000"/>
                <a:chOff x="609601" y="1905000"/>
                <a:chExt cx="3256903" cy="1905000"/>
              </a:xfrm>
            </p:grpSpPr>
            <p:sp>
              <p:nvSpPr>
                <p:cNvPr id="65011" name="Freeform 65"/>
                <p:cNvSpPr>
                  <a:spLocks/>
                </p:cNvSpPr>
                <p:nvPr/>
              </p:nvSpPr>
              <p:spPr bwMode="auto">
                <a:xfrm>
                  <a:off x="1816100" y="2668588"/>
                  <a:ext cx="85725" cy="95250"/>
                </a:xfrm>
                <a:custGeom>
                  <a:avLst/>
                  <a:gdLst>
                    <a:gd name="T0" fmla="*/ 282645216 w 26"/>
                    <a:gd name="T1" fmla="*/ 161816612 h 29"/>
                    <a:gd name="T2" fmla="*/ 141324257 w 26"/>
                    <a:gd name="T3" fmla="*/ 312846983 h 29"/>
                    <a:gd name="T4" fmla="*/ 0 w 26"/>
                    <a:gd name="T5" fmla="*/ 161816612 h 29"/>
                    <a:gd name="T6" fmla="*/ 141324257 w 26"/>
                    <a:gd name="T7" fmla="*/ 0 h 29"/>
                    <a:gd name="T8" fmla="*/ 282645216 w 26"/>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9">
                      <a:moveTo>
                        <a:pt x="26" y="15"/>
                      </a:moveTo>
                      <a:cubicBezTo>
                        <a:pt x="26" y="20"/>
                        <a:pt x="20" y="29"/>
                        <a:pt x="13" y="29"/>
                      </a:cubicBezTo>
                      <a:cubicBezTo>
                        <a:pt x="6" y="29"/>
                        <a:pt x="0" y="20"/>
                        <a:pt x="0" y="15"/>
                      </a:cubicBezTo>
                      <a:cubicBezTo>
                        <a:pt x="0" y="7"/>
                        <a:pt x="6" y="0"/>
                        <a:pt x="13" y="0"/>
                      </a:cubicBezTo>
                      <a:cubicBezTo>
                        <a:pt x="20" y="0"/>
                        <a:pt x="26" y="7"/>
                        <a:pt x="26" y="15"/>
                      </a:cubicBezTo>
                      <a:close/>
                    </a:path>
                  </a:pathLst>
                </a:custGeom>
                <a:solidFill>
                  <a:srgbClr val="77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12" name="Line 53"/>
                <p:cNvSpPr>
                  <a:spLocks noChangeShapeType="1"/>
                </p:cNvSpPr>
                <p:nvPr/>
              </p:nvSpPr>
              <p:spPr bwMode="auto">
                <a:xfrm>
                  <a:off x="2378075" y="2871788"/>
                  <a:ext cx="101600"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13" name="TextBox 726"/>
                <p:cNvSpPr txBox="1">
                  <a:spLocks noChangeArrowheads="1"/>
                </p:cNvSpPr>
                <p:nvPr/>
              </p:nvSpPr>
              <p:spPr bwMode="auto">
                <a:xfrm rot="-5400000">
                  <a:off x="-76199" y="2590800"/>
                  <a:ext cx="17525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000" b="1">
                      <a:latin typeface="+mn-lt"/>
                    </a:rPr>
                    <a:t>Change in Spine BMD from iPrEx Enrollment, %</a:t>
                  </a:r>
                </a:p>
              </p:txBody>
            </p:sp>
            <p:sp>
              <p:nvSpPr>
                <p:cNvPr id="65014" name="AutoShape 3"/>
                <p:cNvSpPr>
                  <a:spLocks noChangeAspect="1" noChangeArrowheads="1" noTextEdit="1"/>
                </p:cNvSpPr>
                <p:nvPr/>
              </p:nvSpPr>
              <p:spPr bwMode="auto">
                <a:xfrm>
                  <a:off x="1028700" y="1976438"/>
                  <a:ext cx="28146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015" name="Rectangle 5"/>
                <p:cNvSpPr>
                  <a:spLocks noChangeArrowheads="1"/>
                </p:cNvSpPr>
                <p:nvPr/>
              </p:nvSpPr>
              <p:spPr bwMode="auto">
                <a:xfrm>
                  <a:off x="3544593" y="3584575"/>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016" name="Rectangle 6"/>
                <p:cNvSpPr>
                  <a:spLocks noChangeArrowheads="1"/>
                </p:cNvSpPr>
                <p:nvPr/>
              </p:nvSpPr>
              <p:spPr bwMode="auto">
                <a:xfrm>
                  <a:off x="3616139" y="3584575"/>
                  <a:ext cx="384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L</a:t>
                  </a:r>
                  <a:endParaRPr lang="en-US" altLang="en-US">
                    <a:latin typeface="+mn-lt"/>
                  </a:endParaRPr>
                </a:p>
              </p:txBody>
            </p:sp>
            <p:sp>
              <p:nvSpPr>
                <p:cNvPr id="65017" name="Rectangle 7"/>
                <p:cNvSpPr>
                  <a:spLocks noChangeArrowheads="1"/>
                </p:cNvSpPr>
                <p:nvPr/>
              </p:nvSpPr>
              <p:spPr bwMode="auto">
                <a:xfrm>
                  <a:off x="3671678" y="3584575"/>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018" name="Rectangle 8"/>
                <p:cNvSpPr>
                  <a:spLocks noChangeArrowheads="1"/>
                </p:cNvSpPr>
                <p:nvPr/>
              </p:nvSpPr>
              <p:spPr bwMode="auto">
                <a:xfrm>
                  <a:off x="3403391" y="3692525"/>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019" name="Rectangle 9"/>
                <p:cNvSpPr>
                  <a:spLocks noChangeArrowheads="1"/>
                </p:cNvSpPr>
                <p:nvPr/>
              </p:nvSpPr>
              <p:spPr bwMode="auto">
                <a:xfrm>
                  <a:off x="3458930"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n</a:t>
                  </a:r>
                  <a:endParaRPr lang="en-US" altLang="en-US">
                    <a:latin typeface="+mn-lt"/>
                  </a:endParaRPr>
                </a:p>
              </p:txBody>
            </p:sp>
            <p:sp>
              <p:nvSpPr>
                <p:cNvPr id="65020" name="Rectangle 10"/>
                <p:cNvSpPr>
                  <a:spLocks noChangeArrowheads="1"/>
                </p:cNvSpPr>
                <p:nvPr/>
              </p:nvSpPr>
              <p:spPr bwMode="auto">
                <a:xfrm>
                  <a:off x="3511395" y="3692525"/>
                  <a:ext cx="3206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r</a:t>
                  </a:r>
                  <a:endParaRPr lang="en-US" altLang="en-US">
                    <a:latin typeface="+mn-lt"/>
                  </a:endParaRPr>
                </a:p>
              </p:txBody>
            </p:sp>
            <p:sp>
              <p:nvSpPr>
                <p:cNvPr id="65021" name="Rectangle 11"/>
                <p:cNvSpPr>
                  <a:spLocks noChangeArrowheads="1"/>
                </p:cNvSpPr>
                <p:nvPr/>
              </p:nvSpPr>
              <p:spPr bwMode="auto">
                <a:xfrm>
                  <a:off x="3547830"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022" name="Rectangle 12"/>
                <p:cNvSpPr>
                  <a:spLocks noChangeArrowheads="1"/>
                </p:cNvSpPr>
                <p:nvPr/>
              </p:nvSpPr>
              <p:spPr bwMode="auto">
                <a:xfrm>
                  <a:off x="3601136" y="3692525"/>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l</a:t>
                  </a:r>
                  <a:endParaRPr lang="en-US" altLang="en-US">
                    <a:latin typeface="+mn-lt"/>
                  </a:endParaRPr>
                </a:p>
              </p:txBody>
            </p:sp>
            <p:sp>
              <p:nvSpPr>
                <p:cNvPr id="65023" name="Rectangle 13"/>
                <p:cNvSpPr>
                  <a:spLocks noChangeArrowheads="1"/>
                </p:cNvSpPr>
                <p:nvPr/>
              </p:nvSpPr>
              <p:spPr bwMode="auto">
                <a:xfrm>
                  <a:off x="3626536" y="3692525"/>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l</a:t>
                  </a:r>
                  <a:endParaRPr lang="en-US" altLang="en-US">
                    <a:latin typeface="+mn-lt"/>
                  </a:endParaRPr>
                </a:p>
              </p:txBody>
            </p:sp>
            <p:sp>
              <p:nvSpPr>
                <p:cNvPr id="65024" name="Rectangle 14"/>
                <p:cNvSpPr>
                  <a:spLocks noChangeArrowheads="1"/>
                </p:cNvSpPr>
                <p:nvPr/>
              </p:nvSpPr>
              <p:spPr bwMode="auto">
                <a:xfrm>
                  <a:off x="3656450" y="3692525"/>
                  <a:ext cx="737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m</a:t>
                  </a:r>
                  <a:endParaRPr lang="en-US" altLang="en-US">
                    <a:latin typeface="+mn-lt"/>
                  </a:endParaRPr>
                </a:p>
              </p:txBody>
            </p:sp>
            <p:sp>
              <p:nvSpPr>
                <p:cNvPr id="65025" name="Rectangle 15"/>
                <p:cNvSpPr>
                  <a:spLocks noChangeArrowheads="1"/>
                </p:cNvSpPr>
                <p:nvPr/>
              </p:nvSpPr>
              <p:spPr bwMode="auto">
                <a:xfrm>
                  <a:off x="3734377" y="3692525"/>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026" name="Rectangle 16"/>
                <p:cNvSpPr>
                  <a:spLocks noChangeArrowheads="1"/>
                </p:cNvSpPr>
                <p:nvPr/>
              </p:nvSpPr>
              <p:spPr bwMode="auto">
                <a:xfrm>
                  <a:off x="3785955"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n</a:t>
                  </a:r>
                  <a:endParaRPr lang="en-US" altLang="en-US">
                    <a:latin typeface="+mn-lt"/>
                  </a:endParaRPr>
                </a:p>
              </p:txBody>
            </p:sp>
            <p:sp>
              <p:nvSpPr>
                <p:cNvPr id="65027" name="Rectangle 17"/>
                <p:cNvSpPr>
                  <a:spLocks noChangeArrowheads="1"/>
                </p:cNvSpPr>
                <p:nvPr/>
              </p:nvSpPr>
              <p:spPr bwMode="auto">
                <a:xfrm>
                  <a:off x="3836046" y="36925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028" name="Line 18"/>
                <p:cNvSpPr>
                  <a:spLocks noChangeShapeType="1"/>
                </p:cNvSpPr>
                <p:nvPr/>
              </p:nvSpPr>
              <p:spPr bwMode="auto">
                <a:xfrm>
                  <a:off x="1211263" y="3548063"/>
                  <a:ext cx="2471738" cy="0"/>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29" name="Line 19"/>
                <p:cNvSpPr>
                  <a:spLocks noChangeShapeType="1"/>
                </p:cNvSpPr>
                <p:nvPr/>
              </p:nvSpPr>
              <p:spPr bwMode="auto">
                <a:xfrm>
                  <a:off x="1204913" y="3548063"/>
                  <a:ext cx="0" cy="30162"/>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0" name="Line 20"/>
                <p:cNvSpPr>
                  <a:spLocks noChangeShapeType="1"/>
                </p:cNvSpPr>
                <p:nvPr/>
              </p:nvSpPr>
              <p:spPr bwMode="auto">
                <a:xfrm>
                  <a:off x="1806575" y="3548063"/>
                  <a:ext cx="0" cy="30162"/>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1" name="Line 21"/>
                <p:cNvSpPr>
                  <a:spLocks noChangeShapeType="1"/>
                </p:cNvSpPr>
                <p:nvPr/>
              </p:nvSpPr>
              <p:spPr bwMode="auto">
                <a:xfrm>
                  <a:off x="2401888" y="3548063"/>
                  <a:ext cx="0" cy="30162"/>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2" name="Line 22"/>
                <p:cNvSpPr>
                  <a:spLocks noChangeShapeType="1"/>
                </p:cNvSpPr>
                <p:nvPr/>
              </p:nvSpPr>
              <p:spPr bwMode="auto">
                <a:xfrm>
                  <a:off x="3000375" y="3548063"/>
                  <a:ext cx="0" cy="30162"/>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3" name="Line 23"/>
                <p:cNvSpPr>
                  <a:spLocks noChangeShapeType="1"/>
                </p:cNvSpPr>
                <p:nvPr/>
              </p:nvSpPr>
              <p:spPr bwMode="auto">
                <a:xfrm>
                  <a:off x="3602038" y="3548063"/>
                  <a:ext cx="0" cy="30162"/>
                </a:xfrm>
                <a:prstGeom prst="line">
                  <a:avLst/>
                </a:prstGeom>
                <a:noFill/>
                <a:ln w="12">
                  <a:solidFill>
                    <a:srgbClr val="0B0B0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4" name="Line 24"/>
                <p:cNvSpPr>
                  <a:spLocks noChangeShapeType="1"/>
                </p:cNvSpPr>
                <p:nvPr/>
              </p:nvSpPr>
              <p:spPr bwMode="auto">
                <a:xfrm>
                  <a:off x="1862138" y="2711450"/>
                  <a:ext cx="0" cy="187325"/>
                </a:xfrm>
                <a:prstGeom prst="line">
                  <a:avLst/>
                </a:prstGeom>
                <a:noFill/>
                <a:ln w="12">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5" name="Line 25"/>
                <p:cNvSpPr>
                  <a:spLocks noChangeShapeType="1"/>
                </p:cNvSpPr>
                <p:nvPr/>
              </p:nvSpPr>
              <p:spPr bwMode="auto">
                <a:xfrm>
                  <a:off x="1816100" y="2717800"/>
                  <a:ext cx="101600" cy="0"/>
                </a:xfrm>
                <a:prstGeom prst="line">
                  <a:avLst/>
                </a:prstGeom>
                <a:noFill/>
                <a:ln w="12">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6" name="Line 26"/>
                <p:cNvSpPr>
                  <a:spLocks noChangeShapeType="1"/>
                </p:cNvSpPr>
                <p:nvPr/>
              </p:nvSpPr>
              <p:spPr bwMode="auto">
                <a:xfrm>
                  <a:off x="1812925" y="2898775"/>
                  <a:ext cx="98425" cy="0"/>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7" name="Line 27"/>
                <p:cNvSpPr>
                  <a:spLocks noChangeShapeType="1"/>
                </p:cNvSpPr>
                <p:nvPr/>
              </p:nvSpPr>
              <p:spPr bwMode="auto">
                <a:xfrm>
                  <a:off x="2451100" y="2711450"/>
                  <a:ext cx="0" cy="187325"/>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8" name="Line 28"/>
                <p:cNvSpPr>
                  <a:spLocks noChangeShapeType="1"/>
                </p:cNvSpPr>
                <p:nvPr/>
              </p:nvSpPr>
              <p:spPr bwMode="auto">
                <a:xfrm>
                  <a:off x="2401888" y="2711450"/>
                  <a:ext cx="104775" cy="0"/>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39" name="Line 29"/>
                <p:cNvSpPr>
                  <a:spLocks noChangeShapeType="1"/>
                </p:cNvSpPr>
                <p:nvPr/>
              </p:nvSpPr>
              <p:spPr bwMode="auto">
                <a:xfrm>
                  <a:off x="2401888" y="2898775"/>
                  <a:ext cx="101600" cy="0"/>
                </a:xfrm>
                <a:prstGeom prst="line">
                  <a:avLst/>
                </a:prstGeom>
                <a:noFill/>
                <a:ln w="12">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0" name="Line 30"/>
                <p:cNvSpPr>
                  <a:spLocks noChangeShapeType="1"/>
                </p:cNvSpPr>
                <p:nvPr/>
              </p:nvSpPr>
              <p:spPr bwMode="auto">
                <a:xfrm>
                  <a:off x="3025775" y="2571750"/>
                  <a:ext cx="0" cy="192087"/>
                </a:xfrm>
                <a:prstGeom prst="line">
                  <a:avLst/>
                </a:prstGeom>
                <a:noFill/>
                <a:ln w="12">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1" name="Line 31"/>
                <p:cNvSpPr>
                  <a:spLocks noChangeShapeType="1"/>
                </p:cNvSpPr>
                <p:nvPr/>
              </p:nvSpPr>
              <p:spPr bwMode="auto">
                <a:xfrm>
                  <a:off x="2982913" y="2571750"/>
                  <a:ext cx="101600" cy="0"/>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2" name="Line 32"/>
                <p:cNvSpPr>
                  <a:spLocks noChangeShapeType="1"/>
                </p:cNvSpPr>
                <p:nvPr/>
              </p:nvSpPr>
              <p:spPr bwMode="auto">
                <a:xfrm>
                  <a:off x="2976563" y="2763838"/>
                  <a:ext cx="101600" cy="0"/>
                </a:xfrm>
                <a:prstGeom prst="line">
                  <a:avLst/>
                </a:prstGeom>
                <a:noFill/>
                <a:ln w="12">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3" name="Line 33"/>
                <p:cNvSpPr>
                  <a:spLocks noChangeShapeType="1"/>
                </p:cNvSpPr>
                <p:nvPr/>
              </p:nvSpPr>
              <p:spPr bwMode="auto">
                <a:xfrm>
                  <a:off x="3608388" y="2343150"/>
                  <a:ext cx="0" cy="195262"/>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4" name="Line 34"/>
                <p:cNvSpPr>
                  <a:spLocks noChangeShapeType="1"/>
                </p:cNvSpPr>
                <p:nvPr/>
              </p:nvSpPr>
              <p:spPr bwMode="auto">
                <a:xfrm>
                  <a:off x="3565525" y="2343150"/>
                  <a:ext cx="104775" cy="0"/>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5" name="Line 35"/>
                <p:cNvSpPr>
                  <a:spLocks noChangeShapeType="1"/>
                </p:cNvSpPr>
                <p:nvPr/>
              </p:nvSpPr>
              <p:spPr bwMode="auto">
                <a:xfrm>
                  <a:off x="3559175" y="2538413"/>
                  <a:ext cx="104775" cy="0"/>
                </a:xfrm>
                <a:prstGeom prst="line">
                  <a:avLst/>
                </a:prstGeom>
                <a:noFill/>
                <a:ln w="12700">
                  <a:solidFill>
                    <a:srgbClr val="3879B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6" name="Line 36"/>
                <p:cNvSpPr>
                  <a:spLocks noChangeShapeType="1"/>
                </p:cNvSpPr>
                <p:nvPr/>
              </p:nvSpPr>
              <p:spPr bwMode="auto">
                <a:xfrm>
                  <a:off x="2441575" y="2890838"/>
                  <a:ext cx="0" cy="252412"/>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7" name="Line 37"/>
                <p:cNvSpPr>
                  <a:spLocks noChangeShapeType="1"/>
                </p:cNvSpPr>
                <p:nvPr/>
              </p:nvSpPr>
              <p:spPr bwMode="auto">
                <a:xfrm>
                  <a:off x="2392363" y="2898775"/>
                  <a:ext cx="104775"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8" name="Line 38"/>
                <p:cNvSpPr>
                  <a:spLocks noChangeShapeType="1"/>
                </p:cNvSpPr>
                <p:nvPr/>
              </p:nvSpPr>
              <p:spPr bwMode="auto">
                <a:xfrm>
                  <a:off x="2392363" y="3143250"/>
                  <a:ext cx="100013"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49" name="Line 39"/>
                <p:cNvSpPr>
                  <a:spLocks noChangeShapeType="1"/>
                </p:cNvSpPr>
                <p:nvPr/>
              </p:nvSpPr>
              <p:spPr bwMode="auto">
                <a:xfrm>
                  <a:off x="1868488" y="2838450"/>
                  <a:ext cx="0" cy="261937"/>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0" name="Line 40"/>
                <p:cNvSpPr>
                  <a:spLocks noChangeShapeType="1"/>
                </p:cNvSpPr>
                <p:nvPr/>
              </p:nvSpPr>
              <p:spPr bwMode="auto">
                <a:xfrm>
                  <a:off x="1825625" y="2846388"/>
                  <a:ext cx="104775"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1" name="Line 41"/>
                <p:cNvSpPr>
                  <a:spLocks noChangeShapeType="1"/>
                </p:cNvSpPr>
                <p:nvPr/>
              </p:nvSpPr>
              <p:spPr bwMode="auto">
                <a:xfrm>
                  <a:off x="1816100" y="3100388"/>
                  <a:ext cx="104775"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2" name="Line 42"/>
                <p:cNvSpPr>
                  <a:spLocks noChangeShapeType="1"/>
                </p:cNvSpPr>
                <p:nvPr/>
              </p:nvSpPr>
              <p:spPr bwMode="auto">
                <a:xfrm>
                  <a:off x="3025775" y="2384425"/>
                  <a:ext cx="0" cy="249237"/>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3" name="Line 43"/>
                <p:cNvSpPr>
                  <a:spLocks noChangeShapeType="1"/>
                </p:cNvSpPr>
                <p:nvPr/>
              </p:nvSpPr>
              <p:spPr bwMode="auto">
                <a:xfrm>
                  <a:off x="2973388" y="2384425"/>
                  <a:ext cx="101600"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4" name="Line 44"/>
                <p:cNvSpPr>
                  <a:spLocks noChangeShapeType="1"/>
                </p:cNvSpPr>
                <p:nvPr/>
              </p:nvSpPr>
              <p:spPr bwMode="auto">
                <a:xfrm>
                  <a:off x="2970213" y="2633663"/>
                  <a:ext cx="101600"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5" name="Line 45"/>
                <p:cNvSpPr>
                  <a:spLocks noChangeShapeType="1"/>
                </p:cNvSpPr>
                <p:nvPr/>
              </p:nvSpPr>
              <p:spPr bwMode="auto">
                <a:xfrm>
                  <a:off x="3624263" y="2065338"/>
                  <a:ext cx="0" cy="38100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6" name="Line 46"/>
                <p:cNvSpPr>
                  <a:spLocks noChangeShapeType="1"/>
                </p:cNvSpPr>
                <p:nvPr/>
              </p:nvSpPr>
              <p:spPr bwMode="auto">
                <a:xfrm>
                  <a:off x="3578225" y="2065338"/>
                  <a:ext cx="104775"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7" name="Line 47"/>
                <p:cNvSpPr>
                  <a:spLocks noChangeShapeType="1"/>
                </p:cNvSpPr>
                <p:nvPr/>
              </p:nvSpPr>
              <p:spPr bwMode="auto">
                <a:xfrm>
                  <a:off x="3575050" y="2446338"/>
                  <a:ext cx="104775" cy="0"/>
                </a:xfrm>
                <a:prstGeom prst="line">
                  <a:avLst/>
                </a:prstGeom>
                <a:noFill/>
                <a:ln w="12700">
                  <a:solidFill>
                    <a:srgbClr val="CC202E"/>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8" name="Line 48"/>
                <p:cNvSpPr>
                  <a:spLocks noChangeShapeType="1"/>
                </p:cNvSpPr>
                <p:nvPr/>
              </p:nvSpPr>
              <p:spPr bwMode="auto">
                <a:xfrm>
                  <a:off x="1855788" y="2652713"/>
                  <a:ext cx="0" cy="182562"/>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59" name="Line 49"/>
                <p:cNvSpPr>
                  <a:spLocks noChangeShapeType="1"/>
                </p:cNvSpPr>
                <p:nvPr/>
              </p:nvSpPr>
              <p:spPr bwMode="auto">
                <a:xfrm>
                  <a:off x="1812925" y="2662238"/>
                  <a:ext cx="98425"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0" name="Line 50"/>
                <p:cNvSpPr>
                  <a:spLocks noChangeShapeType="1"/>
                </p:cNvSpPr>
                <p:nvPr/>
              </p:nvSpPr>
              <p:spPr bwMode="auto">
                <a:xfrm>
                  <a:off x="1800225" y="2835275"/>
                  <a:ext cx="101600" cy="0"/>
                </a:xfrm>
                <a:prstGeom prst="line">
                  <a:avLst/>
                </a:prstGeom>
                <a:noFill/>
                <a:ln w="12">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1" name="Line 51"/>
                <p:cNvSpPr>
                  <a:spLocks noChangeShapeType="1"/>
                </p:cNvSpPr>
                <p:nvPr/>
              </p:nvSpPr>
              <p:spPr bwMode="auto">
                <a:xfrm>
                  <a:off x="2424113" y="2692400"/>
                  <a:ext cx="0" cy="179387"/>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2" name="Line 52"/>
                <p:cNvSpPr>
                  <a:spLocks noChangeShapeType="1"/>
                </p:cNvSpPr>
                <p:nvPr/>
              </p:nvSpPr>
              <p:spPr bwMode="auto">
                <a:xfrm>
                  <a:off x="2389188" y="2692400"/>
                  <a:ext cx="100013"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3" name="Line 54"/>
                <p:cNvSpPr>
                  <a:spLocks noChangeShapeType="1"/>
                </p:cNvSpPr>
                <p:nvPr/>
              </p:nvSpPr>
              <p:spPr bwMode="auto">
                <a:xfrm>
                  <a:off x="3025775" y="2668588"/>
                  <a:ext cx="0" cy="17780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4" name="Line 55"/>
                <p:cNvSpPr>
                  <a:spLocks noChangeShapeType="1"/>
                </p:cNvSpPr>
                <p:nvPr/>
              </p:nvSpPr>
              <p:spPr bwMode="auto">
                <a:xfrm>
                  <a:off x="2976563" y="2668588"/>
                  <a:ext cx="101600" cy="0"/>
                </a:xfrm>
                <a:prstGeom prst="line">
                  <a:avLst/>
                </a:prstGeom>
                <a:noFill/>
                <a:ln w="12">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5" name="Line 56"/>
                <p:cNvSpPr>
                  <a:spLocks noChangeShapeType="1"/>
                </p:cNvSpPr>
                <p:nvPr/>
              </p:nvSpPr>
              <p:spPr bwMode="auto">
                <a:xfrm>
                  <a:off x="2973388" y="2846388"/>
                  <a:ext cx="101600"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6" name="Line 57"/>
                <p:cNvSpPr>
                  <a:spLocks noChangeShapeType="1"/>
                </p:cNvSpPr>
                <p:nvPr/>
              </p:nvSpPr>
              <p:spPr bwMode="auto">
                <a:xfrm>
                  <a:off x="3608388" y="2393950"/>
                  <a:ext cx="0" cy="17780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7" name="Line 58"/>
                <p:cNvSpPr>
                  <a:spLocks noChangeShapeType="1"/>
                </p:cNvSpPr>
                <p:nvPr/>
              </p:nvSpPr>
              <p:spPr bwMode="auto">
                <a:xfrm>
                  <a:off x="3559175" y="2393950"/>
                  <a:ext cx="104775"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8" name="Line 59"/>
                <p:cNvSpPr>
                  <a:spLocks noChangeShapeType="1"/>
                </p:cNvSpPr>
                <p:nvPr/>
              </p:nvSpPr>
              <p:spPr bwMode="auto">
                <a:xfrm>
                  <a:off x="3559175" y="2571750"/>
                  <a:ext cx="101600" cy="0"/>
                </a:xfrm>
                <a:prstGeom prst="line">
                  <a:avLst/>
                </a:prstGeom>
                <a:noFill/>
                <a:ln w="12700">
                  <a:solidFill>
                    <a:srgbClr val="77787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5069" name="Line 60"/>
                <p:cNvSpPr>
                  <a:spLocks noChangeShapeType="1"/>
                </p:cNvSpPr>
                <p:nvPr/>
              </p:nvSpPr>
              <p:spPr bwMode="auto">
                <a:xfrm flipV="1">
                  <a:off x="1270000" y="2057400"/>
                  <a:ext cx="0" cy="1465262"/>
                </a:xfrm>
                <a:prstGeom prst="line">
                  <a:avLst/>
                </a:prstGeom>
                <a:noFill/>
                <a:ln w="12">
                  <a:solidFill>
                    <a:srgbClr val="0B0B0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070" name="Freeform 61"/>
                <p:cNvSpPr>
                  <a:spLocks noEditPoints="1"/>
                </p:cNvSpPr>
                <p:nvPr/>
              </p:nvSpPr>
              <p:spPr bwMode="auto">
                <a:xfrm>
                  <a:off x="1231900" y="2057400"/>
                  <a:ext cx="38100" cy="1465262"/>
                </a:xfrm>
                <a:custGeom>
                  <a:avLst/>
                  <a:gdLst>
                    <a:gd name="T0" fmla="*/ 0 w 24"/>
                    <a:gd name="T1" fmla="*/ 2147483647 h 923"/>
                    <a:gd name="T2" fmla="*/ 60483750 w 24"/>
                    <a:gd name="T3" fmla="*/ 2147483647 h 923"/>
                    <a:gd name="T4" fmla="*/ 0 w 24"/>
                    <a:gd name="T5" fmla="*/ 1940519650 h 923"/>
                    <a:gd name="T6" fmla="*/ 60483750 w 24"/>
                    <a:gd name="T7" fmla="*/ 1940519650 h 923"/>
                    <a:gd name="T8" fmla="*/ 0 w 24"/>
                    <a:gd name="T9" fmla="*/ 1552415720 h 923"/>
                    <a:gd name="T10" fmla="*/ 60483750 w 24"/>
                    <a:gd name="T11" fmla="*/ 1552415720 h 923"/>
                    <a:gd name="T12" fmla="*/ 0 w 24"/>
                    <a:gd name="T13" fmla="*/ 1164311790 h 923"/>
                    <a:gd name="T14" fmla="*/ 60483750 w 24"/>
                    <a:gd name="T15" fmla="*/ 1164311790 h 923"/>
                    <a:gd name="T16" fmla="*/ 0 w 24"/>
                    <a:gd name="T17" fmla="*/ 773686911 h 923"/>
                    <a:gd name="T18" fmla="*/ 60483750 w 24"/>
                    <a:gd name="T19" fmla="*/ 773686911 h 923"/>
                    <a:gd name="T20" fmla="*/ 0 w 24"/>
                    <a:gd name="T21" fmla="*/ 390623292 h 923"/>
                    <a:gd name="T22" fmla="*/ 60483750 w 24"/>
                    <a:gd name="T23" fmla="*/ 390623292 h 923"/>
                    <a:gd name="T24" fmla="*/ 0 w 24"/>
                    <a:gd name="T25" fmla="*/ 0 h 923"/>
                    <a:gd name="T26" fmla="*/ 60483750 w 24"/>
                    <a:gd name="T27" fmla="*/ 0 h 9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923">
                      <a:moveTo>
                        <a:pt x="0" y="923"/>
                      </a:moveTo>
                      <a:lnTo>
                        <a:pt x="24" y="923"/>
                      </a:lnTo>
                      <a:moveTo>
                        <a:pt x="0" y="770"/>
                      </a:moveTo>
                      <a:lnTo>
                        <a:pt x="24" y="770"/>
                      </a:lnTo>
                      <a:moveTo>
                        <a:pt x="0" y="616"/>
                      </a:moveTo>
                      <a:lnTo>
                        <a:pt x="24" y="616"/>
                      </a:lnTo>
                      <a:moveTo>
                        <a:pt x="0" y="462"/>
                      </a:moveTo>
                      <a:lnTo>
                        <a:pt x="24" y="462"/>
                      </a:lnTo>
                      <a:moveTo>
                        <a:pt x="0" y="307"/>
                      </a:moveTo>
                      <a:lnTo>
                        <a:pt x="24" y="307"/>
                      </a:lnTo>
                      <a:moveTo>
                        <a:pt x="0" y="155"/>
                      </a:moveTo>
                      <a:lnTo>
                        <a:pt x="24" y="155"/>
                      </a:lnTo>
                      <a:moveTo>
                        <a:pt x="0" y="0"/>
                      </a:moveTo>
                      <a:lnTo>
                        <a:pt x="24" y="0"/>
                      </a:lnTo>
                    </a:path>
                  </a:pathLst>
                </a:custGeom>
                <a:noFill/>
                <a:ln w="12" cap="flat">
                  <a:solidFill>
                    <a:srgbClr val="0B0B0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1" name="Freeform 62"/>
                <p:cNvSpPr>
                  <a:spLocks/>
                </p:cNvSpPr>
                <p:nvPr/>
              </p:nvSpPr>
              <p:spPr bwMode="auto">
                <a:xfrm>
                  <a:off x="1270000" y="2476500"/>
                  <a:ext cx="2347913" cy="314325"/>
                </a:xfrm>
                <a:custGeom>
                  <a:avLst/>
                  <a:gdLst>
                    <a:gd name="T0" fmla="*/ 0 w 1479"/>
                    <a:gd name="T1" fmla="*/ 498990938 h 198"/>
                    <a:gd name="T2" fmla="*/ 934978962 w 1479"/>
                    <a:gd name="T3" fmla="*/ 383063750 h 198"/>
                    <a:gd name="T4" fmla="*/ 1864916022 w 1479"/>
                    <a:gd name="T5" fmla="*/ 441028138 h 198"/>
                    <a:gd name="T6" fmla="*/ 2147483647 w 1479"/>
                    <a:gd name="T7" fmla="*/ 430947513 h 198"/>
                    <a:gd name="T8" fmla="*/ 2147483647 w 1479"/>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 h="198">
                      <a:moveTo>
                        <a:pt x="0" y="198"/>
                      </a:moveTo>
                      <a:lnTo>
                        <a:pt x="371" y="152"/>
                      </a:lnTo>
                      <a:lnTo>
                        <a:pt x="740" y="175"/>
                      </a:lnTo>
                      <a:lnTo>
                        <a:pt x="1108" y="171"/>
                      </a:lnTo>
                      <a:lnTo>
                        <a:pt x="1479" y="0"/>
                      </a:lnTo>
                    </a:path>
                  </a:pathLst>
                </a:custGeom>
                <a:noFill/>
                <a:ln w="28575" cap="rnd">
                  <a:solidFill>
                    <a:srgbClr val="77787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2" name="Freeform 63"/>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solidFill>
                  <a:srgbClr val="77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73" name="Freeform 64"/>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noFill/>
                <a:ln w="10" cap="flat">
                  <a:solidFill>
                    <a:srgbClr val="77787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4" name="Freeform 66"/>
                <p:cNvSpPr>
                  <a:spLocks/>
                </p:cNvSpPr>
                <p:nvPr/>
              </p:nvSpPr>
              <p:spPr bwMode="auto">
                <a:xfrm>
                  <a:off x="1816100" y="2668588"/>
                  <a:ext cx="85725" cy="95250"/>
                </a:xfrm>
                <a:custGeom>
                  <a:avLst/>
                  <a:gdLst>
                    <a:gd name="T0" fmla="*/ 282645216 w 26"/>
                    <a:gd name="T1" fmla="*/ 161816612 h 29"/>
                    <a:gd name="T2" fmla="*/ 141324257 w 26"/>
                    <a:gd name="T3" fmla="*/ 312846983 h 29"/>
                    <a:gd name="T4" fmla="*/ 0 w 26"/>
                    <a:gd name="T5" fmla="*/ 161816612 h 29"/>
                    <a:gd name="T6" fmla="*/ 141324257 w 26"/>
                    <a:gd name="T7" fmla="*/ 0 h 29"/>
                    <a:gd name="T8" fmla="*/ 282645216 w 26"/>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9">
                      <a:moveTo>
                        <a:pt x="26" y="15"/>
                      </a:moveTo>
                      <a:cubicBezTo>
                        <a:pt x="26" y="20"/>
                        <a:pt x="20" y="29"/>
                        <a:pt x="13" y="29"/>
                      </a:cubicBezTo>
                      <a:cubicBezTo>
                        <a:pt x="6" y="29"/>
                        <a:pt x="0" y="20"/>
                        <a:pt x="0" y="15"/>
                      </a:cubicBezTo>
                      <a:cubicBezTo>
                        <a:pt x="0" y="7"/>
                        <a:pt x="6" y="0"/>
                        <a:pt x="13" y="0"/>
                      </a:cubicBezTo>
                      <a:cubicBezTo>
                        <a:pt x="20" y="0"/>
                        <a:pt x="26" y="7"/>
                        <a:pt x="26" y="15"/>
                      </a:cubicBezTo>
                      <a:close/>
                    </a:path>
                  </a:pathLst>
                </a:custGeom>
                <a:noFill/>
                <a:ln w="10" cap="flat">
                  <a:solidFill>
                    <a:srgbClr val="77787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5" name="Oval 67"/>
                <p:cNvSpPr>
                  <a:spLocks noChangeArrowheads="1"/>
                </p:cNvSpPr>
                <p:nvPr/>
              </p:nvSpPr>
              <p:spPr bwMode="auto">
                <a:xfrm>
                  <a:off x="2401888" y="2708275"/>
                  <a:ext cx="90488" cy="88900"/>
                </a:xfrm>
                <a:prstGeom prst="ellipse">
                  <a:avLst/>
                </a:prstGeom>
                <a:solidFill>
                  <a:srgbClr val="77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76" name="Oval 68"/>
                <p:cNvSpPr>
                  <a:spLocks noChangeArrowheads="1"/>
                </p:cNvSpPr>
                <p:nvPr/>
              </p:nvSpPr>
              <p:spPr bwMode="auto">
                <a:xfrm>
                  <a:off x="2401888" y="2708275"/>
                  <a:ext cx="90488" cy="88900"/>
                </a:xfrm>
                <a:prstGeom prst="ellipse">
                  <a:avLst/>
                </a:prstGeom>
                <a:noFill/>
                <a:ln w="10">
                  <a:solidFill>
                    <a:srgbClr val="77787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77" name="Freeform 69"/>
                <p:cNvSpPr>
                  <a:spLocks/>
                </p:cNvSpPr>
                <p:nvPr/>
              </p:nvSpPr>
              <p:spPr bwMode="auto">
                <a:xfrm>
                  <a:off x="2989263" y="2692400"/>
                  <a:ext cx="85725" cy="95250"/>
                </a:xfrm>
                <a:custGeom>
                  <a:avLst/>
                  <a:gdLst>
                    <a:gd name="T0" fmla="*/ 282645216 w 26"/>
                    <a:gd name="T1" fmla="*/ 183392379 h 29"/>
                    <a:gd name="T2" fmla="*/ 130450370 w 26"/>
                    <a:gd name="T3" fmla="*/ 312846983 h 29"/>
                    <a:gd name="T4" fmla="*/ 0 w 26"/>
                    <a:gd name="T5" fmla="*/ 183392379 h 29"/>
                    <a:gd name="T6" fmla="*/ 130450370 w 26"/>
                    <a:gd name="T7" fmla="*/ 0 h 29"/>
                    <a:gd name="T8" fmla="*/ 282645216 w 26"/>
                    <a:gd name="T9" fmla="*/ 18339237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9">
                      <a:moveTo>
                        <a:pt x="26" y="17"/>
                      </a:moveTo>
                      <a:cubicBezTo>
                        <a:pt x="26" y="23"/>
                        <a:pt x="20" y="29"/>
                        <a:pt x="12" y="29"/>
                      </a:cubicBezTo>
                      <a:cubicBezTo>
                        <a:pt x="5" y="29"/>
                        <a:pt x="0" y="23"/>
                        <a:pt x="0" y="17"/>
                      </a:cubicBezTo>
                      <a:cubicBezTo>
                        <a:pt x="0" y="8"/>
                        <a:pt x="5" y="0"/>
                        <a:pt x="12" y="0"/>
                      </a:cubicBezTo>
                      <a:cubicBezTo>
                        <a:pt x="20" y="0"/>
                        <a:pt x="26" y="8"/>
                        <a:pt x="26" y="17"/>
                      </a:cubicBezTo>
                      <a:close/>
                    </a:path>
                  </a:pathLst>
                </a:custGeom>
                <a:solidFill>
                  <a:srgbClr val="77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78" name="Freeform 70"/>
                <p:cNvSpPr>
                  <a:spLocks/>
                </p:cNvSpPr>
                <p:nvPr/>
              </p:nvSpPr>
              <p:spPr bwMode="auto">
                <a:xfrm>
                  <a:off x="2989263" y="2692400"/>
                  <a:ext cx="85725" cy="95250"/>
                </a:xfrm>
                <a:custGeom>
                  <a:avLst/>
                  <a:gdLst>
                    <a:gd name="T0" fmla="*/ 282645216 w 26"/>
                    <a:gd name="T1" fmla="*/ 183392379 h 29"/>
                    <a:gd name="T2" fmla="*/ 130450370 w 26"/>
                    <a:gd name="T3" fmla="*/ 312846983 h 29"/>
                    <a:gd name="T4" fmla="*/ 0 w 26"/>
                    <a:gd name="T5" fmla="*/ 183392379 h 29"/>
                    <a:gd name="T6" fmla="*/ 130450370 w 26"/>
                    <a:gd name="T7" fmla="*/ 0 h 29"/>
                    <a:gd name="T8" fmla="*/ 282645216 w 26"/>
                    <a:gd name="T9" fmla="*/ 18339237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9">
                      <a:moveTo>
                        <a:pt x="26" y="17"/>
                      </a:moveTo>
                      <a:cubicBezTo>
                        <a:pt x="26" y="23"/>
                        <a:pt x="20" y="29"/>
                        <a:pt x="12" y="29"/>
                      </a:cubicBezTo>
                      <a:cubicBezTo>
                        <a:pt x="5" y="29"/>
                        <a:pt x="0" y="23"/>
                        <a:pt x="0" y="17"/>
                      </a:cubicBezTo>
                      <a:cubicBezTo>
                        <a:pt x="0" y="8"/>
                        <a:pt x="5" y="0"/>
                        <a:pt x="12" y="0"/>
                      </a:cubicBezTo>
                      <a:cubicBezTo>
                        <a:pt x="20" y="0"/>
                        <a:pt x="26" y="8"/>
                        <a:pt x="26" y="17"/>
                      </a:cubicBezTo>
                      <a:close/>
                    </a:path>
                  </a:pathLst>
                </a:custGeom>
                <a:noFill/>
                <a:ln w="10" cap="flat">
                  <a:solidFill>
                    <a:srgbClr val="77787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79" name="Oval 71"/>
                <p:cNvSpPr>
                  <a:spLocks noChangeArrowheads="1"/>
                </p:cNvSpPr>
                <p:nvPr/>
              </p:nvSpPr>
              <p:spPr bwMode="auto">
                <a:xfrm>
                  <a:off x="3568700" y="2427288"/>
                  <a:ext cx="95250" cy="92075"/>
                </a:xfrm>
                <a:prstGeom prst="ellipse">
                  <a:avLst/>
                </a:prstGeom>
                <a:solidFill>
                  <a:srgbClr val="77787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80" name="Oval 72"/>
                <p:cNvSpPr>
                  <a:spLocks noChangeArrowheads="1"/>
                </p:cNvSpPr>
                <p:nvPr/>
              </p:nvSpPr>
              <p:spPr bwMode="auto">
                <a:xfrm>
                  <a:off x="3568700" y="2427288"/>
                  <a:ext cx="95250" cy="92075"/>
                </a:xfrm>
                <a:prstGeom prst="ellipse">
                  <a:avLst/>
                </a:prstGeom>
                <a:noFill/>
                <a:ln w="10">
                  <a:solidFill>
                    <a:srgbClr val="77787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81" name="Freeform 73"/>
                <p:cNvSpPr>
                  <a:spLocks/>
                </p:cNvSpPr>
                <p:nvPr/>
              </p:nvSpPr>
              <p:spPr bwMode="auto">
                <a:xfrm>
                  <a:off x="1270000" y="2427288"/>
                  <a:ext cx="2347913" cy="401637"/>
                </a:xfrm>
                <a:custGeom>
                  <a:avLst/>
                  <a:gdLst>
                    <a:gd name="T0" fmla="*/ 0 w 1479"/>
                    <a:gd name="T1" fmla="*/ 577114269 h 253"/>
                    <a:gd name="T2" fmla="*/ 934978962 w 1479"/>
                    <a:gd name="T3" fmla="*/ 637597944 h 253"/>
                    <a:gd name="T4" fmla="*/ 1864916022 w 1479"/>
                    <a:gd name="T5" fmla="*/ 592235188 h 253"/>
                    <a:gd name="T6" fmla="*/ 2147483647 w 1479"/>
                    <a:gd name="T7" fmla="*/ 383063273 h 253"/>
                    <a:gd name="T8" fmla="*/ 2147483647 w 1479"/>
                    <a:gd name="T9" fmla="*/ 0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 h="253">
                      <a:moveTo>
                        <a:pt x="0" y="229"/>
                      </a:moveTo>
                      <a:lnTo>
                        <a:pt x="371" y="253"/>
                      </a:lnTo>
                      <a:lnTo>
                        <a:pt x="740" y="235"/>
                      </a:lnTo>
                      <a:lnTo>
                        <a:pt x="1108" y="152"/>
                      </a:lnTo>
                      <a:lnTo>
                        <a:pt x="1479" y="0"/>
                      </a:lnTo>
                    </a:path>
                  </a:pathLst>
                </a:custGeom>
                <a:noFill/>
                <a:ln w="28575" cap="rnd">
                  <a:solidFill>
                    <a:srgbClr val="3879B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2" name="Freeform 74"/>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solidFill>
                  <a:srgbClr val="3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83" name="Freeform 75"/>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noFill/>
                <a:ln w="10" cap="flat">
                  <a:solidFill>
                    <a:srgbClr val="3879B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4" name="Freeform 76"/>
                <p:cNvSpPr>
                  <a:spLocks/>
                </p:cNvSpPr>
                <p:nvPr/>
              </p:nvSpPr>
              <p:spPr bwMode="auto">
                <a:xfrm>
                  <a:off x="1816100" y="2782888"/>
                  <a:ext cx="85725" cy="88900"/>
                </a:xfrm>
                <a:custGeom>
                  <a:avLst/>
                  <a:gdLst>
                    <a:gd name="T0" fmla="*/ 282645216 w 26"/>
                    <a:gd name="T1" fmla="*/ 151775348 h 27"/>
                    <a:gd name="T2" fmla="*/ 141324257 w 26"/>
                    <a:gd name="T3" fmla="*/ 292711481 h 27"/>
                    <a:gd name="T4" fmla="*/ 0 w 26"/>
                    <a:gd name="T5" fmla="*/ 151775348 h 27"/>
                    <a:gd name="T6" fmla="*/ 141324257 w 26"/>
                    <a:gd name="T7" fmla="*/ 0 h 27"/>
                    <a:gd name="T8" fmla="*/ 282645216 w 26"/>
                    <a:gd name="T9" fmla="*/ 151775348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7">
                      <a:moveTo>
                        <a:pt x="26" y="14"/>
                      </a:moveTo>
                      <a:cubicBezTo>
                        <a:pt x="26" y="20"/>
                        <a:pt x="20" y="27"/>
                        <a:pt x="13" y="27"/>
                      </a:cubicBezTo>
                      <a:cubicBezTo>
                        <a:pt x="6" y="27"/>
                        <a:pt x="0" y="20"/>
                        <a:pt x="0" y="14"/>
                      </a:cubicBezTo>
                      <a:cubicBezTo>
                        <a:pt x="0" y="5"/>
                        <a:pt x="6" y="0"/>
                        <a:pt x="13" y="0"/>
                      </a:cubicBezTo>
                      <a:cubicBezTo>
                        <a:pt x="20" y="0"/>
                        <a:pt x="26" y="5"/>
                        <a:pt x="26" y="14"/>
                      </a:cubicBezTo>
                      <a:close/>
                    </a:path>
                  </a:pathLst>
                </a:custGeom>
                <a:solidFill>
                  <a:srgbClr val="3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85" name="Freeform 77"/>
                <p:cNvSpPr>
                  <a:spLocks/>
                </p:cNvSpPr>
                <p:nvPr/>
              </p:nvSpPr>
              <p:spPr bwMode="auto">
                <a:xfrm>
                  <a:off x="1816100" y="2782888"/>
                  <a:ext cx="85725" cy="88900"/>
                </a:xfrm>
                <a:custGeom>
                  <a:avLst/>
                  <a:gdLst>
                    <a:gd name="T0" fmla="*/ 282645216 w 26"/>
                    <a:gd name="T1" fmla="*/ 151775348 h 27"/>
                    <a:gd name="T2" fmla="*/ 141324257 w 26"/>
                    <a:gd name="T3" fmla="*/ 292711481 h 27"/>
                    <a:gd name="T4" fmla="*/ 0 w 26"/>
                    <a:gd name="T5" fmla="*/ 151775348 h 27"/>
                    <a:gd name="T6" fmla="*/ 141324257 w 26"/>
                    <a:gd name="T7" fmla="*/ 0 h 27"/>
                    <a:gd name="T8" fmla="*/ 282645216 w 26"/>
                    <a:gd name="T9" fmla="*/ 151775348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7">
                      <a:moveTo>
                        <a:pt x="26" y="14"/>
                      </a:moveTo>
                      <a:cubicBezTo>
                        <a:pt x="26" y="20"/>
                        <a:pt x="20" y="27"/>
                        <a:pt x="13" y="27"/>
                      </a:cubicBezTo>
                      <a:cubicBezTo>
                        <a:pt x="6" y="27"/>
                        <a:pt x="0" y="20"/>
                        <a:pt x="0" y="14"/>
                      </a:cubicBezTo>
                      <a:cubicBezTo>
                        <a:pt x="0" y="5"/>
                        <a:pt x="6" y="0"/>
                        <a:pt x="13" y="0"/>
                      </a:cubicBezTo>
                      <a:cubicBezTo>
                        <a:pt x="20" y="0"/>
                        <a:pt x="26" y="5"/>
                        <a:pt x="26" y="14"/>
                      </a:cubicBezTo>
                      <a:close/>
                    </a:path>
                  </a:pathLst>
                </a:custGeom>
                <a:noFill/>
                <a:ln w="10" cap="flat">
                  <a:solidFill>
                    <a:srgbClr val="3879B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6" name="Freeform 78"/>
                <p:cNvSpPr>
                  <a:spLocks/>
                </p:cNvSpPr>
                <p:nvPr/>
              </p:nvSpPr>
              <p:spPr bwMode="auto">
                <a:xfrm>
                  <a:off x="2401888" y="2754313"/>
                  <a:ext cx="90488" cy="95250"/>
                </a:xfrm>
                <a:custGeom>
                  <a:avLst/>
                  <a:gdLst>
                    <a:gd name="T0" fmla="*/ 292431362 w 28"/>
                    <a:gd name="T1" fmla="*/ 151030371 h 29"/>
                    <a:gd name="T2" fmla="*/ 135770781 w 28"/>
                    <a:gd name="T3" fmla="*/ 312846983 h 29"/>
                    <a:gd name="T4" fmla="*/ 0 w 28"/>
                    <a:gd name="T5" fmla="*/ 151030371 h 29"/>
                    <a:gd name="T6" fmla="*/ 135770781 w 28"/>
                    <a:gd name="T7" fmla="*/ 0 h 29"/>
                    <a:gd name="T8" fmla="*/ 292431362 w 28"/>
                    <a:gd name="T9" fmla="*/ 15103037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4"/>
                      </a:moveTo>
                      <a:cubicBezTo>
                        <a:pt x="28" y="23"/>
                        <a:pt x="21" y="29"/>
                        <a:pt x="13" y="29"/>
                      </a:cubicBezTo>
                      <a:cubicBezTo>
                        <a:pt x="5" y="29"/>
                        <a:pt x="0" y="23"/>
                        <a:pt x="0" y="14"/>
                      </a:cubicBezTo>
                      <a:cubicBezTo>
                        <a:pt x="0" y="7"/>
                        <a:pt x="5" y="0"/>
                        <a:pt x="13" y="0"/>
                      </a:cubicBezTo>
                      <a:cubicBezTo>
                        <a:pt x="21" y="0"/>
                        <a:pt x="28" y="7"/>
                        <a:pt x="28" y="14"/>
                      </a:cubicBezTo>
                      <a:close/>
                    </a:path>
                  </a:pathLst>
                </a:custGeom>
                <a:solidFill>
                  <a:srgbClr val="3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87" name="Freeform 79"/>
                <p:cNvSpPr>
                  <a:spLocks/>
                </p:cNvSpPr>
                <p:nvPr/>
              </p:nvSpPr>
              <p:spPr bwMode="auto">
                <a:xfrm>
                  <a:off x="2401888" y="2754313"/>
                  <a:ext cx="90488" cy="95250"/>
                </a:xfrm>
                <a:custGeom>
                  <a:avLst/>
                  <a:gdLst>
                    <a:gd name="T0" fmla="*/ 292431362 w 28"/>
                    <a:gd name="T1" fmla="*/ 151030371 h 29"/>
                    <a:gd name="T2" fmla="*/ 135770781 w 28"/>
                    <a:gd name="T3" fmla="*/ 312846983 h 29"/>
                    <a:gd name="T4" fmla="*/ 0 w 28"/>
                    <a:gd name="T5" fmla="*/ 151030371 h 29"/>
                    <a:gd name="T6" fmla="*/ 135770781 w 28"/>
                    <a:gd name="T7" fmla="*/ 0 h 29"/>
                    <a:gd name="T8" fmla="*/ 292431362 w 28"/>
                    <a:gd name="T9" fmla="*/ 15103037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4"/>
                      </a:moveTo>
                      <a:cubicBezTo>
                        <a:pt x="28" y="23"/>
                        <a:pt x="21" y="29"/>
                        <a:pt x="13" y="29"/>
                      </a:cubicBezTo>
                      <a:cubicBezTo>
                        <a:pt x="5" y="29"/>
                        <a:pt x="0" y="23"/>
                        <a:pt x="0" y="14"/>
                      </a:cubicBezTo>
                      <a:cubicBezTo>
                        <a:pt x="0" y="7"/>
                        <a:pt x="5" y="0"/>
                        <a:pt x="13" y="0"/>
                      </a:cubicBezTo>
                      <a:cubicBezTo>
                        <a:pt x="21" y="0"/>
                        <a:pt x="28" y="7"/>
                        <a:pt x="28" y="14"/>
                      </a:cubicBezTo>
                      <a:close/>
                    </a:path>
                  </a:pathLst>
                </a:custGeom>
                <a:noFill/>
                <a:ln w="10" cap="flat">
                  <a:solidFill>
                    <a:srgbClr val="3879B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88" name="Oval 80"/>
                <p:cNvSpPr>
                  <a:spLocks noChangeArrowheads="1"/>
                </p:cNvSpPr>
                <p:nvPr/>
              </p:nvSpPr>
              <p:spPr bwMode="auto">
                <a:xfrm>
                  <a:off x="2989263" y="2627313"/>
                  <a:ext cx="85725" cy="84137"/>
                </a:xfrm>
                <a:prstGeom prst="ellipse">
                  <a:avLst/>
                </a:prstGeom>
                <a:solidFill>
                  <a:srgbClr val="3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89" name="Oval 81"/>
                <p:cNvSpPr>
                  <a:spLocks noChangeArrowheads="1"/>
                </p:cNvSpPr>
                <p:nvPr/>
              </p:nvSpPr>
              <p:spPr bwMode="auto">
                <a:xfrm>
                  <a:off x="2989263" y="2627313"/>
                  <a:ext cx="85725" cy="84137"/>
                </a:xfrm>
                <a:prstGeom prst="ellipse">
                  <a:avLst/>
                </a:prstGeom>
                <a:noFill/>
                <a:ln w="10">
                  <a:solidFill>
                    <a:srgbClr val="3879B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90" name="Freeform 82"/>
                <p:cNvSpPr>
                  <a:spLocks/>
                </p:cNvSpPr>
                <p:nvPr/>
              </p:nvSpPr>
              <p:spPr bwMode="auto">
                <a:xfrm>
                  <a:off x="3568700" y="2378075"/>
                  <a:ext cx="95250" cy="98425"/>
                </a:xfrm>
                <a:custGeom>
                  <a:avLst/>
                  <a:gdLst>
                    <a:gd name="T0" fmla="*/ 312846983 w 29"/>
                    <a:gd name="T1" fmla="*/ 161459651 h 30"/>
                    <a:gd name="T2" fmla="*/ 151030371 w 29"/>
                    <a:gd name="T3" fmla="*/ 322916021 h 30"/>
                    <a:gd name="T4" fmla="*/ 0 w 29"/>
                    <a:gd name="T5" fmla="*/ 161459651 h 30"/>
                    <a:gd name="T6" fmla="*/ 151030371 w 29"/>
                    <a:gd name="T7" fmla="*/ 0 h 30"/>
                    <a:gd name="T8" fmla="*/ 312846983 w 29"/>
                    <a:gd name="T9" fmla="*/ 16145965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29" y="15"/>
                      </a:moveTo>
                      <a:cubicBezTo>
                        <a:pt x="29" y="21"/>
                        <a:pt x="22" y="30"/>
                        <a:pt x="14" y="30"/>
                      </a:cubicBezTo>
                      <a:cubicBezTo>
                        <a:pt x="6" y="30"/>
                        <a:pt x="0" y="21"/>
                        <a:pt x="0" y="15"/>
                      </a:cubicBezTo>
                      <a:cubicBezTo>
                        <a:pt x="0" y="6"/>
                        <a:pt x="6" y="0"/>
                        <a:pt x="14" y="0"/>
                      </a:cubicBezTo>
                      <a:cubicBezTo>
                        <a:pt x="22" y="0"/>
                        <a:pt x="29" y="6"/>
                        <a:pt x="29" y="15"/>
                      </a:cubicBezTo>
                      <a:close/>
                    </a:path>
                  </a:pathLst>
                </a:custGeom>
                <a:solidFill>
                  <a:srgbClr val="3879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91" name="Freeform 83"/>
                <p:cNvSpPr>
                  <a:spLocks/>
                </p:cNvSpPr>
                <p:nvPr/>
              </p:nvSpPr>
              <p:spPr bwMode="auto">
                <a:xfrm>
                  <a:off x="3568700" y="2378075"/>
                  <a:ext cx="95250" cy="98425"/>
                </a:xfrm>
                <a:custGeom>
                  <a:avLst/>
                  <a:gdLst>
                    <a:gd name="T0" fmla="*/ 312846983 w 29"/>
                    <a:gd name="T1" fmla="*/ 161459651 h 30"/>
                    <a:gd name="T2" fmla="*/ 151030371 w 29"/>
                    <a:gd name="T3" fmla="*/ 322916021 h 30"/>
                    <a:gd name="T4" fmla="*/ 0 w 29"/>
                    <a:gd name="T5" fmla="*/ 161459651 h 30"/>
                    <a:gd name="T6" fmla="*/ 151030371 w 29"/>
                    <a:gd name="T7" fmla="*/ 0 h 30"/>
                    <a:gd name="T8" fmla="*/ 312846983 w 29"/>
                    <a:gd name="T9" fmla="*/ 16145965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29" y="15"/>
                      </a:moveTo>
                      <a:cubicBezTo>
                        <a:pt x="29" y="21"/>
                        <a:pt x="22" y="30"/>
                        <a:pt x="14" y="30"/>
                      </a:cubicBezTo>
                      <a:cubicBezTo>
                        <a:pt x="6" y="30"/>
                        <a:pt x="0" y="21"/>
                        <a:pt x="0" y="15"/>
                      </a:cubicBezTo>
                      <a:cubicBezTo>
                        <a:pt x="0" y="6"/>
                        <a:pt x="6" y="0"/>
                        <a:pt x="14" y="0"/>
                      </a:cubicBezTo>
                      <a:cubicBezTo>
                        <a:pt x="22" y="0"/>
                        <a:pt x="29" y="6"/>
                        <a:pt x="29" y="15"/>
                      </a:cubicBezTo>
                      <a:close/>
                    </a:path>
                  </a:pathLst>
                </a:custGeom>
                <a:noFill/>
                <a:ln w="10" cap="flat">
                  <a:solidFill>
                    <a:srgbClr val="3879B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92" name="Freeform 84"/>
                <p:cNvSpPr>
                  <a:spLocks/>
                </p:cNvSpPr>
                <p:nvPr/>
              </p:nvSpPr>
              <p:spPr bwMode="auto">
                <a:xfrm>
                  <a:off x="1270000" y="2303463"/>
                  <a:ext cx="2347913" cy="731837"/>
                </a:xfrm>
                <a:custGeom>
                  <a:avLst/>
                  <a:gdLst>
                    <a:gd name="T0" fmla="*/ 0 w 1479"/>
                    <a:gd name="T1" fmla="*/ 773686646 h 461"/>
                    <a:gd name="T2" fmla="*/ 934978962 w 1479"/>
                    <a:gd name="T3" fmla="*/ 1043343975 h 461"/>
                    <a:gd name="T4" fmla="*/ 1864916022 w 1479"/>
                    <a:gd name="T5" fmla="*/ 1161790444 h 461"/>
                    <a:gd name="T6" fmla="*/ 2147483647 w 1479"/>
                    <a:gd name="T7" fmla="*/ 383063488 h 461"/>
                    <a:gd name="T8" fmla="*/ 2147483647 w 1479"/>
                    <a:gd name="T9" fmla="*/ 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9" h="461">
                      <a:moveTo>
                        <a:pt x="0" y="307"/>
                      </a:moveTo>
                      <a:lnTo>
                        <a:pt x="371" y="414"/>
                      </a:lnTo>
                      <a:lnTo>
                        <a:pt x="740" y="461"/>
                      </a:lnTo>
                      <a:lnTo>
                        <a:pt x="1108" y="152"/>
                      </a:lnTo>
                      <a:lnTo>
                        <a:pt x="1479" y="0"/>
                      </a:lnTo>
                    </a:path>
                  </a:pathLst>
                </a:custGeom>
                <a:noFill/>
                <a:ln w="28575" cap="rnd">
                  <a:solidFill>
                    <a:srgbClr val="CC202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93" name="Freeform 85"/>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solidFill>
                  <a:srgbClr val="CC20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094" name="Freeform 86"/>
                <p:cNvSpPr>
                  <a:spLocks/>
                </p:cNvSpPr>
                <p:nvPr/>
              </p:nvSpPr>
              <p:spPr bwMode="auto">
                <a:xfrm>
                  <a:off x="1231900" y="2747963"/>
                  <a:ext cx="80963" cy="87312"/>
                </a:xfrm>
                <a:custGeom>
                  <a:avLst/>
                  <a:gdLst>
                    <a:gd name="T0" fmla="*/ 262200295 w 25"/>
                    <a:gd name="T1" fmla="*/ 135944784 h 27"/>
                    <a:gd name="T2" fmla="*/ 125855364 w 25"/>
                    <a:gd name="T3" fmla="*/ 282347605 h 27"/>
                    <a:gd name="T4" fmla="*/ 0 w 25"/>
                    <a:gd name="T5" fmla="*/ 135944784 h 27"/>
                    <a:gd name="T6" fmla="*/ 125855364 w 25"/>
                    <a:gd name="T7" fmla="*/ 0 h 27"/>
                    <a:gd name="T8" fmla="*/ 262200295 w 25"/>
                    <a:gd name="T9" fmla="*/ 135944784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7">
                      <a:moveTo>
                        <a:pt x="25" y="13"/>
                      </a:moveTo>
                      <a:cubicBezTo>
                        <a:pt x="25" y="21"/>
                        <a:pt x="18" y="27"/>
                        <a:pt x="12" y="27"/>
                      </a:cubicBezTo>
                      <a:cubicBezTo>
                        <a:pt x="4" y="27"/>
                        <a:pt x="0" y="21"/>
                        <a:pt x="0" y="13"/>
                      </a:cubicBezTo>
                      <a:cubicBezTo>
                        <a:pt x="0" y="6"/>
                        <a:pt x="4" y="0"/>
                        <a:pt x="12" y="0"/>
                      </a:cubicBezTo>
                      <a:cubicBezTo>
                        <a:pt x="18" y="0"/>
                        <a:pt x="25" y="6"/>
                        <a:pt x="25" y="13"/>
                      </a:cubicBezTo>
                      <a:close/>
                    </a:path>
                  </a:pathLst>
                </a:custGeom>
                <a:noFill/>
                <a:ln w="10" cap="flat">
                  <a:solidFill>
                    <a:srgbClr val="CC202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095" name="Oval 87"/>
                <p:cNvSpPr>
                  <a:spLocks noChangeArrowheads="1"/>
                </p:cNvSpPr>
                <p:nvPr/>
              </p:nvSpPr>
              <p:spPr bwMode="auto">
                <a:xfrm>
                  <a:off x="1816100" y="2917825"/>
                  <a:ext cx="85725" cy="84137"/>
                </a:xfrm>
                <a:prstGeom prst="ellipse">
                  <a:avLst/>
                </a:prstGeom>
                <a:solidFill>
                  <a:srgbClr val="CC202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96" name="Oval 88"/>
                <p:cNvSpPr>
                  <a:spLocks noChangeArrowheads="1"/>
                </p:cNvSpPr>
                <p:nvPr/>
              </p:nvSpPr>
              <p:spPr bwMode="auto">
                <a:xfrm>
                  <a:off x="1816100" y="2917825"/>
                  <a:ext cx="85725" cy="84137"/>
                </a:xfrm>
                <a:prstGeom prst="ellipse">
                  <a:avLst/>
                </a:prstGeom>
                <a:noFill/>
                <a:ln w="10">
                  <a:solidFill>
                    <a:srgbClr val="CC202E"/>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97" name="Oval 89"/>
                <p:cNvSpPr>
                  <a:spLocks noChangeArrowheads="1"/>
                </p:cNvSpPr>
                <p:nvPr/>
              </p:nvSpPr>
              <p:spPr bwMode="auto">
                <a:xfrm>
                  <a:off x="2401888" y="2992438"/>
                  <a:ext cx="90488" cy="88900"/>
                </a:xfrm>
                <a:prstGeom prst="ellipse">
                  <a:avLst/>
                </a:prstGeom>
                <a:solidFill>
                  <a:srgbClr val="CC202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98" name="Oval 90"/>
                <p:cNvSpPr>
                  <a:spLocks noChangeArrowheads="1"/>
                </p:cNvSpPr>
                <p:nvPr/>
              </p:nvSpPr>
              <p:spPr bwMode="auto">
                <a:xfrm>
                  <a:off x="2401888" y="2992438"/>
                  <a:ext cx="90488" cy="88900"/>
                </a:xfrm>
                <a:prstGeom prst="ellipse">
                  <a:avLst/>
                </a:prstGeom>
                <a:noFill/>
                <a:ln w="10">
                  <a:solidFill>
                    <a:srgbClr val="CC202E"/>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5099" name="Freeform 91"/>
                <p:cNvSpPr>
                  <a:spLocks/>
                </p:cNvSpPr>
                <p:nvPr/>
              </p:nvSpPr>
              <p:spPr bwMode="auto">
                <a:xfrm>
                  <a:off x="2989263" y="2501900"/>
                  <a:ext cx="85725" cy="88900"/>
                </a:xfrm>
                <a:custGeom>
                  <a:avLst/>
                  <a:gdLst>
                    <a:gd name="T0" fmla="*/ 282645216 w 26"/>
                    <a:gd name="T1" fmla="*/ 140936133 h 27"/>
                    <a:gd name="T2" fmla="*/ 130450370 w 26"/>
                    <a:gd name="T3" fmla="*/ 292711481 h 27"/>
                    <a:gd name="T4" fmla="*/ 0 w 26"/>
                    <a:gd name="T5" fmla="*/ 140936133 h 27"/>
                    <a:gd name="T6" fmla="*/ 130450370 w 26"/>
                    <a:gd name="T7" fmla="*/ 0 h 27"/>
                    <a:gd name="T8" fmla="*/ 282645216 w 26"/>
                    <a:gd name="T9" fmla="*/ 14093613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7">
                      <a:moveTo>
                        <a:pt x="26" y="13"/>
                      </a:moveTo>
                      <a:cubicBezTo>
                        <a:pt x="26" y="18"/>
                        <a:pt x="20" y="27"/>
                        <a:pt x="12" y="27"/>
                      </a:cubicBezTo>
                      <a:cubicBezTo>
                        <a:pt x="5" y="27"/>
                        <a:pt x="0" y="18"/>
                        <a:pt x="0" y="13"/>
                      </a:cubicBezTo>
                      <a:cubicBezTo>
                        <a:pt x="0" y="5"/>
                        <a:pt x="5" y="0"/>
                        <a:pt x="12" y="0"/>
                      </a:cubicBezTo>
                      <a:cubicBezTo>
                        <a:pt x="20" y="0"/>
                        <a:pt x="26" y="5"/>
                        <a:pt x="26" y="13"/>
                      </a:cubicBezTo>
                      <a:close/>
                    </a:path>
                  </a:pathLst>
                </a:custGeom>
                <a:solidFill>
                  <a:srgbClr val="CC20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00" name="Freeform 92"/>
                <p:cNvSpPr>
                  <a:spLocks/>
                </p:cNvSpPr>
                <p:nvPr/>
              </p:nvSpPr>
              <p:spPr bwMode="auto">
                <a:xfrm>
                  <a:off x="2989263" y="2501900"/>
                  <a:ext cx="85725" cy="88900"/>
                </a:xfrm>
                <a:custGeom>
                  <a:avLst/>
                  <a:gdLst>
                    <a:gd name="T0" fmla="*/ 282645216 w 26"/>
                    <a:gd name="T1" fmla="*/ 140936133 h 27"/>
                    <a:gd name="T2" fmla="*/ 130450370 w 26"/>
                    <a:gd name="T3" fmla="*/ 292711481 h 27"/>
                    <a:gd name="T4" fmla="*/ 0 w 26"/>
                    <a:gd name="T5" fmla="*/ 140936133 h 27"/>
                    <a:gd name="T6" fmla="*/ 130450370 w 26"/>
                    <a:gd name="T7" fmla="*/ 0 h 27"/>
                    <a:gd name="T8" fmla="*/ 282645216 w 26"/>
                    <a:gd name="T9" fmla="*/ 14093613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7">
                      <a:moveTo>
                        <a:pt x="26" y="13"/>
                      </a:moveTo>
                      <a:cubicBezTo>
                        <a:pt x="26" y="18"/>
                        <a:pt x="20" y="27"/>
                        <a:pt x="12" y="27"/>
                      </a:cubicBezTo>
                      <a:cubicBezTo>
                        <a:pt x="5" y="27"/>
                        <a:pt x="0" y="18"/>
                        <a:pt x="0" y="13"/>
                      </a:cubicBezTo>
                      <a:cubicBezTo>
                        <a:pt x="0" y="5"/>
                        <a:pt x="5" y="0"/>
                        <a:pt x="12" y="0"/>
                      </a:cubicBezTo>
                      <a:cubicBezTo>
                        <a:pt x="20" y="0"/>
                        <a:pt x="26" y="5"/>
                        <a:pt x="26" y="13"/>
                      </a:cubicBezTo>
                      <a:close/>
                    </a:path>
                  </a:pathLst>
                </a:custGeom>
                <a:noFill/>
                <a:ln w="10" cap="flat">
                  <a:solidFill>
                    <a:srgbClr val="CC202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01" name="Freeform 93"/>
                <p:cNvSpPr>
                  <a:spLocks/>
                </p:cNvSpPr>
                <p:nvPr/>
              </p:nvSpPr>
              <p:spPr bwMode="auto">
                <a:xfrm>
                  <a:off x="3568700" y="2260600"/>
                  <a:ext cx="95250" cy="82550"/>
                </a:xfrm>
                <a:custGeom>
                  <a:avLst/>
                  <a:gdLst>
                    <a:gd name="T0" fmla="*/ 312846983 w 29"/>
                    <a:gd name="T1" fmla="*/ 141741652 h 25"/>
                    <a:gd name="T2" fmla="*/ 151030371 w 29"/>
                    <a:gd name="T3" fmla="*/ 272580100 h 25"/>
                    <a:gd name="T4" fmla="*/ 0 w 29"/>
                    <a:gd name="T5" fmla="*/ 141741652 h 25"/>
                    <a:gd name="T6" fmla="*/ 151030371 w 29"/>
                    <a:gd name="T7" fmla="*/ 0 h 25"/>
                    <a:gd name="T8" fmla="*/ 312846983 w 29"/>
                    <a:gd name="T9" fmla="*/ 14174165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29" y="13"/>
                      </a:moveTo>
                      <a:cubicBezTo>
                        <a:pt x="29" y="19"/>
                        <a:pt x="22" y="25"/>
                        <a:pt x="14" y="25"/>
                      </a:cubicBezTo>
                      <a:cubicBezTo>
                        <a:pt x="6" y="25"/>
                        <a:pt x="0" y="19"/>
                        <a:pt x="0" y="13"/>
                      </a:cubicBezTo>
                      <a:cubicBezTo>
                        <a:pt x="0" y="5"/>
                        <a:pt x="6" y="0"/>
                        <a:pt x="14" y="0"/>
                      </a:cubicBezTo>
                      <a:cubicBezTo>
                        <a:pt x="22" y="0"/>
                        <a:pt x="29" y="5"/>
                        <a:pt x="29" y="13"/>
                      </a:cubicBezTo>
                      <a:close/>
                    </a:path>
                  </a:pathLst>
                </a:custGeom>
                <a:solidFill>
                  <a:srgbClr val="CC20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102" name="Freeform 94"/>
                <p:cNvSpPr>
                  <a:spLocks/>
                </p:cNvSpPr>
                <p:nvPr/>
              </p:nvSpPr>
              <p:spPr bwMode="auto">
                <a:xfrm>
                  <a:off x="3568700" y="2260600"/>
                  <a:ext cx="95250" cy="82550"/>
                </a:xfrm>
                <a:custGeom>
                  <a:avLst/>
                  <a:gdLst>
                    <a:gd name="T0" fmla="*/ 312846983 w 29"/>
                    <a:gd name="T1" fmla="*/ 141741652 h 25"/>
                    <a:gd name="T2" fmla="*/ 151030371 w 29"/>
                    <a:gd name="T3" fmla="*/ 272580100 h 25"/>
                    <a:gd name="T4" fmla="*/ 0 w 29"/>
                    <a:gd name="T5" fmla="*/ 141741652 h 25"/>
                    <a:gd name="T6" fmla="*/ 151030371 w 29"/>
                    <a:gd name="T7" fmla="*/ 0 h 25"/>
                    <a:gd name="T8" fmla="*/ 312846983 w 29"/>
                    <a:gd name="T9" fmla="*/ 14174165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29" y="13"/>
                      </a:moveTo>
                      <a:cubicBezTo>
                        <a:pt x="29" y="19"/>
                        <a:pt x="22" y="25"/>
                        <a:pt x="14" y="25"/>
                      </a:cubicBezTo>
                      <a:cubicBezTo>
                        <a:pt x="6" y="25"/>
                        <a:pt x="0" y="19"/>
                        <a:pt x="0" y="13"/>
                      </a:cubicBezTo>
                      <a:cubicBezTo>
                        <a:pt x="0" y="5"/>
                        <a:pt x="6" y="0"/>
                        <a:pt x="14" y="0"/>
                      </a:cubicBezTo>
                      <a:cubicBezTo>
                        <a:pt x="22" y="0"/>
                        <a:pt x="29" y="5"/>
                        <a:pt x="29" y="13"/>
                      </a:cubicBezTo>
                      <a:close/>
                    </a:path>
                  </a:pathLst>
                </a:custGeom>
                <a:noFill/>
                <a:ln w="10" cap="flat">
                  <a:solidFill>
                    <a:srgbClr val="CC202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103" name="Rectangle 95"/>
                <p:cNvSpPr>
                  <a:spLocks noChangeArrowheads="1"/>
                </p:cNvSpPr>
                <p:nvPr/>
              </p:nvSpPr>
              <p:spPr bwMode="auto">
                <a:xfrm>
                  <a:off x="1065797" y="3433763"/>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a:t>
                  </a:r>
                  <a:endParaRPr lang="en-US" altLang="en-US">
                    <a:latin typeface="+mn-lt"/>
                  </a:endParaRPr>
                </a:p>
              </p:txBody>
            </p:sp>
            <p:sp>
              <p:nvSpPr>
                <p:cNvPr id="65104" name="Rectangle 96"/>
                <p:cNvSpPr>
                  <a:spLocks noChangeArrowheads="1"/>
                </p:cNvSpPr>
                <p:nvPr/>
              </p:nvSpPr>
              <p:spPr bwMode="auto">
                <a:xfrm>
                  <a:off x="1114077" y="3433763"/>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3</a:t>
                  </a:r>
                  <a:endParaRPr lang="en-US" altLang="en-US">
                    <a:latin typeface="+mn-lt"/>
                  </a:endParaRPr>
                </a:p>
              </p:txBody>
            </p:sp>
            <p:sp>
              <p:nvSpPr>
                <p:cNvPr id="65105" name="Rectangle 97"/>
                <p:cNvSpPr>
                  <a:spLocks noChangeArrowheads="1"/>
                </p:cNvSpPr>
                <p:nvPr/>
              </p:nvSpPr>
              <p:spPr bwMode="auto">
                <a:xfrm>
                  <a:off x="1065797" y="3192463"/>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a:t>
                  </a:r>
                  <a:endParaRPr lang="en-US" altLang="en-US">
                    <a:latin typeface="+mn-lt"/>
                  </a:endParaRPr>
                </a:p>
              </p:txBody>
            </p:sp>
            <p:sp>
              <p:nvSpPr>
                <p:cNvPr id="65106" name="Rectangle 98"/>
                <p:cNvSpPr>
                  <a:spLocks noChangeArrowheads="1"/>
                </p:cNvSpPr>
                <p:nvPr/>
              </p:nvSpPr>
              <p:spPr bwMode="auto">
                <a:xfrm>
                  <a:off x="1114077" y="3192463"/>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2</a:t>
                  </a:r>
                  <a:endParaRPr lang="en-US" altLang="en-US">
                    <a:latin typeface="+mn-lt"/>
                  </a:endParaRPr>
                </a:p>
              </p:txBody>
            </p:sp>
            <p:sp>
              <p:nvSpPr>
                <p:cNvPr id="65107" name="Rectangle 99"/>
                <p:cNvSpPr>
                  <a:spLocks noChangeArrowheads="1"/>
                </p:cNvSpPr>
                <p:nvPr/>
              </p:nvSpPr>
              <p:spPr bwMode="auto">
                <a:xfrm>
                  <a:off x="1065797" y="2947988"/>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a:t>
                  </a:r>
                  <a:endParaRPr lang="en-US" altLang="en-US">
                    <a:latin typeface="+mn-lt"/>
                  </a:endParaRPr>
                </a:p>
              </p:txBody>
            </p:sp>
            <p:sp>
              <p:nvSpPr>
                <p:cNvPr id="65108" name="Rectangle 100"/>
                <p:cNvSpPr>
                  <a:spLocks noChangeArrowheads="1"/>
                </p:cNvSpPr>
                <p:nvPr/>
              </p:nvSpPr>
              <p:spPr bwMode="auto">
                <a:xfrm>
                  <a:off x="1114077" y="2947988"/>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1</a:t>
                  </a:r>
                  <a:endParaRPr lang="en-US" altLang="en-US">
                    <a:latin typeface="+mn-lt"/>
                  </a:endParaRPr>
                </a:p>
              </p:txBody>
            </p:sp>
            <p:sp>
              <p:nvSpPr>
                <p:cNvPr id="65109" name="Rectangle 101"/>
                <p:cNvSpPr>
                  <a:spLocks noChangeArrowheads="1"/>
                </p:cNvSpPr>
                <p:nvPr/>
              </p:nvSpPr>
              <p:spPr bwMode="auto">
                <a:xfrm>
                  <a:off x="1114869" y="2703513"/>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0</a:t>
                  </a:r>
                  <a:endParaRPr lang="en-US" altLang="en-US">
                    <a:latin typeface="+mn-lt"/>
                  </a:endParaRPr>
                </a:p>
              </p:txBody>
            </p:sp>
            <p:sp>
              <p:nvSpPr>
                <p:cNvPr id="65110" name="Rectangle 102"/>
                <p:cNvSpPr>
                  <a:spLocks noChangeArrowheads="1"/>
                </p:cNvSpPr>
                <p:nvPr/>
              </p:nvSpPr>
              <p:spPr bwMode="auto">
                <a:xfrm>
                  <a:off x="1114869" y="245745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1</a:t>
                  </a:r>
                  <a:endParaRPr lang="en-US" altLang="en-US">
                    <a:latin typeface="+mn-lt"/>
                  </a:endParaRPr>
                </a:p>
              </p:txBody>
            </p:sp>
            <p:sp>
              <p:nvSpPr>
                <p:cNvPr id="65111" name="Rectangle 103"/>
                <p:cNvSpPr>
                  <a:spLocks noChangeArrowheads="1"/>
                </p:cNvSpPr>
                <p:nvPr/>
              </p:nvSpPr>
              <p:spPr bwMode="auto">
                <a:xfrm>
                  <a:off x="1114869" y="221297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2</a:t>
                  </a:r>
                  <a:endParaRPr lang="en-US" altLang="en-US">
                    <a:latin typeface="+mn-lt"/>
                  </a:endParaRPr>
                </a:p>
              </p:txBody>
            </p:sp>
            <p:sp>
              <p:nvSpPr>
                <p:cNvPr id="65112" name="Rectangle 104"/>
                <p:cNvSpPr>
                  <a:spLocks noChangeArrowheads="1"/>
                </p:cNvSpPr>
                <p:nvPr/>
              </p:nvSpPr>
              <p:spPr bwMode="auto">
                <a:xfrm>
                  <a:off x="1114869" y="1968501"/>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B0B0B"/>
                      </a:solidFill>
                      <a:latin typeface="+mn-lt"/>
                    </a:rPr>
                    <a:t>3</a:t>
                  </a:r>
                  <a:endParaRPr lang="en-US" altLang="en-US">
                    <a:latin typeface="+mn-lt"/>
                  </a:endParaRPr>
                </a:p>
              </p:txBody>
            </p:sp>
            <p:sp>
              <p:nvSpPr>
                <p:cNvPr id="65113" name="Rectangle 105"/>
                <p:cNvSpPr>
                  <a:spLocks noChangeArrowheads="1"/>
                </p:cNvSpPr>
                <p:nvPr/>
              </p:nvSpPr>
              <p:spPr bwMode="auto">
                <a:xfrm>
                  <a:off x="1130853" y="3573463"/>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B</a:t>
                  </a:r>
                  <a:endParaRPr lang="en-US" altLang="en-US">
                    <a:latin typeface="+mn-lt"/>
                  </a:endParaRPr>
                </a:p>
              </p:txBody>
            </p:sp>
            <p:sp>
              <p:nvSpPr>
                <p:cNvPr id="65114" name="Rectangle 106"/>
                <p:cNvSpPr>
                  <a:spLocks noChangeArrowheads="1"/>
                </p:cNvSpPr>
                <p:nvPr/>
              </p:nvSpPr>
              <p:spPr bwMode="auto">
                <a:xfrm>
                  <a:off x="1189615"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a</a:t>
                  </a:r>
                  <a:endParaRPr lang="en-US" altLang="en-US">
                    <a:latin typeface="+mn-lt"/>
                  </a:endParaRPr>
                </a:p>
              </p:txBody>
            </p:sp>
            <p:sp>
              <p:nvSpPr>
                <p:cNvPr id="65115" name="Rectangle 107"/>
                <p:cNvSpPr>
                  <a:spLocks noChangeArrowheads="1"/>
                </p:cNvSpPr>
                <p:nvPr/>
              </p:nvSpPr>
              <p:spPr bwMode="auto">
                <a:xfrm>
                  <a:off x="1244429" y="3573463"/>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s</a:t>
                  </a:r>
                  <a:endParaRPr lang="en-US" altLang="en-US">
                    <a:latin typeface="+mn-lt"/>
                  </a:endParaRPr>
                </a:p>
              </p:txBody>
            </p:sp>
            <p:sp>
              <p:nvSpPr>
                <p:cNvPr id="65116" name="Rectangle 108"/>
                <p:cNvSpPr>
                  <a:spLocks noChangeArrowheads="1"/>
                </p:cNvSpPr>
                <p:nvPr/>
              </p:nvSpPr>
              <p:spPr bwMode="auto">
                <a:xfrm>
                  <a:off x="1292008"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117" name="Rectangle 109"/>
                <p:cNvSpPr>
                  <a:spLocks noChangeArrowheads="1"/>
                </p:cNvSpPr>
                <p:nvPr/>
              </p:nvSpPr>
              <p:spPr bwMode="auto">
                <a:xfrm>
                  <a:off x="1342123" y="3573463"/>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l</a:t>
                  </a:r>
                  <a:endParaRPr lang="en-US" altLang="en-US">
                    <a:latin typeface="+mn-lt"/>
                  </a:endParaRPr>
                </a:p>
              </p:txBody>
            </p:sp>
            <p:sp>
              <p:nvSpPr>
                <p:cNvPr id="65118" name="Rectangle 110"/>
                <p:cNvSpPr>
                  <a:spLocks noChangeArrowheads="1"/>
                </p:cNvSpPr>
                <p:nvPr/>
              </p:nvSpPr>
              <p:spPr bwMode="auto">
                <a:xfrm>
                  <a:off x="1367523" y="3573463"/>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i</a:t>
                  </a:r>
                  <a:endParaRPr lang="en-US" altLang="en-US">
                    <a:latin typeface="+mn-lt"/>
                  </a:endParaRPr>
                </a:p>
              </p:txBody>
            </p:sp>
            <p:sp>
              <p:nvSpPr>
                <p:cNvPr id="65119" name="Rectangle 111"/>
                <p:cNvSpPr>
                  <a:spLocks noChangeArrowheads="1"/>
                </p:cNvSpPr>
                <p:nvPr/>
              </p:nvSpPr>
              <p:spPr bwMode="auto">
                <a:xfrm>
                  <a:off x="1395180" y="3573463"/>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n</a:t>
                  </a:r>
                  <a:endParaRPr lang="en-US" altLang="en-US">
                    <a:latin typeface="+mn-lt"/>
                  </a:endParaRPr>
                </a:p>
              </p:txBody>
            </p:sp>
            <p:sp>
              <p:nvSpPr>
                <p:cNvPr id="65120" name="Rectangle 112"/>
                <p:cNvSpPr>
                  <a:spLocks noChangeArrowheads="1"/>
                </p:cNvSpPr>
                <p:nvPr/>
              </p:nvSpPr>
              <p:spPr bwMode="auto">
                <a:xfrm>
                  <a:off x="1449170"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121" name="Rectangle 113"/>
                <p:cNvSpPr>
                  <a:spLocks noChangeArrowheads="1"/>
                </p:cNvSpPr>
                <p:nvPr/>
              </p:nvSpPr>
              <p:spPr bwMode="auto">
                <a:xfrm>
                  <a:off x="1658542" y="3573463"/>
                  <a:ext cx="8175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W</a:t>
                  </a:r>
                  <a:endParaRPr lang="en-US" altLang="en-US">
                    <a:latin typeface="+mn-lt"/>
                  </a:endParaRPr>
                </a:p>
              </p:txBody>
            </p:sp>
            <p:sp>
              <p:nvSpPr>
                <p:cNvPr id="65122" name="Rectangle 114"/>
                <p:cNvSpPr>
                  <a:spLocks noChangeArrowheads="1"/>
                </p:cNvSpPr>
                <p:nvPr/>
              </p:nvSpPr>
              <p:spPr bwMode="auto">
                <a:xfrm>
                  <a:off x="1742065"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123" name="Rectangle 115"/>
                <p:cNvSpPr>
                  <a:spLocks noChangeArrowheads="1"/>
                </p:cNvSpPr>
                <p:nvPr/>
              </p:nvSpPr>
              <p:spPr bwMode="auto">
                <a:xfrm>
                  <a:off x="1792070"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e</a:t>
                  </a:r>
                  <a:endParaRPr lang="en-US" altLang="en-US">
                    <a:latin typeface="+mn-lt"/>
                  </a:endParaRPr>
                </a:p>
              </p:txBody>
            </p:sp>
            <p:sp>
              <p:nvSpPr>
                <p:cNvPr id="65124" name="Rectangle 116"/>
                <p:cNvSpPr>
                  <a:spLocks noChangeArrowheads="1"/>
                </p:cNvSpPr>
                <p:nvPr/>
              </p:nvSpPr>
              <p:spPr bwMode="auto">
                <a:xfrm>
                  <a:off x="1845260" y="3573463"/>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k</a:t>
                  </a:r>
                  <a:endParaRPr lang="en-US" altLang="en-US">
                    <a:latin typeface="+mn-lt"/>
                  </a:endParaRPr>
                </a:p>
              </p:txBody>
            </p:sp>
            <p:sp>
              <p:nvSpPr>
                <p:cNvPr id="65125" name="Rectangle 117"/>
                <p:cNvSpPr>
                  <a:spLocks noChangeArrowheads="1"/>
                </p:cNvSpPr>
                <p:nvPr/>
              </p:nvSpPr>
              <p:spPr bwMode="auto">
                <a:xfrm>
                  <a:off x="1922245"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2</a:t>
                  </a:r>
                  <a:endParaRPr lang="en-US" altLang="en-US">
                    <a:latin typeface="+mn-lt"/>
                  </a:endParaRPr>
                </a:p>
              </p:txBody>
            </p:sp>
            <p:sp>
              <p:nvSpPr>
                <p:cNvPr id="65126" name="Rectangle 118"/>
                <p:cNvSpPr>
                  <a:spLocks noChangeArrowheads="1"/>
                </p:cNvSpPr>
                <p:nvPr/>
              </p:nvSpPr>
              <p:spPr bwMode="auto">
                <a:xfrm>
                  <a:off x="1973045" y="3573463"/>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4</a:t>
                  </a:r>
                  <a:endParaRPr lang="en-US" altLang="en-US">
                    <a:latin typeface="+mn-lt"/>
                  </a:endParaRPr>
                </a:p>
              </p:txBody>
            </p:sp>
            <p:sp>
              <p:nvSpPr>
                <p:cNvPr id="65127" name="Rectangle 119"/>
                <p:cNvSpPr>
                  <a:spLocks noChangeArrowheads="1"/>
                </p:cNvSpPr>
                <p:nvPr/>
              </p:nvSpPr>
              <p:spPr bwMode="auto">
                <a:xfrm>
                  <a:off x="2233411" y="3573463"/>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S</a:t>
                  </a:r>
                  <a:endParaRPr lang="en-US" altLang="en-US">
                    <a:latin typeface="+mn-lt"/>
                  </a:endParaRPr>
                </a:p>
              </p:txBody>
            </p:sp>
            <p:sp>
              <p:nvSpPr>
                <p:cNvPr id="65128" name="Rectangle 120"/>
                <p:cNvSpPr>
                  <a:spLocks noChangeArrowheads="1"/>
                </p:cNvSpPr>
                <p:nvPr/>
              </p:nvSpPr>
              <p:spPr bwMode="auto">
                <a:xfrm>
                  <a:off x="2283471" y="3573463"/>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129" name="Rectangle 121"/>
                <p:cNvSpPr>
                  <a:spLocks noChangeArrowheads="1"/>
                </p:cNvSpPr>
                <p:nvPr/>
              </p:nvSpPr>
              <p:spPr bwMode="auto">
                <a:xfrm>
                  <a:off x="2317518" y="3573463"/>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130" name="Rectangle 122"/>
                <p:cNvSpPr>
                  <a:spLocks noChangeArrowheads="1"/>
                </p:cNvSpPr>
                <p:nvPr/>
              </p:nvSpPr>
              <p:spPr bwMode="auto">
                <a:xfrm>
                  <a:off x="2371493" y="3573463"/>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p</a:t>
                  </a:r>
                  <a:endParaRPr lang="en-US" altLang="en-US">
                    <a:latin typeface="+mn-lt"/>
                  </a:endParaRPr>
                </a:p>
              </p:txBody>
            </p:sp>
            <p:sp>
              <p:nvSpPr>
                <p:cNvPr id="65131" name="Rectangle 123"/>
                <p:cNvSpPr>
                  <a:spLocks noChangeArrowheads="1"/>
                </p:cNvSpPr>
                <p:nvPr/>
              </p:nvSpPr>
              <p:spPr bwMode="auto">
                <a:xfrm>
                  <a:off x="2453225" y="3573463"/>
                  <a:ext cx="5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V</a:t>
                  </a:r>
                  <a:endParaRPr lang="en-US" altLang="en-US">
                    <a:latin typeface="+mn-lt"/>
                  </a:endParaRPr>
                </a:p>
              </p:txBody>
            </p:sp>
            <p:sp>
              <p:nvSpPr>
                <p:cNvPr id="65132" name="Rectangle 124"/>
                <p:cNvSpPr>
                  <a:spLocks noChangeArrowheads="1"/>
                </p:cNvSpPr>
                <p:nvPr/>
              </p:nvSpPr>
              <p:spPr bwMode="auto">
                <a:xfrm>
                  <a:off x="2510523" y="3573463"/>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i</a:t>
                  </a:r>
                  <a:endParaRPr lang="en-US" altLang="en-US">
                    <a:latin typeface="+mn-lt"/>
                  </a:endParaRPr>
                </a:p>
              </p:txBody>
            </p:sp>
            <p:sp>
              <p:nvSpPr>
                <p:cNvPr id="65133" name="Rectangle 125"/>
                <p:cNvSpPr>
                  <a:spLocks noChangeArrowheads="1"/>
                </p:cNvSpPr>
                <p:nvPr/>
              </p:nvSpPr>
              <p:spPr bwMode="auto">
                <a:xfrm>
                  <a:off x="2543004" y="3573463"/>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s</a:t>
                  </a:r>
                  <a:endParaRPr lang="en-US" altLang="en-US">
                    <a:latin typeface="+mn-lt"/>
                  </a:endParaRPr>
                </a:p>
              </p:txBody>
            </p:sp>
            <p:sp>
              <p:nvSpPr>
                <p:cNvPr id="65134" name="Rectangle 126"/>
                <p:cNvSpPr>
                  <a:spLocks noChangeArrowheads="1"/>
                </p:cNvSpPr>
                <p:nvPr/>
              </p:nvSpPr>
              <p:spPr bwMode="auto">
                <a:xfrm>
                  <a:off x="2588311" y="3573463"/>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i</a:t>
                  </a:r>
                  <a:endParaRPr lang="en-US" altLang="en-US">
                    <a:latin typeface="+mn-lt"/>
                  </a:endParaRPr>
                </a:p>
              </p:txBody>
            </p:sp>
            <p:sp>
              <p:nvSpPr>
                <p:cNvPr id="65135" name="Rectangle 127"/>
                <p:cNvSpPr>
                  <a:spLocks noChangeArrowheads="1"/>
                </p:cNvSpPr>
                <p:nvPr/>
              </p:nvSpPr>
              <p:spPr bwMode="auto">
                <a:xfrm>
                  <a:off x="2611290" y="3573463"/>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136" name="Rectangle 128"/>
                <p:cNvSpPr>
                  <a:spLocks noChangeArrowheads="1"/>
                </p:cNvSpPr>
                <p:nvPr/>
              </p:nvSpPr>
              <p:spPr bwMode="auto">
                <a:xfrm>
                  <a:off x="2847758" y="3584575"/>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6</a:t>
                  </a:r>
                  <a:endParaRPr lang="en-US" altLang="en-US">
                    <a:latin typeface="+mn-lt"/>
                  </a:endParaRPr>
                </a:p>
              </p:txBody>
            </p:sp>
            <p:sp>
              <p:nvSpPr>
                <p:cNvPr id="65137" name="Rectangle 129"/>
                <p:cNvSpPr>
                  <a:spLocks noChangeArrowheads="1"/>
                </p:cNvSpPr>
                <p:nvPr/>
              </p:nvSpPr>
              <p:spPr bwMode="auto">
                <a:xfrm>
                  <a:off x="2897056" y="3584575"/>
                  <a:ext cx="2725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a:t>
                  </a:r>
                  <a:endParaRPr lang="en-US" altLang="en-US">
                    <a:latin typeface="+mn-lt"/>
                  </a:endParaRPr>
                </a:p>
              </p:txBody>
            </p:sp>
            <p:sp>
              <p:nvSpPr>
                <p:cNvPr id="65138" name="Rectangle 130"/>
                <p:cNvSpPr>
                  <a:spLocks noChangeArrowheads="1"/>
                </p:cNvSpPr>
                <p:nvPr/>
              </p:nvSpPr>
              <p:spPr bwMode="auto">
                <a:xfrm>
                  <a:off x="2925383" y="3584575"/>
                  <a:ext cx="785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M</a:t>
                  </a:r>
                  <a:endParaRPr lang="en-US" altLang="en-US">
                    <a:latin typeface="+mn-lt"/>
                  </a:endParaRPr>
                </a:p>
              </p:txBody>
            </p:sp>
            <p:sp>
              <p:nvSpPr>
                <p:cNvPr id="65139" name="Rectangle 131"/>
                <p:cNvSpPr>
                  <a:spLocks noChangeArrowheads="1"/>
                </p:cNvSpPr>
                <p:nvPr/>
              </p:nvSpPr>
              <p:spPr bwMode="auto">
                <a:xfrm>
                  <a:off x="3002524" y="358457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140" name="Rectangle 132"/>
                <p:cNvSpPr>
                  <a:spLocks noChangeArrowheads="1"/>
                </p:cNvSpPr>
                <p:nvPr/>
              </p:nvSpPr>
              <p:spPr bwMode="auto">
                <a:xfrm>
                  <a:off x="3057293" y="358457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n</a:t>
                  </a:r>
                  <a:endParaRPr lang="en-US" altLang="en-US">
                    <a:latin typeface="+mn-lt"/>
                  </a:endParaRPr>
                </a:p>
              </p:txBody>
            </p:sp>
            <p:sp>
              <p:nvSpPr>
                <p:cNvPr id="65141" name="Rectangle 133"/>
                <p:cNvSpPr>
                  <a:spLocks noChangeArrowheads="1"/>
                </p:cNvSpPr>
                <p:nvPr/>
              </p:nvSpPr>
              <p:spPr bwMode="auto">
                <a:xfrm>
                  <a:off x="3107384" y="358457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142" name="Rectangle 134"/>
                <p:cNvSpPr>
                  <a:spLocks noChangeArrowheads="1"/>
                </p:cNvSpPr>
                <p:nvPr/>
              </p:nvSpPr>
              <p:spPr bwMode="auto">
                <a:xfrm>
                  <a:off x="3141430" y="358457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h</a:t>
                  </a:r>
                  <a:endParaRPr lang="en-US" altLang="en-US">
                    <a:latin typeface="+mn-lt"/>
                  </a:endParaRPr>
                </a:p>
              </p:txBody>
            </p:sp>
            <p:sp>
              <p:nvSpPr>
                <p:cNvPr id="65143" name="Rectangle 135"/>
                <p:cNvSpPr>
                  <a:spLocks noChangeArrowheads="1"/>
                </p:cNvSpPr>
                <p:nvPr/>
              </p:nvSpPr>
              <p:spPr bwMode="auto">
                <a:xfrm>
                  <a:off x="2833455"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P</a:t>
                  </a:r>
                  <a:endParaRPr lang="en-US" altLang="en-US">
                    <a:latin typeface="+mn-lt"/>
                  </a:endParaRPr>
                </a:p>
              </p:txBody>
            </p:sp>
            <p:sp>
              <p:nvSpPr>
                <p:cNvPr id="65144" name="Rectangle 136"/>
                <p:cNvSpPr>
                  <a:spLocks noChangeArrowheads="1"/>
                </p:cNvSpPr>
                <p:nvPr/>
              </p:nvSpPr>
              <p:spPr bwMode="auto">
                <a:xfrm>
                  <a:off x="2892193"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145" name="Rectangle 137"/>
                <p:cNvSpPr>
                  <a:spLocks noChangeArrowheads="1"/>
                </p:cNvSpPr>
                <p:nvPr/>
              </p:nvSpPr>
              <p:spPr bwMode="auto">
                <a:xfrm>
                  <a:off x="2950992" y="3692525"/>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s</a:t>
                  </a:r>
                  <a:endParaRPr lang="en-US" altLang="en-US">
                    <a:latin typeface="+mn-lt"/>
                  </a:endParaRPr>
                </a:p>
              </p:txBody>
            </p:sp>
            <p:sp>
              <p:nvSpPr>
                <p:cNvPr id="65146" name="Rectangle 138"/>
                <p:cNvSpPr>
                  <a:spLocks noChangeArrowheads="1"/>
                </p:cNvSpPr>
                <p:nvPr/>
              </p:nvSpPr>
              <p:spPr bwMode="auto">
                <a:xfrm>
                  <a:off x="2993084" y="36925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147" name="Rectangle 139"/>
                <p:cNvSpPr>
                  <a:spLocks noChangeArrowheads="1"/>
                </p:cNvSpPr>
                <p:nvPr/>
              </p:nvSpPr>
              <p:spPr bwMode="auto">
                <a:xfrm>
                  <a:off x="3031954" y="3692525"/>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s</a:t>
                  </a:r>
                  <a:endParaRPr lang="en-US" altLang="en-US">
                    <a:latin typeface="+mn-lt"/>
                  </a:endParaRPr>
                </a:p>
              </p:txBody>
            </p:sp>
            <p:sp>
              <p:nvSpPr>
                <p:cNvPr id="65148" name="Rectangle 140"/>
                <p:cNvSpPr>
                  <a:spLocks noChangeArrowheads="1"/>
                </p:cNvSpPr>
                <p:nvPr/>
              </p:nvSpPr>
              <p:spPr bwMode="auto">
                <a:xfrm>
                  <a:off x="3073252" y="36925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t</a:t>
                  </a:r>
                  <a:endParaRPr lang="en-US" altLang="en-US">
                    <a:latin typeface="+mn-lt"/>
                  </a:endParaRPr>
                </a:p>
              </p:txBody>
            </p:sp>
            <p:sp>
              <p:nvSpPr>
                <p:cNvPr id="65149" name="Rectangle 141"/>
                <p:cNvSpPr>
                  <a:spLocks noChangeArrowheads="1"/>
                </p:cNvSpPr>
                <p:nvPr/>
              </p:nvSpPr>
              <p:spPr bwMode="auto">
                <a:xfrm>
                  <a:off x="3106505"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o</a:t>
                  </a:r>
                  <a:endParaRPr lang="en-US" altLang="en-US">
                    <a:latin typeface="+mn-lt"/>
                  </a:endParaRPr>
                </a:p>
              </p:txBody>
            </p:sp>
            <p:sp>
              <p:nvSpPr>
                <p:cNvPr id="65150" name="Rectangle 142"/>
                <p:cNvSpPr>
                  <a:spLocks noChangeArrowheads="1"/>
                </p:cNvSpPr>
                <p:nvPr/>
              </p:nvSpPr>
              <p:spPr bwMode="auto">
                <a:xfrm>
                  <a:off x="3162068" y="36925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B0B0B"/>
                      </a:solidFill>
                      <a:latin typeface="+mn-lt"/>
                    </a:rPr>
                    <a:t>p</a:t>
                  </a:r>
                  <a:endParaRPr lang="en-US" altLang="en-US">
                    <a:latin typeface="+mn-lt"/>
                  </a:endParaRPr>
                </a:p>
              </p:txBody>
            </p:sp>
          </p:grpSp>
        </p:grpSp>
        <p:grpSp>
          <p:nvGrpSpPr>
            <p:cNvPr id="64530" name="Group 178504"/>
            <p:cNvGrpSpPr>
              <a:grpSpLocks/>
            </p:cNvGrpSpPr>
            <p:nvPr/>
          </p:nvGrpSpPr>
          <p:grpSpPr bwMode="auto">
            <a:xfrm>
              <a:off x="6584951" y="1901825"/>
              <a:ext cx="3042591" cy="1844676"/>
              <a:chOff x="5060950" y="1901826"/>
              <a:chExt cx="3042591" cy="1844674"/>
            </a:xfrm>
          </p:grpSpPr>
          <p:sp>
            <p:nvSpPr>
              <p:cNvPr id="64860" name="Line 386"/>
              <p:cNvSpPr>
                <a:spLocks noChangeShapeType="1"/>
              </p:cNvSpPr>
              <p:nvPr/>
            </p:nvSpPr>
            <p:spPr bwMode="auto">
              <a:xfrm>
                <a:off x="5424488" y="2852738"/>
                <a:ext cx="2460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861" name="Group 178500"/>
              <p:cNvGrpSpPr>
                <a:grpSpLocks/>
              </p:cNvGrpSpPr>
              <p:nvPr/>
            </p:nvGrpSpPr>
            <p:grpSpPr bwMode="auto">
              <a:xfrm>
                <a:off x="5060950" y="1901826"/>
                <a:ext cx="3042591" cy="1844674"/>
                <a:chOff x="5060950" y="1901826"/>
                <a:chExt cx="3042591" cy="1844674"/>
              </a:xfrm>
            </p:grpSpPr>
            <p:sp>
              <p:nvSpPr>
                <p:cNvPr id="64862" name="AutoShape 145"/>
                <p:cNvSpPr>
                  <a:spLocks noChangeAspect="1" noChangeArrowheads="1" noTextEdit="1"/>
                </p:cNvSpPr>
                <p:nvPr/>
              </p:nvSpPr>
              <p:spPr bwMode="auto">
                <a:xfrm>
                  <a:off x="5060950" y="1906588"/>
                  <a:ext cx="301625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863" name="Line 147"/>
                <p:cNvSpPr>
                  <a:spLocks noChangeShapeType="1"/>
                </p:cNvSpPr>
                <p:nvPr/>
              </p:nvSpPr>
              <p:spPr bwMode="auto">
                <a:xfrm>
                  <a:off x="7675563" y="2516188"/>
                  <a:ext cx="0" cy="385762"/>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4" name="Line 148"/>
                <p:cNvSpPr>
                  <a:spLocks noChangeShapeType="1"/>
                </p:cNvSpPr>
                <p:nvPr/>
              </p:nvSpPr>
              <p:spPr bwMode="auto">
                <a:xfrm>
                  <a:off x="7631113" y="2519363"/>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5" name="Line 149"/>
                <p:cNvSpPr>
                  <a:spLocks noChangeShapeType="1"/>
                </p:cNvSpPr>
                <p:nvPr/>
              </p:nvSpPr>
              <p:spPr bwMode="auto">
                <a:xfrm>
                  <a:off x="7621588" y="2901950"/>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6" name="Line 150"/>
                <p:cNvSpPr>
                  <a:spLocks noChangeShapeType="1"/>
                </p:cNvSpPr>
                <p:nvPr/>
              </p:nvSpPr>
              <p:spPr bwMode="auto">
                <a:xfrm>
                  <a:off x="7700963" y="1989138"/>
                  <a:ext cx="0" cy="644525"/>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7" name="Line 151"/>
                <p:cNvSpPr>
                  <a:spLocks noChangeShapeType="1"/>
                </p:cNvSpPr>
                <p:nvPr/>
              </p:nvSpPr>
              <p:spPr bwMode="auto">
                <a:xfrm>
                  <a:off x="7653338" y="1995488"/>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8" name="Line 152"/>
                <p:cNvSpPr>
                  <a:spLocks noChangeShapeType="1"/>
                </p:cNvSpPr>
                <p:nvPr/>
              </p:nvSpPr>
              <p:spPr bwMode="auto">
                <a:xfrm>
                  <a:off x="7646988" y="2633663"/>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69" name="Line 153"/>
                <p:cNvSpPr>
                  <a:spLocks noChangeShapeType="1"/>
                </p:cNvSpPr>
                <p:nvPr/>
              </p:nvSpPr>
              <p:spPr bwMode="auto">
                <a:xfrm>
                  <a:off x="7669213" y="2362200"/>
                  <a:ext cx="0" cy="271462"/>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0" name="Line 154"/>
                <p:cNvSpPr>
                  <a:spLocks noChangeShapeType="1"/>
                </p:cNvSpPr>
                <p:nvPr/>
              </p:nvSpPr>
              <p:spPr bwMode="auto">
                <a:xfrm>
                  <a:off x="7624763" y="2362200"/>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1" name="Line 155"/>
                <p:cNvSpPr>
                  <a:spLocks noChangeShapeType="1"/>
                </p:cNvSpPr>
                <p:nvPr/>
              </p:nvSpPr>
              <p:spPr bwMode="auto">
                <a:xfrm>
                  <a:off x="7621588" y="2633663"/>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2" name="Line 156"/>
                <p:cNvSpPr>
                  <a:spLocks noChangeShapeType="1"/>
                </p:cNvSpPr>
                <p:nvPr/>
              </p:nvSpPr>
              <p:spPr bwMode="auto">
                <a:xfrm>
                  <a:off x="5376863" y="3506788"/>
                  <a:ext cx="2508250" cy="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3" name="Line 157"/>
                <p:cNvSpPr>
                  <a:spLocks noChangeShapeType="1"/>
                </p:cNvSpPr>
                <p:nvPr/>
              </p:nvSpPr>
              <p:spPr bwMode="auto">
                <a:xfrm>
                  <a:off x="5373688" y="3506788"/>
                  <a:ext cx="0" cy="2540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4" name="Line 158"/>
                <p:cNvSpPr>
                  <a:spLocks noChangeShapeType="1"/>
                </p:cNvSpPr>
                <p:nvPr/>
              </p:nvSpPr>
              <p:spPr bwMode="auto">
                <a:xfrm>
                  <a:off x="5984875" y="3506788"/>
                  <a:ext cx="0" cy="2540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5" name="Line 159"/>
                <p:cNvSpPr>
                  <a:spLocks noChangeShapeType="1"/>
                </p:cNvSpPr>
                <p:nvPr/>
              </p:nvSpPr>
              <p:spPr bwMode="auto">
                <a:xfrm>
                  <a:off x="6591300" y="3506788"/>
                  <a:ext cx="0" cy="2540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6" name="Line 160"/>
                <p:cNvSpPr>
                  <a:spLocks noChangeShapeType="1"/>
                </p:cNvSpPr>
                <p:nvPr/>
              </p:nvSpPr>
              <p:spPr bwMode="auto">
                <a:xfrm>
                  <a:off x="7194550" y="3506788"/>
                  <a:ext cx="0" cy="2540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7" name="Line 161"/>
                <p:cNvSpPr>
                  <a:spLocks noChangeShapeType="1"/>
                </p:cNvSpPr>
                <p:nvPr/>
              </p:nvSpPr>
              <p:spPr bwMode="auto">
                <a:xfrm>
                  <a:off x="7802563" y="3506788"/>
                  <a:ext cx="0" cy="25400"/>
                </a:xfrm>
                <a:prstGeom prst="line">
                  <a:avLst/>
                </a:prstGeom>
                <a:noFill/>
                <a:ln w="12">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78" name="Rectangle 162"/>
                <p:cNvSpPr>
                  <a:spLocks noChangeArrowheads="1"/>
                </p:cNvSpPr>
                <p:nvPr/>
              </p:nvSpPr>
              <p:spPr bwMode="auto">
                <a:xfrm>
                  <a:off x="5700980" y="3200400"/>
                  <a:ext cx="1090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700">
                      <a:solidFill>
                        <a:srgbClr val="030303"/>
                      </a:solidFill>
                      <a:latin typeface="+mn-lt"/>
                    </a:rPr>
                    <a:t>*</a:t>
                  </a:r>
                  <a:endParaRPr lang="en-US" altLang="en-US">
                    <a:latin typeface="+mn-lt"/>
                  </a:endParaRPr>
                </a:p>
              </p:txBody>
            </p:sp>
            <p:sp>
              <p:nvSpPr>
                <p:cNvPr id="64879" name="Rectangle 163"/>
                <p:cNvSpPr>
                  <a:spLocks noChangeArrowheads="1"/>
                </p:cNvSpPr>
                <p:nvPr/>
              </p:nvSpPr>
              <p:spPr bwMode="auto">
                <a:xfrm>
                  <a:off x="5785910" y="3200400"/>
                  <a:ext cx="10900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700">
                      <a:solidFill>
                        <a:srgbClr val="030303"/>
                      </a:solidFill>
                      <a:latin typeface="+mn-lt"/>
                    </a:rPr>
                    <a:t>*</a:t>
                  </a:r>
                  <a:endParaRPr lang="en-US" altLang="en-US">
                    <a:latin typeface="+mn-lt"/>
                  </a:endParaRPr>
                </a:p>
              </p:txBody>
            </p:sp>
            <p:sp>
              <p:nvSpPr>
                <p:cNvPr id="64880" name="Line 164"/>
                <p:cNvSpPr>
                  <a:spLocks noChangeShapeType="1"/>
                </p:cNvSpPr>
                <p:nvPr/>
              </p:nvSpPr>
              <p:spPr bwMode="auto">
                <a:xfrm>
                  <a:off x="6005513" y="2608263"/>
                  <a:ext cx="0" cy="19050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1" name="Line 165"/>
                <p:cNvSpPr>
                  <a:spLocks noChangeShapeType="1"/>
                </p:cNvSpPr>
                <p:nvPr/>
              </p:nvSpPr>
              <p:spPr bwMode="auto">
                <a:xfrm>
                  <a:off x="5972175" y="2611438"/>
                  <a:ext cx="77788"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2" name="Line 166"/>
                <p:cNvSpPr>
                  <a:spLocks noChangeShapeType="1"/>
                </p:cNvSpPr>
                <p:nvPr/>
              </p:nvSpPr>
              <p:spPr bwMode="auto">
                <a:xfrm>
                  <a:off x="5965825" y="2798763"/>
                  <a:ext cx="77788"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3" name="Line 167"/>
                <p:cNvSpPr>
                  <a:spLocks noChangeShapeType="1"/>
                </p:cNvSpPr>
                <p:nvPr/>
              </p:nvSpPr>
              <p:spPr bwMode="auto">
                <a:xfrm>
                  <a:off x="6556375" y="2566988"/>
                  <a:ext cx="0" cy="26035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4" name="Line 168"/>
                <p:cNvSpPr>
                  <a:spLocks noChangeShapeType="1"/>
                </p:cNvSpPr>
                <p:nvPr/>
              </p:nvSpPr>
              <p:spPr bwMode="auto">
                <a:xfrm>
                  <a:off x="6508750" y="2570163"/>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5" name="Line 169"/>
                <p:cNvSpPr>
                  <a:spLocks noChangeShapeType="1"/>
                </p:cNvSpPr>
                <p:nvPr/>
              </p:nvSpPr>
              <p:spPr bwMode="auto">
                <a:xfrm>
                  <a:off x="6502400" y="2827338"/>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6" name="Line 170"/>
                <p:cNvSpPr>
                  <a:spLocks noChangeShapeType="1"/>
                </p:cNvSpPr>
                <p:nvPr/>
              </p:nvSpPr>
              <p:spPr bwMode="auto">
                <a:xfrm>
                  <a:off x="6005513" y="2741613"/>
                  <a:ext cx="0" cy="261937"/>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7" name="Line 171"/>
                <p:cNvSpPr>
                  <a:spLocks noChangeShapeType="1"/>
                </p:cNvSpPr>
                <p:nvPr/>
              </p:nvSpPr>
              <p:spPr bwMode="auto">
                <a:xfrm>
                  <a:off x="5956300" y="2747963"/>
                  <a:ext cx="103188"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8" name="Line 172"/>
                <p:cNvSpPr>
                  <a:spLocks noChangeShapeType="1"/>
                </p:cNvSpPr>
                <p:nvPr/>
              </p:nvSpPr>
              <p:spPr bwMode="auto">
                <a:xfrm>
                  <a:off x="5949950" y="3003550"/>
                  <a:ext cx="103188"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89" name="Line 173"/>
                <p:cNvSpPr>
                  <a:spLocks noChangeShapeType="1"/>
                </p:cNvSpPr>
                <p:nvPr/>
              </p:nvSpPr>
              <p:spPr bwMode="auto">
                <a:xfrm>
                  <a:off x="7123113" y="2447925"/>
                  <a:ext cx="0" cy="255587"/>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0" name="Line 174"/>
                <p:cNvSpPr>
                  <a:spLocks noChangeShapeType="1"/>
                </p:cNvSpPr>
                <p:nvPr/>
              </p:nvSpPr>
              <p:spPr bwMode="auto">
                <a:xfrm>
                  <a:off x="7075488" y="2447925"/>
                  <a:ext cx="103188"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1" name="Line 175"/>
                <p:cNvSpPr>
                  <a:spLocks noChangeShapeType="1"/>
                </p:cNvSpPr>
                <p:nvPr/>
              </p:nvSpPr>
              <p:spPr bwMode="auto">
                <a:xfrm>
                  <a:off x="7069138" y="2703513"/>
                  <a:ext cx="103188"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2" name="Line 176"/>
                <p:cNvSpPr>
                  <a:spLocks noChangeShapeType="1"/>
                </p:cNvSpPr>
                <p:nvPr/>
              </p:nvSpPr>
              <p:spPr bwMode="auto">
                <a:xfrm>
                  <a:off x="6559550" y="2738438"/>
                  <a:ext cx="0" cy="261937"/>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3" name="Line 177"/>
                <p:cNvSpPr>
                  <a:spLocks noChangeShapeType="1"/>
                </p:cNvSpPr>
                <p:nvPr/>
              </p:nvSpPr>
              <p:spPr bwMode="auto">
                <a:xfrm>
                  <a:off x="6511925" y="2741613"/>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4" name="Line 178"/>
                <p:cNvSpPr>
                  <a:spLocks noChangeShapeType="1"/>
                </p:cNvSpPr>
                <p:nvPr/>
              </p:nvSpPr>
              <p:spPr bwMode="auto">
                <a:xfrm>
                  <a:off x="6502400" y="3000375"/>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5" name="Line 179"/>
                <p:cNvSpPr>
                  <a:spLocks noChangeShapeType="1"/>
                </p:cNvSpPr>
                <p:nvPr/>
              </p:nvSpPr>
              <p:spPr bwMode="auto">
                <a:xfrm>
                  <a:off x="5994400" y="3095625"/>
                  <a:ext cx="0" cy="322262"/>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6" name="Line 180"/>
                <p:cNvSpPr>
                  <a:spLocks noChangeShapeType="1"/>
                </p:cNvSpPr>
                <p:nvPr/>
              </p:nvSpPr>
              <p:spPr bwMode="auto">
                <a:xfrm>
                  <a:off x="5946775" y="3101975"/>
                  <a:ext cx="10318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7" name="Line 181"/>
                <p:cNvSpPr>
                  <a:spLocks noChangeShapeType="1"/>
                </p:cNvSpPr>
                <p:nvPr/>
              </p:nvSpPr>
              <p:spPr bwMode="auto">
                <a:xfrm>
                  <a:off x="5940425" y="3417888"/>
                  <a:ext cx="10318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8" name="Line 182"/>
                <p:cNvSpPr>
                  <a:spLocks noChangeShapeType="1"/>
                </p:cNvSpPr>
                <p:nvPr/>
              </p:nvSpPr>
              <p:spPr bwMode="auto">
                <a:xfrm>
                  <a:off x="6559550" y="2879725"/>
                  <a:ext cx="0" cy="385762"/>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99" name="Line 183"/>
                <p:cNvSpPr>
                  <a:spLocks noChangeShapeType="1"/>
                </p:cNvSpPr>
                <p:nvPr/>
              </p:nvSpPr>
              <p:spPr bwMode="auto">
                <a:xfrm>
                  <a:off x="6511925" y="2886075"/>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900" name="Line 184"/>
                <p:cNvSpPr>
                  <a:spLocks noChangeShapeType="1"/>
                </p:cNvSpPr>
                <p:nvPr/>
              </p:nvSpPr>
              <p:spPr bwMode="auto">
                <a:xfrm>
                  <a:off x="6508750" y="3265488"/>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901" name="Line 185"/>
                <p:cNvSpPr>
                  <a:spLocks noChangeShapeType="1"/>
                </p:cNvSpPr>
                <p:nvPr/>
              </p:nvSpPr>
              <p:spPr bwMode="auto">
                <a:xfrm>
                  <a:off x="7132638" y="2544763"/>
                  <a:ext cx="0" cy="388937"/>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902" name="Line 186"/>
                <p:cNvSpPr>
                  <a:spLocks noChangeShapeType="1"/>
                </p:cNvSpPr>
                <p:nvPr/>
              </p:nvSpPr>
              <p:spPr bwMode="auto">
                <a:xfrm>
                  <a:off x="7081838" y="2551113"/>
                  <a:ext cx="10318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903" name="Line 187"/>
                <p:cNvSpPr>
                  <a:spLocks noChangeShapeType="1"/>
                </p:cNvSpPr>
                <p:nvPr/>
              </p:nvSpPr>
              <p:spPr bwMode="auto">
                <a:xfrm>
                  <a:off x="7075488" y="2933700"/>
                  <a:ext cx="10953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904" name="Line 188"/>
                <p:cNvSpPr>
                  <a:spLocks noChangeShapeType="1"/>
                </p:cNvSpPr>
                <p:nvPr/>
              </p:nvSpPr>
              <p:spPr bwMode="auto">
                <a:xfrm flipV="1">
                  <a:off x="5430838" y="1989138"/>
                  <a:ext cx="0" cy="1495425"/>
                </a:xfrm>
                <a:prstGeom prst="line">
                  <a:avLst/>
                </a:prstGeom>
                <a:noFill/>
                <a:ln w="12">
                  <a:solidFill>
                    <a:srgbClr val="0303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905" name="Freeform 189"/>
                <p:cNvSpPr>
                  <a:spLocks noEditPoints="1"/>
                </p:cNvSpPr>
                <p:nvPr/>
              </p:nvSpPr>
              <p:spPr bwMode="auto">
                <a:xfrm>
                  <a:off x="5389563" y="1989138"/>
                  <a:ext cx="41275" cy="1495425"/>
                </a:xfrm>
                <a:custGeom>
                  <a:avLst/>
                  <a:gdLst>
                    <a:gd name="T0" fmla="*/ 0 w 26"/>
                    <a:gd name="T1" fmla="*/ 2147483647 h 942"/>
                    <a:gd name="T2" fmla="*/ 65524063 w 26"/>
                    <a:gd name="T3" fmla="*/ 2147483647 h 942"/>
                    <a:gd name="T4" fmla="*/ 0 w 26"/>
                    <a:gd name="T5" fmla="*/ 2026205625 h 942"/>
                    <a:gd name="T6" fmla="*/ 65524063 w 26"/>
                    <a:gd name="T7" fmla="*/ 2026205625 h 942"/>
                    <a:gd name="T8" fmla="*/ 0 w 26"/>
                    <a:gd name="T9" fmla="*/ 1696065950 h 942"/>
                    <a:gd name="T10" fmla="*/ 65524063 w 26"/>
                    <a:gd name="T11" fmla="*/ 1696065950 h 942"/>
                    <a:gd name="T12" fmla="*/ 0 w 26"/>
                    <a:gd name="T13" fmla="*/ 1348284388 h 942"/>
                    <a:gd name="T14" fmla="*/ 65524063 w 26"/>
                    <a:gd name="T15" fmla="*/ 1348284388 h 942"/>
                    <a:gd name="T16" fmla="*/ 0 w 26"/>
                    <a:gd name="T17" fmla="*/ 1018143125 h 942"/>
                    <a:gd name="T18" fmla="*/ 65524063 w 26"/>
                    <a:gd name="T19" fmla="*/ 1018143125 h 942"/>
                    <a:gd name="T20" fmla="*/ 0 w 26"/>
                    <a:gd name="T21" fmla="*/ 677922825 h 942"/>
                    <a:gd name="T22" fmla="*/ 65524063 w 26"/>
                    <a:gd name="T23" fmla="*/ 677922825 h 942"/>
                    <a:gd name="T24" fmla="*/ 0 w 26"/>
                    <a:gd name="T25" fmla="*/ 335181575 h 942"/>
                    <a:gd name="T26" fmla="*/ 65524063 w 26"/>
                    <a:gd name="T27" fmla="*/ 335181575 h 942"/>
                    <a:gd name="T28" fmla="*/ 0 w 26"/>
                    <a:gd name="T29" fmla="*/ 0 h 942"/>
                    <a:gd name="T30" fmla="*/ 65524063 w 26"/>
                    <a:gd name="T31" fmla="*/ 0 h 9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942">
                      <a:moveTo>
                        <a:pt x="0" y="942"/>
                      </a:moveTo>
                      <a:lnTo>
                        <a:pt x="26" y="942"/>
                      </a:lnTo>
                      <a:moveTo>
                        <a:pt x="0" y="804"/>
                      </a:moveTo>
                      <a:lnTo>
                        <a:pt x="26" y="804"/>
                      </a:lnTo>
                      <a:moveTo>
                        <a:pt x="0" y="673"/>
                      </a:moveTo>
                      <a:lnTo>
                        <a:pt x="26" y="673"/>
                      </a:lnTo>
                      <a:moveTo>
                        <a:pt x="0" y="535"/>
                      </a:moveTo>
                      <a:lnTo>
                        <a:pt x="26" y="535"/>
                      </a:lnTo>
                      <a:moveTo>
                        <a:pt x="0" y="404"/>
                      </a:moveTo>
                      <a:lnTo>
                        <a:pt x="26" y="404"/>
                      </a:lnTo>
                      <a:moveTo>
                        <a:pt x="0" y="269"/>
                      </a:moveTo>
                      <a:lnTo>
                        <a:pt x="26" y="269"/>
                      </a:lnTo>
                      <a:moveTo>
                        <a:pt x="0" y="133"/>
                      </a:moveTo>
                      <a:lnTo>
                        <a:pt x="26" y="133"/>
                      </a:lnTo>
                      <a:moveTo>
                        <a:pt x="0" y="0"/>
                      </a:moveTo>
                      <a:lnTo>
                        <a:pt x="26" y="0"/>
                      </a:lnTo>
                    </a:path>
                  </a:pathLst>
                </a:custGeom>
                <a:noFill/>
                <a:ln w="12" cap="flat">
                  <a:solidFill>
                    <a:srgbClr val="03030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06" name="Freeform 190"/>
                <p:cNvSpPr>
                  <a:spLocks/>
                </p:cNvSpPr>
                <p:nvPr/>
              </p:nvSpPr>
              <p:spPr bwMode="auto">
                <a:xfrm>
                  <a:off x="5430838" y="2497138"/>
                  <a:ext cx="2251075" cy="341312"/>
                </a:xfrm>
                <a:custGeom>
                  <a:avLst/>
                  <a:gdLst>
                    <a:gd name="T0" fmla="*/ 0 w 1418"/>
                    <a:gd name="T1" fmla="*/ 541832006 h 215"/>
                    <a:gd name="T2" fmla="*/ 899696575 w 1418"/>
                    <a:gd name="T3" fmla="*/ 347781053 h 215"/>
                    <a:gd name="T4" fmla="*/ 1791831888 w 1418"/>
                    <a:gd name="T5" fmla="*/ 347781053 h 215"/>
                    <a:gd name="T6" fmla="*/ 2147483647 w 1418"/>
                    <a:gd name="T7" fmla="*/ 141128543 h 215"/>
                    <a:gd name="T8" fmla="*/ 2147483647 w 1418"/>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8" h="215">
                      <a:moveTo>
                        <a:pt x="0" y="215"/>
                      </a:moveTo>
                      <a:lnTo>
                        <a:pt x="357" y="138"/>
                      </a:lnTo>
                      <a:lnTo>
                        <a:pt x="711" y="138"/>
                      </a:lnTo>
                      <a:lnTo>
                        <a:pt x="1066" y="56"/>
                      </a:lnTo>
                      <a:lnTo>
                        <a:pt x="1418" y="0"/>
                      </a:lnTo>
                    </a:path>
                  </a:pathLst>
                </a:custGeom>
                <a:noFill/>
                <a:ln w="28575" cap="rnd">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07" name="Freeform 191"/>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08" name="Freeform 192"/>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09" name="Freeform 193"/>
                <p:cNvSpPr>
                  <a:spLocks/>
                </p:cNvSpPr>
                <p:nvPr/>
              </p:nvSpPr>
              <p:spPr bwMode="auto">
                <a:xfrm>
                  <a:off x="5946775" y="2668588"/>
                  <a:ext cx="93663" cy="92075"/>
                </a:xfrm>
                <a:custGeom>
                  <a:avLst/>
                  <a:gdLst>
                    <a:gd name="T0" fmla="*/ 292425252 w 30"/>
                    <a:gd name="T1" fmla="*/ 151209375 h 29"/>
                    <a:gd name="T2" fmla="*/ 155961383 w 30"/>
                    <a:gd name="T3" fmla="*/ 292338125 h 29"/>
                    <a:gd name="T4" fmla="*/ 0 w 30"/>
                    <a:gd name="T5" fmla="*/ 151209375 h 29"/>
                    <a:gd name="T6" fmla="*/ 155961383 w 30"/>
                    <a:gd name="T7" fmla="*/ 0 h 29"/>
                    <a:gd name="T8" fmla="*/ 292425252 w 30"/>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30" y="15"/>
                      </a:moveTo>
                      <a:cubicBezTo>
                        <a:pt x="30" y="22"/>
                        <a:pt x="23" y="29"/>
                        <a:pt x="16" y="29"/>
                      </a:cubicBezTo>
                      <a:cubicBezTo>
                        <a:pt x="8" y="29"/>
                        <a:pt x="0" y="22"/>
                        <a:pt x="0" y="15"/>
                      </a:cubicBezTo>
                      <a:cubicBezTo>
                        <a:pt x="0" y="6"/>
                        <a:pt x="8" y="0"/>
                        <a:pt x="16" y="0"/>
                      </a:cubicBezTo>
                      <a:cubicBezTo>
                        <a:pt x="23" y="0"/>
                        <a:pt x="30" y="6"/>
                        <a:pt x="30" y="15"/>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10" name="Freeform 194"/>
                <p:cNvSpPr>
                  <a:spLocks/>
                </p:cNvSpPr>
                <p:nvPr/>
              </p:nvSpPr>
              <p:spPr bwMode="auto">
                <a:xfrm>
                  <a:off x="5946775" y="2668588"/>
                  <a:ext cx="93663" cy="92075"/>
                </a:xfrm>
                <a:custGeom>
                  <a:avLst/>
                  <a:gdLst>
                    <a:gd name="T0" fmla="*/ 292425252 w 30"/>
                    <a:gd name="T1" fmla="*/ 151209375 h 29"/>
                    <a:gd name="T2" fmla="*/ 155961383 w 30"/>
                    <a:gd name="T3" fmla="*/ 292338125 h 29"/>
                    <a:gd name="T4" fmla="*/ 0 w 30"/>
                    <a:gd name="T5" fmla="*/ 151209375 h 29"/>
                    <a:gd name="T6" fmla="*/ 155961383 w 30"/>
                    <a:gd name="T7" fmla="*/ 0 h 29"/>
                    <a:gd name="T8" fmla="*/ 292425252 w 30"/>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30" y="15"/>
                      </a:moveTo>
                      <a:cubicBezTo>
                        <a:pt x="30" y="22"/>
                        <a:pt x="23" y="29"/>
                        <a:pt x="16" y="29"/>
                      </a:cubicBezTo>
                      <a:cubicBezTo>
                        <a:pt x="8" y="29"/>
                        <a:pt x="0" y="22"/>
                        <a:pt x="0" y="15"/>
                      </a:cubicBezTo>
                      <a:cubicBezTo>
                        <a:pt x="0" y="6"/>
                        <a:pt x="8" y="0"/>
                        <a:pt x="16" y="0"/>
                      </a:cubicBezTo>
                      <a:cubicBezTo>
                        <a:pt x="23" y="0"/>
                        <a:pt x="30" y="6"/>
                        <a:pt x="30" y="15"/>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1" name="Freeform 195"/>
                <p:cNvSpPr>
                  <a:spLocks/>
                </p:cNvSpPr>
                <p:nvPr/>
              </p:nvSpPr>
              <p:spPr bwMode="auto">
                <a:xfrm>
                  <a:off x="6511925" y="2668588"/>
                  <a:ext cx="92075" cy="92075"/>
                </a:xfrm>
                <a:custGeom>
                  <a:avLst/>
                  <a:gdLst>
                    <a:gd name="T0" fmla="*/ 292338125 w 29"/>
                    <a:gd name="T1" fmla="*/ 151209375 h 29"/>
                    <a:gd name="T2" fmla="*/ 151209375 w 29"/>
                    <a:gd name="T3" fmla="*/ 292338125 h 29"/>
                    <a:gd name="T4" fmla="*/ 0 w 29"/>
                    <a:gd name="T5" fmla="*/ 151209375 h 29"/>
                    <a:gd name="T6" fmla="*/ 151209375 w 29"/>
                    <a:gd name="T7" fmla="*/ 0 h 29"/>
                    <a:gd name="T8" fmla="*/ 292338125 w 29"/>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5" y="29"/>
                      </a:cubicBezTo>
                      <a:cubicBezTo>
                        <a:pt x="6" y="29"/>
                        <a:pt x="0" y="22"/>
                        <a:pt x="0" y="15"/>
                      </a:cubicBezTo>
                      <a:cubicBezTo>
                        <a:pt x="0" y="6"/>
                        <a:pt x="6" y="0"/>
                        <a:pt x="15" y="0"/>
                      </a:cubicBezTo>
                      <a:cubicBezTo>
                        <a:pt x="22" y="0"/>
                        <a:pt x="29" y="6"/>
                        <a:pt x="29" y="15"/>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12" name="Freeform 196"/>
                <p:cNvSpPr>
                  <a:spLocks/>
                </p:cNvSpPr>
                <p:nvPr/>
              </p:nvSpPr>
              <p:spPr bwMode="auto">
                <a:xfrm>
                  <a:off x="6511925" y="2668588"/>
                  <a:ext cx="92075" cy="92075"/>
                </a:xfrm>
                <a:custGeom>
                  <a:avLst/>
                  <a:gdLst>
                    <a:gd name="T0" fmla="*/ 292338125 w 29"/>
                    <a:gd name="T1" fmla="*/ 151209375 h 29"/>
                    <a:gd name="T2" fmla="*/ 151209375 w 29"/>
                    <a:gd name="T3" fmla="*/ 292338125 h 29"/>
                    <a:gd name="T4" fmla="*/ 0 w 29"/>
                    <a:gd name="T5" fmla="*/ 151209375 h 29"/>
                    <a:gd name="T6" fmla="*/ 151209375 w 29"/>
                    <a:gd name="T7" fmla="*/ 0 h 29"/>
                    <a:gd name="T8" fmla="*/ 292338125 w 29"/>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5" y="29"/>
                      </a:cubicBezTo>
                      <a:cubicBezTo>
                        <a:pt x="6" y="29"/>
                        <a:pt x="0" y="22"/>
                        <a:pt x="0" y="15"/>
                      </a:cubicBezTo>
                      <a:cubicBezTo>
                        <a:pt x="0" y="6"/>
                        <a:pt x="6" y="0"/>
                        <a:pt x="15" y="0"/>
                      </a:cubicBezTo>
                      <a:cubicBezTo>
                        <a:pt x="22" y="0"/>
                        <a:pt x="29" y="6"/>
                        <a:pt x="29" y="15"/>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3" name="Oval 197"/>
                <p:cNvSpPr>
                  <a:spLocks noChangeArrowheads="1"/>
                </p:cNvSpPr>
                <p:nvPr/>
              </p:nvSpPr>
              <p:spPr bwMode="auto">
                <a:xfrm>
                  <a:off x="7075488" y="2541588"/>
                  <a:ext cx="90488" cy="88900"/>
                </a:xfrm>
                <a:prstGeom prst="ellipse">
                  <a:avLst/>
                </a:pr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14" name="Oval 198"/>
                <p:cNvSpPr>
                  <a:spLocks noChangeArrowheads="1"/>
                </p:cNvSpPr>
                <p:nvPr/>
              </p:nvSpPr>
              <p:spPr bwMode="auto">
                <a:xfrm>
                  <a:off x="7075488" y="2541588"/>
                  <a:ext cx="90488" cy="88900"/>
                </a:xfrm>
                <a:prstGeom prst="ellipse">
                  <a:avLst/>
                </a:prstGeom>
                <a:noFill/>
                <a:ln w="8">
                  <a:solidFill>
                    <a:srgbClr val="7373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15" name="Freeform 199"/>
                <p:cNvSpPr>
                  <a:spLocks/>
                </p:cNvSpPr>
                <p:nvPr/>
              </p:nvSpPr>
              <p:spPr bwMode="auto">
                <a:xfrm>
                  <a:off x="7637463" y="2454275"/>
                  <a:ext cx="92075" cy="90487"/>
                </a:xfrm>
                <a:custGeom>
                  <a:avLst/>
                  <a:gdLst>
                    <a:gd name="T0" fmla="*/ 292338125 w 29"/>
                    <a:gd name="T1" fmla="*/ 136301504 h 29"/>
                    <a:gd name="T2" fmla="*/ 141128750 w 29"/>
                    <a:gd name="T3" fmla="*/ 282341282 h 29"/>
                    <a:gd name="T4" fmla="*/ 0 w 29"/>
                    <a:gd name="T5" fmla="*/ 136301504 h 29"/>
                    <a:gd name="T6" fmla="*/ 141128750 w 29"/>
                    <a:gd name="T7" fmla="*/ 0 h 29"/>
                    <a:gd name="T8" fmla="*/ 292338125 w 29"/>
                    <a:gd name="T9" fmla="*/ 1363015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4"/>
                      </a:moveTo>
                      <a:cubicBezTo>
                        <a:pt x="29" y="23"/>
                        <a:pt x="22" y="29"/>
                        <a:pt x="14" y="29"/>
                      </a:cubicBezTo>
                      <a:cubicBezTo>
                        <a:pt x="6" y="29"/>
                        <a:pt x="0" y="23"/>
                        <a:pt x="0" y="14"/>
                      </a:cubicBezTo>
                      <a:cubicBezTo>
                        <a:pt x="0" y="7"/>
                        <a:pt x="6" y="0"/>
                        <a:pt x="14" y="0"/>
                      </a:cubicBezTo>
                      <a:cubicBezTo>
                        <a:pt x="22" y="0"/>
                        <a:pt x="29" y="7"/>
                        <a:pt x="29" y="14"/>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16" name="Freeform 200"/>
                <p:cNvSpPr>
                  <a:spLocks/>
                </p:cNvSpPr>
                <p:nvPr/>
              </p:nvSpPr>
              <p:spPr bwMode="auto">
                <a:xfrm>
                  <a:off x="7637463" y="2454275"/>
                  <a:ext cx="92075" cy="90487"/>
                </a:xfrm>
                <a:custGeom>
                  <a:avLst/>
                  <a:gdLst>
                    <a:gd name="T0" fmla="*/ 292338125 w 29"/>
                    <a:gd name="T1" fmla="*/ 136301504 h 29"/>
                    <a:gd name="T2" fmla="*/ 141128750 w 29"/>
                    <a:gd name="T3" fmla="*/ 282341282 h 29"/>
                    <a:gd name="T4" fmla="*/ 0 w 29"/>
                    <a:gd name="T5" fmla="*/ 136301504 h 29"/>
                    <a:gd name="T6" fmla="*/ 141128750 w 29"/>
                    <a:gd name="T7" fmla="*/ 0 h 29"/>
                    <a:gd name="T8" fmla="*/ 292338125 w 29"/>
                    <a:gd name="T9" fmla="*/ 1363015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4"/>
                      </a:moveTo>
                      <a:cubicBezTo>
                        <a:pt x="29" y="23"/>
                        <a:pt x="22" y="29"/>
                        <a:pt x="14" y="29"/>
                      </a:cubicBezTo>
                      <a:cubicBezTo>
                        <a:pt x="6" y="29"/>
                        <a:pt x="0" y="23"/>
                        <a:pt x="0" y="14"/>
                      </a:cubicBezTo>
                      <a:cubicBezTo>
                        <a:pt x="0" y="7"/>
                        <a:pt x="6" y="0"/>
                        <a:pt x="14" y="0"/>
                      </a:cubicBezTo>
                      <a:cubicBezTo>
                        <a:pt x="22" y="0"/>
                        <a:pt x="29" y="7"/>
                        <a:pt x="29" y="14"/>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7" name="Freeform 201"/>
                <p:cNvSpPr>
                  <a:spLocks/>
                </p:cNvSpPr>
                <p:nvPr/>
              </p:nvSpPr>
              <p:spPr bwMode="auto">
                <a:xfrm>
                  <a:off x="5430838" y="2693988"/>
                  <a:ext cx="2251075" cy="169862"/>
                </a:xfrm>
                <a:custGeom>
                  <a:avLst/>
                  <a:gdLst>
                    <a:gd name="T0" fmla="*/ 0 w 1418"/>
                    <a:gd name="T1" fmla="*/ 229332750 h 107"/>
                    <a:gd name="T2" fmla="*/ 899696575 w 1418"/>
                    <a:gd name="T3" fmla="*/ 229332750 h 107"/>
                    <a:gd name="T4" fmla="*/ 1791831888 w 1418"/>
                    <a:gd name="T5" fmla="*/ 269655131 h 107"/>
                    <a:gd name="T6" fmla="*/ 2147483647 w 1418"/>
                    <a:gd name="T7" fmla="*/ 100805953 h 107"/>
                    <a:gd name="T8" fmla="*/ 2147483647 w 1418"/>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8" h="107">
                      <a:moveTo>
                        <a:pt x="0" y="91"/>
                      </a:moveTo>
                      <a:lnTo>
                        <a:pt x="357" y="91"/>
                      </a:lnTo>
                      <a:lnTo>
                        <a:pt x="711" y="107"/>
                      </a:lnTo>
                      <a:lnTo>
                        <a:pt x="1066" y="40"/>
                      </a:lnTo>
                      <a:lnTo>
                        <a:pt x="1418" y="0"/>
                      </a:lnTo>
                    </a:path>
                  </a:pathLst>
                </a:custGeom>
                <a:noFill/>
                <a:ln w="28575" cap="rnd">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18" name="Freeform 202"/>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19" name="Freeform 203"/>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0" name="Freeform 204"/>
                <p:cNvSpPr>
                  <a:spLocks/>
                </p:cNvSpPr>
                <p:nvPr/>
              </p:nvSpPr>
              <p:spPr bwMode="auto">
                <a:xfrm>
                  <a:off x="5946775" y="2795588"/>
                  <a:ext cx="93663" cy="93662"/>
                </a:xfrm>
                <a:custGeom>
                  <a:avLst/>
                  <a:gdLst>
                    <a:gd name="T0" fmla="*/ 292425252 w 30"/>
                    <a:gd name="T1" fmla="*/ 136462412 h 30"/>
                    <a:gd name="T2" fmla="*/ 155961383 w 30"/>
                    <a:gd name="T3" fmla="*/ 292419008 h 30"/>
                    <a:gd name="T4" fmla="*/ 0 w 30"/>
                    <a:gd name="T5" fmla="*/ 136462412 h 30"/>
                    <a:gd name="T6" fmla="*/ 155961383 w 30"/>
                    <a:gd name="T7" fmla="*/ 0 h 30"/>
                    <a:gd name="T8" fmla="*/ 292425252 w 30"/>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30" y="14"/>
                      </a:moveTo>
                      <a:cubicBezTo>
                        <a:pt x="30" y="23"/>
                        <a:pt x="23" y="30"/>
                        <a:pt x="16" y="30"/>
                      </a:cubicBezTo>
                      <a:cubicBezTo>
                        <a:pt x="8" y="30"/>
                        <a:pt x="0" y="23"/>
                        <a:pt x="0" y="14"/>
                      </a:cubicBezTo>
                      <a:cubicBezTo>
                        <a:pt x="0" y="7"/>
                        <a:pt x="8" y="0"/>
                        <a:pt x="16" y="0"/>
                      </a:cubicBezTo>
                      <a:cubicBezTo>
                        <a:pt x="23" y="0"/>
                        <a:pt x="30" y="7"/>
                        <a:pt x="30" y="14"/>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21" name="Freeform 205"/>
                <p:cNvSpPr>
                  <a:spLocks/>
                </p:cNvSpPr>
                <p:nvPr/>
              </p:nvSpPr>
              <p:spPr bwMode="auto">
                <a:xfrm>
                  <a:off x="5946775" y="2795588"/>
                  <a:ext cx="93663" cy="93662"/>
                </a:xfrm>
                <a:custGeom>
                  <a:avLst/>
                  <a:gdLst>
                    <a:gd name="T0" fmla="*/ 292425252 w 30"/>
                    <a:gd name="T1" fmla="*/ 136462412 h 30"/>
                    <a:gd name="T2" fmla="*/ 155961383 w 30"/>
                    <a:gd name="T3" fmla="*/ 292419008 h 30"/>
                    <a:gd name="T4" fmla="*/ 0 w 30"/>
                    <a:gd name="T5" fmla="*/ 136462412 h 30"/>
                    <a:gd name="T6" fmla="*/ 155961383 w 30"/>
                    <a:gd name="T7" fmla="*/ 0 h 30"/>
                    <a:gd name="T8" fmla="*/ 292425252 w 30"/>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30" y="14"/>
                      </a:moveTo>
                      <a:cubicBezTo>
                        <a:pt x="30" y="23"/>
                        <a:pt x="23" y="30"/>
                        <a:pt x="16" y="30"/>
                      </a:cubicBezTo>
                      <a:cubicBezTo>
                        <a:pt x="8" y="30"/>
                        <a:pt x="0" y="23"/>
                        <a:pt x="0" y="14"/>
                      </a:cubicBezTo>
                      <a:cubicBezTo>
                        <a:pt x="0" y="7"/>
                        <a:pt x="8" y="0"/>
                        <a:pt x="16" y="0"/>
                      </a:cubicBezTo>
                      <a:cubicBezTo>
                        <a:pt x="23" y="0"/>
                        <a:pt x="30" y="7"/>
                        <a:pt x="30" y="14"/>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2" name="Freeform 206"/>
                <p:cNvSpPr>
                  <a:spLocks/>
                </p:cNvSpPr>
                <p:nvPr/>
              </p:nvSpPr>
              <p:spPr bwMode="auto">
                <a:xfrm>
                  <a:off x="6511925" y="2817813"/>
                  <a:ext cx="92075" cy="90487"/>
                </a:xfrm>
                <a:custGeom>
                  <a:avLst/>
                  <a:gdLst>
                    <a:gd name="T0" fmla="*/ 292338125 w 29"/>
                    <a:gd name="T1" fmla="*/ 146039778 h 29"/>
                    <a:gd name="T2" fmla="*/ 151209375 w 29"/>
                    <a:gd name="T3" fmla="*/ 282341282 h 29"/>
                    <a:gd name="T4" fmla="*/ 0 w 29"/>
                    <a:gd name="T5" fmla="*/ 146039778 h 29"/>
                    <a:gd name="T6" fmla="*/ 151209375 w 29"/>
                    <a:gd name="T7" fmla="*/ 0 h 29"/>
                    <a:gd name="T8" fmla="*/ 292338125 w 29"/>
                    <a:gd name="T9" fmla="*/ 14603977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5" y="29"/>
                      </a:cubicBezTo>
                      <a:cubicBezTo>
                        <a:pt x="6" y="29"/>
                        <a:pt x="0" y="22"/>
                        <a:pt x="0" y="15"/>
                      </a:cubicBezTo>
                      <a:cubicBezTo>
                        <a:pt x="0" y="6"/>
                        <a:pt x="6" y="0"/>
                        <a:pt x="15" y="0"/>
                      </a:cubicBezTo>
                      <a:cubicBezTo>
                        <a:pt x="22" y="0"/>
                        <a:pt x="29" y="6"/>
                        <a:pt x="29" y="15"/>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23" name="Freeform 207"/>
                <p:cNvSpPr>
                  <a:spLocks/>
                </p:cNvSpPr>
                <p:nvPr/>
              </p:nvSpPr>
              <p:spPr bwMode="auto">
                <a:xfrm>
                  <a:off x="6511925" y="2817813"/>
                  <a:ext cx="92075" cy="90487"/>
                </a:xfrm>
                <a:custGeom>
                  <a:avLst/>
                  <a:gdLst>
                    <a:gd name="T0" fmla="*/ 292338125 w 29"/>
                    <a:gd name="T1" fmla="*/ 146039778 h 29"/>
                    <a:gd name="T2" fmla="*/ 151209375 w 29"/>
                    <a:gd name="T3" fmla="*/ 282341282 h 29"/>
                    <a:gd name="T4" fmla="*/ 0 w 29"/>
                    <a:gd name="T5" fmla="*/ 146039778 h 29"/>
                    <a:gd name="T6" fmla="*/ 151209375 w 29"/>
                    <a:gd name="T7" fmla="*/ 0 h 29"/>
                    <a:gd name="T8" fmla="*/ 292338125 w 29"/>
                    <a:gd name="T9" fmla="*/ 14603977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5" y="29"/>
                      </a:cubicBezTo>
                      <a:cubicBezTo>
                        <a:pt x="6" y="29"/>
                        <a:pt x="0" y="22"/>
                        <a:pt x="0" y="15"/>
                      </a:cubicBezTo>
                      <a:cubicBezTo>
                        <a:pt x="0" y="6"/>
                        <a:pt x="6" y="0"/>
                        <a:pt x="15" y="0"/>
                      </a:cubicBezTo>
                      <a:cubicBezTo>
                        <a:pt x="22" y="0"/>
                        <a:pt x="29" y="6"/>
                        <a:pt x="29" y="15"/>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4" name="Oval 208"/>
                <p:cNvSpPr>
                  <a:spLocks noChangeArrowheads="1"/>
                </p:cNvSpPr>
                <p:nvPr/>
              </p:nvSpPr>
              <p:spPr bwMode="auto">
                <a:xfrm>
                  <a:off x="7075488" y="2713038"/>
                  <a:ext cx="90488" cy="85725"/>
                </a:xfrm>
                <a:prstGeom prst="ellipse">
                  <a:avLst/>
                </a:pr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25" name="Oval 209"/>
                <p:cNvSpPr>
                  <a:spLocks noChangeArrowheads="1"/>
                </p:cNvSpPr>
                <p:nvPr/>
              </p:nvSpPr>
              <p:spPr bwMode="auto">
                <a:xfrm>
                  <a:off x="7075488" y="2713038"/>
                  <a:ext cx="90488" cy="85725"/>
                </a:xfrm>
                <a:prstGeom prst="ellipse">
                  <a:avLst/>
                </a:prstGeom>
                <a:noFill/>
                <a:ln w="8">
                  <a:solidFill>
                    <a:srgbClr val="2E74B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26" name="Freeform 210"/>
                <p:cNvSpPr>
                  <a:spLocks/>
                </p:cNvSpPr>
                <p:nvPr/>
              </p:nvSpPr>
              <p:spPr bwMode="auto">
                <a:xfrm>
                  <a:off x="7637463" y="2646363"/>
                  <a:ext cx="92075" cy="92075"/>
                </a:xfrm>
                <a:custGeom>
                  <a:avLst/>
                  <a:gdLst>
                    <a:gd name="T0" fmla="*/ 292338125 w 29"/>
                    <a:gd name="T1" fmla="*/ 151209375 h 29"/>
                    <a:gd name="T2" fmla="*/ 141128750 w 29"/>
                    <a:gd name="T3" fmla="*/ 292338125 h 29"/>
                    <a:gd name="T4" fmla="*/ 0 w 29"/>
                    <a:gd name="T5" fmla="*/ 151209375 h 29"/>
                    <a:gd name="T6" fmla="*/ 141128750 w 29"/>
                    <a:gd name="T7" fmla="*/ 0 h 29"/>
                    <a:gd name="T8" fmla="*/ 292338125 w 29"/>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4" y="29"/>
                      </a:cubicBezTo>
                      <a:cubicBezTo>
                        <a:pt x="6" y="29"/>
                        <a:pt x="0" y="22"/>
                        <a:pt x="0" y="15"/>
                      </a:cubicBezTo>
                      <a:cubicBezTo>
                        <a:pt x="0" y="6"/>
                        <a:pt x="6" y="0"/>
                        <a:pt x="14" y="0"/>
                      </a:cubicBezTo>
                      <a:cubicBezTo>
                        <a:pt x="22" y="0"/>
                        <a:pt x="29" y="6"/>
                        <a:pt x="29" y="15"/>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27" name="Freeform 211"/>
                <p:cNvSpPr>
                  <a:spLocks/>
                </p:cNvSpPr>
                <p:nvPr/>
              </p:nvSpPr>
              <p:spPr bwMode="auto">
                <a:xfrm>
                  <a:off x="7637463" y="2646363"/>
                  <a:ext cx="92075" cy="92075"/>
                </a:xfrm>
                <a:custGeom>
                  <a:avLst/>
                  <a:gdLst>
                    <a:gd name="T0" fmla="*/ 292338125 w 29"/>
                    <a:gd name="T1" fmla="*/ 151209375 h 29"/>
                    <a:gd name="T2" fmla="*/ 141128750 w 29"/>
                    <a:gd name="T3" fmla="*/ 292338125 h 29"/>
                    <a:gd name="T4" fmla="*/ 0 w 29"/>
                    <a:gd name="T5" fmla="*/ 151209375 h 29"/>
                    <a:gd name="T6" fmla="*/ 141128750 w 29"/>
                    <a:gd name="T7" fmla="*/ 0 h 29"/>
                    <a:gd name="T8" fmla="*/ 292338125 w 29"/>
                    <a:gd name="T9" fmla="*/ 151209375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29" y="15"/>
                      </a:moveTo>
                      <a:cubicBezTo>
                        <a:pt x="29" y="22"/>
                        <a:pt x="22" y="29"/>
                        <a:pt x="14" y="29"/>
                      </a:cubicBezTo>
                      <a:cubicBezTo>
                        <a:pt x="6" y="29"/>
                        <a:pt x="0" y="22"/>
                        <a:pt x="0" y="15"/>
                      </a:cubicBezTo>
                      <a:cubicBezTo>
                        <a:pt x="0" y="6"/>
                        <a:pt x="6" y="0"/>
                        <a:pt x="14" y="0"/>
                      </a:cubicBezTo>
                      <a:cubicBezTo>
                        <a:pt x="22" y="0"/>
                        <a:pt x="29" y="6"/>
                        <a:pt x="29" y="15"/>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8" name="Freeform 212"/>
                <p:cNvSpPr>
                  <a:spLocks/>
                </p:cNvSpPr>
                <p:nvPr/>
              </p:nvSpPr>
              <p:spPr bwMode="auto">
                <a:xfrm>
                  <a:off x="5430838" y="2289175"/>
                  <a:ext cx="2251075" cy="976312"/>
                </a:xfrm>
                <a:custGeom>
                  <a:avLst/>
                  <a:gdLst>
                    <a:gd name="T0" fmla="*/ 0 w 1418"/>
                    <a:gd name="T1" fmla="*/ 871973616 h 615"/>
                    <a:gd name="T2" fmla="*/ 899696575 w 1418"/>
                    <a:gd name="T3" fmla="*/ 1549894506 h 615"/>
                    <a:gd name="T4" fmla="*/ 1791831888 w 1418"/>
                    <a:gd name="T5" fmla="*/ 1219755000 h 615"/>
                    <a:gd name="T6" fmla="*/ 2147483647 w 1418"/>
                    <a:gd name="T7" fmla="*/ 743444919 h 615"/>
                    <a:gd name="T8" fmla="*/ 2147483647 w 1418"/>
                    <a:gd name="T9" fmla="*/ 0 h 6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8" h="615">
                      <a:moveTo>
                        <a:pt x="0" y="346"/>
                      </a:moveTo>
                      <a:lnTo>
                        <a:pt x="357" y="615"/>
                      </a:lnTo>
                      <a:lnTo>
                        <a:pt x="711" y="484"/>
                      </a:lnTo>
                      <a:lnTo>
                        <a:pt x="1066" y="295"/>
                      </a:lnTo>
                      <a:lnTo>
                        <a:pt x="1418" y="0"/>
                      </a:lnTo>
                    </a:path>
                  </a:pathLst>
                </a:custGeom>
                <a:noFill/>
                <a:ln w="28575" cap="rnd">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29" name="Freeform 213"/>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30" name="Freeform 214"/>
                <p:cNvSpPr>
                  <a:spLocks/>
                </p:cNvSpPr>
                <p:nvPr/>
              </p:nvSpPr>
              <p:spPr bwMode="auto">
                <a:xfrm>
                  <a:off x="5386388" y="2795588"/>
                  <a:ext cx="85725" cy="93662"/>
                </a:xfrm>
                <a:custGeom>
                  <a:avLst/>
                  <a:gdLst>
                    <a:gd name="T0" fmla="*/ 272176875 w 27"/>
                    <a:gd name="T1" fmla="*/ 136462412 h 30"/>
                    <a:gd name="T2" fmla="*/ 141128750 w 27"/>
                    <a:gd name="T3" fmla="*/ 292419008 h 30"/>
                    <a:gd name="T4" fmla="*/ 0 w 27"/>
                    <a:gd name="T5" fmla="*/ 136462412 h 30"/>
                    <a:gd name="T6" fmla="*/ 141128750 w 27"/>
                    <a:gd name="T7" fmla="*/ 0 h 30"/>
                    <a:gd name="T8" fmla="*/ 272176875 w 27"/>
                    <a:gd name="T9" fmla="*/ 13646241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0">
                      <a:moveTo>
                        <a:pt x="27" y="14"/>
                      </a:moveTo>
                      <a:cubicBezTo>
                        <a:pt x="27" y="23"/>
                        <a:pt x="22" y="30"/>
                        <a:pt x="14" y="30"/>
                      </a:cubicBezTo>
                      <a:cubicBezTo>
                        <a:pt x="7" y="30"/>
                        <a:pt x="0" y="23"/>
                        <a:pt x="0" y="14"/>
                      </a:cubicBezTo>
                      <a:cubicBezTo>
                        <a:pt x="0" y="7"/>
                        <a:pt x="7" y="0"/>
                        <a:pt x="14" y="0"/>
                      </a:cubicBezTo>
                      <a:cubicBezTo>
                        <a:pt x="22" y="0"/>
                        <a:pt x="27" y="7"/>
                        <a:pt x="27" y="14"/>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1" name="Oval 215"/>
                <p:cNvSpPr>
                  <a:spLocks noChangeArrowheads="1"/>
                </p:cNvSpPr>
                <p:nvPr/>
              </p:nvSpPr>
              <p:spPr bwMode="auto">
                <a:xfrm>
                  <a:off x="5946775" y="3221038"/>
                  <a:ext cx="93663" cy="95250"/>
                </a:xfrm>
                <a:prstGeom prst="ellipse">
                  <a:avLst/>
                </a:pr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32" name="Oval 216"/>
                <p:cNvSpPr>
                  <a:spLocks noChangeArrowheads="1"/>
                </p:cNvSpPr>
                <p:nvPr/>
              </p:nvSpPr>
              <p:spPr bwMode="auto">
                <a:xfrm>
                  <a:off x="5946775" y="3221038"/>
                  <a:ext cx="93663" cy="95250"/>
                </a:xfrm>
                <a:prstGeom prst="ellipse">
                  <a:avLst/>
                </a:prstGeom>
                <a:noFill/>
                <a:ln w="8">
                  <a:solidFill>
                    <a:srgbClr val="CB202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33" name="Freeform 217"/>
                <p:cNvSpPr>
                  <a:spLocks/>
                </p:cNvSpPr>
                <p:nvPr/>
              </p:nvSpPr>
              <p:spPr bwMode="auto">
                <a:xfrm>
                  <a:off x="6511925" y="3013075"/>
                  <a:ext cx="92075" cy="88900"/>
                </a:xfrm>
                <a:custGeom>
                  <a:avLst/>
                  <a:gdLst>
                    <a:gd name="T0" fmla="*/ 292338125 w 29"/>
                    <a:gd name="T1" fmla="*/ 141128750 h 28"/>
                    <a:gd name="T2" fmla="*/ 151209375 w 29"/>
                    <a:gd name="T3" fmla="*/ 282257500 h 28"/>
                    <a:gd name="T4" fmla="*/ 0 w 29"/>
                    <a:gd name="T5" fmla="*/ 141128750 h 28"/>
                    <a:gd name="T6" fmla="*/ 151209375 w 29"/>
                    <a:gd name="T7" fmla="*/ 0 h 28"/>
                    <a:gd name="T8" fmla="*/ 292338125 w 29"/>
                    <a:gd name="T9" fmla="*/ 14112875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29" y="14"/>
                      </a:moveTo>
                      <a:cubicBezTo>
                        <a:pt x="29" y="22"/>
                        <a:pt x="22" y="28"/>
                        <a:pt x="15" y="28"/>
                      </a:cubicBezTo>
                      <a:cubicBezTo>
                        <a:pt x="6" y="28"/>
                        <a:pt x="0" y="22"/>
                        <a:pt x="0" y="14"/>
                      </a:cubicBezTo>
                      <a:cubicBezTo>
                        <a:pt x="0" y="5"/>
                        <a:pt x="6" y="0"/>
                        <a:pt x="15" y="0"/>
                      </a:cubicBezTo>
                      <a:cubicBezTo>
                        <a:pt x="22" y="0"/>
                        <a:pt x="29" y="5"/>
                        <a:pt x="29" y="14"/>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34" name="Freeform 218"/>
                <p:cNvSpPr>
                  <a:spLocks/>
                </p:cNvSpPr>
                <p:nvPr/>
              </p:nvSpPr>
              <p:spPr bwMode="auto">
                <a:xfrm>
                  <a:off x="6511925" y="3013075"/>
                  <a:ext cx="92075" cy="88900"/>
                </a:xfrm>
                <a:custGeom>
                  <a:avLst/>
                  <a:gdLst>
                    <a:gd name="T0" fmla="*/ 292338125 w 29"/>
                    <a:gd name="T1" fmla="*/ 141128750 h 28"/>
                    <a:gd name="T2" fmla="*/ 151209375 w 29"/>
                    <a:gd name="T3" fmla="*/ 282257500 h 28"/>
                    <a:gd name="T4" fmla="*/ 0 w 29"/>
                    <a:gd name="T5" fmla="*/ 141128750 h 28"/>
                    <a:gd name="T6" fmla="*/ 151209375 w 29"/>
                    <a:gd name="T7" fmla="*/ 0 h 28"/>
                    <a:gd name="T8" fmla="*/ 292338125 w 29"/>
                    <a:gd name="T9" fmla="*/ 14112875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29" y="14"/>
                      </a:moveTo>
                      <a:cubicBezTo>
                        <a:pt x="29" y="22"/>
                        <a:pt x="22" y="28"/>
                        <a:pt x="15" y="28"/>
                      </a:cubicBezTo>
                      <a:cubicBezTo>
                        <a:pt x="6" y="28"/>
                        <a:pt x="0" y="22"/>
                        <a:pt x="0" y="14"/>
                      </a:cubicBezTo>
                      <a:cubicBezTo>
                        <a:pt x="0" y="5"/>
                        <a:pt x="6" y="0"/>
                        <a:pt x="15" y="0"/>
                      </a:cubicBezTo>
                      <a:cubicBezTo>
                        <a:pt x="22" y="0"/>
                        <a:pt x="29" y="5"/>
                        <a:pt x="29" y="14"/>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5" name="Oval 219"/>
                <p:cNvSpPr>
                  <a:spLocks noChangeArrowheads="1"/>
                </p:cNvSpPr>
                <p:nvPr/>
              </p:nvSpPr>
              <p:spPr bwMode="auto">
                <a:xfrm>
                  <a:off x="7075488" y="2713038"/>
                  <a:ext cx="90488" cy="85725"/>
                </a:xfrm>
                <a:prstGeom prst="ellipse">
                  <a:avLst/>
                </a:pr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36" name="Oval 220"/>
                <p:cNvSpPr>
                  <a:spLocks noChangeArrowheads="1"/>
                </p:cNvSpPr>
                <p:nvPr/>
              </p:nvSpPr>
              <p:spPr bwMode="auto">
                <a:xfrm>
                  <a:off x="7075488" y="2713038"/>
                  <a:ext cx="90488" cy="85725"/>
                </a:xfrm>
                <a:prstGeom prst="ellipse">
                  <a:avLst/>
                </a:prstGeom>
                <a:noFill/>
                <a:ln w="8">
                  <a:solidFill>
                    <a:srgbClr val="CB202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937" name="Freeform 221"/>
                <p:cNvSpPr>
                  <a:spLocks/>
                </p:cNvSpPr>
                <p:nvPr/>
              </p:nvSpPr>
              <p:spPr bwMode="auto">
                <a:xfrm>
                  <a:off x="7637463" y="2244725"/>
                  <a:ext cx="92075" cy="88900"/>
                </a:xfrm>
                <a:custGeom>
                  <a:avLst/>
                  <a:gdLst>
                    <a:gd name="T0" fmla="*/ 292338125 w 29"/>
                    <a:gd name="T1" fmla="*/ 141128750 h 28"/>
                    <a:gd name="T2" fmla="*/ 141128750 w 29"/>
                    <a:gd name="T3" fmla="*/ 282257500 h 28"/>
                    <a:gd name="T4" fmla="*/ 0 w 29"/>
                    <a:gd name="T5" fmla="*/ 141128750 h 28"/>
                    <a:gd name="T6" fmla="*/ 141128750 w 29"/>
                    <a:gd name="T7" fmla="*/ 0 h 28"/>
                    <a:gd name="T8" fmla="*/ 292338125 w 29"/>
                    <a:gd name="T9" fmla="*/ 14112875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29" y="14"/>
                      </a:moveTo>
                      <a:cubicBezTo>
                        <a:pt x="29" y="21"/>
                        <a:pt x="22" y="28"/>
                        <a:pt x="14" y="28"/>
                      </a:cubicBezTo>
                      <a:cubicBezTo>
                        <a:pt x="6" y="28"/>
                        <a:pt x="0" y="21"/>
                        <a:pt x="0" y="14"/>
                      </a:cubicBezTo>
                      <a:cubicBezTo>
                        <a:pt x="0" y="5"/>
                        <a:pt x="6" y="0"/>
                        <a:pt x="14" y="0"/>
                      </a:cubicBezTo>
                      <a:cubicBezTo>
                        <a:pt x="22" y="0"/>
                        <a:pt x="29" y="5"/>
                        <a:pt x="29" y="14"/>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938" name="Freeform 222"/>
                <p:cNvSpPr>
                  <a:spLocks/>
                </p:cNvSpPr>
                <p:nvPr/>
              </p:nvSpPr>
              <p:spPr bwMode="auto">
                <a:xfrm>
                  <a:off x="7637463" y="2244725"/>
                  <a:ext cx="92075" cy="88900"/>
                </a:xfrm>
                <a:custGeom>
                  <a:avLst/>
                  <a:gdLst>
                    <a:gd name="T0" fmla="*/ 292338125 w 29"/>
                    <a:gd name="T1" fmla="*/ 141128750 h 28"/>
                    <a:gd name="T2" fmla="*/ 141128750 w 29"/>
                    <a:gd name="T3" fmla="*/ 282257500 h 28"/>
                    <a:gd name="T4" fmla="*/ 0 w 29"/>
                    <a:gd name="T5" fmla="*/ 141128750 h 28"/>
                    <a:gd name="T6" fmla="*/ 141128750 w 29"/>
                    <a:gd name="T7" fmla="*/ 0 h 28"/>
                    <a:gd name="T8" fmla="*/ 292338125 w 29"/>
                    <a:gd name="T9" fmla="*/ 14112875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8">
                      <a:moveTo>
                        <a:pt x="29" y="14"/>
                      </a:moveTo>
                      <a:cubicBezTo>
                        <a:pt x="29" y="21"/>
                        <a:pt x="22" y="28"/>
                        <a:pt x="14" y="28"/>
                      </a:cubicBezTo>
                      <a:cubicBezTo>
                        <a:pt x="6" y="28"/>
                        <a:pt x="0" y="21"/>
                        <a:pt x="0" y="14"/>
                      </a:cubicBezTo>
                      <a:cubicBezTo>
                        <a:pt x="0" y="5"/>
                        <a:pt x="6" y="0"/>
                        <a:pt x="14" y="0"/>
                      </a:cubicBezTo>
                      <a:cubicBezTo>
                        <a:pt x="22" y="0"/>
                        <a:pt x="29" y="5"/>
                        <a:pt x="29" y="14"/>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939" name="Rectangle 223"/>
                <p:cNvSpPr>
                  <a:spLocks noChangeArrowheads="1"/>
                </p:cNvSpPr>
                <p:nvPr/>
              </p:nvSpPr>
              <p:spPr bwMode="auto">
                <a:xfrm>
                  <a:off x="5094872" y="3398838"/>
                  <a:ext cx="432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40" name="Rectangle 224"/>
                <p:cNvSpPr>
                  <a:spLocks noChangeArrowheads="1"/>
                </p:cNvSpPr>
                <p:nvPr/>
              </p:nvSpPr>
              <p:spPr bwMode="auto">
                <a:xfrm>
                  <a:off x="5142357" y="3398838"/>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941" name="Rectangle 225"/>
                <p:cNvSpPr>
                  <a:spLocks noChangeArrowheads="1"/>
                </p:cNvSpPr>
                <p:nvPr/>
              </p:nvSpPr>
              <p:spPr bwMode="auto">
                <a:xfrm>
                  <a:off x="5220308" y="3398838"/>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42" name="Rectangle 226"/>
                <p:cNvSpPr>
                  <a:spLocks noChangeArrowheads="1"/>
                </p:cNvSpPr>
                <p:nvPr/>
              </p:nvSpPr>
              <p:spPr bwMode="auto">
                <a:xfrm>
                  <a:off x="5263007" y="3398838"/>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5</a:t>
                  </a:r>
                  <a:endParaRPr lang="en-US" altLang="en-US">
                    <a:latin typeface="+mn-lt"/>
                  </a:endParaRPr>
                </a:p>
              </p:txBody>
            </p:sp>
            <p:sp>
              <p:nvSpPr>
                <p:cNvPr id="64943" name="Rectangle 227"/>
                <p:cNvSpPr>
                  <a:spLocks noChangeArrowheads="1"/>
                </p:cNvSpPr>
                <p:nvPr/>
              </p:nvSpPr>
              <p:spPr bwMode="auto">
                <a:xfrm>
                  <a:off x="5215522" y="3182938"/>
                  <a:ext cx="432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44" name="Rectangle 228"/>
                <p:cNvSpPr>
                  <a:spLocks noChangeArrowheads="1"/>
                </p:cNvSpPr>
                <p:nvPr/>
              </p:nvSpPr>
              <p:spPr bwMode="auto">
                <a:xfrm>
                  <a:off x="5263007" y="3182938"/>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945" name="Rectangle 229"/>
                <p:cNvSpPr>
                  <a:spLocks noChangeArrowheads="1"/>
                </p:cNvSpPr>
                <p:nvPr/>
              </p:nvSpPr>
              <p:spPr bwMode="auto">
                <a:xfrm>
                  <a:off x="5094872" y="2971800"/>
                  <a:ext cx="432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46" name="Rectangle 230"/>
                <p:cNvSpPr>
                  <a:spLocks noChangeArrowheads="1"/>
                </p:cNvSpPr>
                <p:nvPr/>
              </p:nvSpPr>
              <p:spPr bwMode="auto">
                <a:xfrm>
                  <a:off x="5142357" y="297180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0</a:t>
                  </a:r>
                  <a:endParaRPr lang="en-US" altLang="en-US">
                    <a:latin typeface="+mn-lt"/>
                  </a:endParaRPr>
                </a:p>
              </p:txBody>
            </p:sp>
            <p:sp>
              <p:nvSpPr>
                <p:cNvPr id="64947" name="Rectangle 231"/>
                <p:cNvSpPr>
                  <a:spLocks noChangeArrowheads="1"/>
                </p:cNvSpPr>
                <p:nvPr/>
              </p:nvSpPr>
              <p:spPr bwMode="auto">
                <a:xfrm>
                  <a:off x="5220308" y="2971800"/>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48" name="Rectangle 232"/>
                <p:cNvSpPr>
                  <a:spLocks noChangeArrowheads="1"/>
                </p:cNvSpPr>
                <p:nvPr/>
              </p:nvSpPr>
              <p:spPr bwMode="auto">
                <a:xfrm>
                  <a:off x="5263007" y="297180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5</a:t>
                  </a:r>
                  <a:endParaRPr lang="en-US" altLang="en-US">
                    <a:latin typeface="+mn-lt"/>
                  </a:endParaRPr>
                </a:p>
              </p:txBody>
            </p:sp>
            <p:sp>
              <p:nvSpPr>
                <p:cNvPr id="64949" name="Rectangle 233"/>
                <p:cNvSpPr>
                  <a:spLocks noChangeArrowheads="1"/>
                </p:cNvSpPr>
                <p:nvPr/>
              </p:nvSpPr>
              <p:spPr bwMode="auto">
                <a:xfrm>
                  <a:off x="5263007" y="2755900"/>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0</a:t>
                  </a:r>
                  <a:endParaRPr lang="en-US" altLang="en-US">
                    <a:latin typeface="+mn-lt"/>
                  </a:endParaRPr>
                </a:p>
              </p:txBody>
            </p:sp>
            <p:sp>
              <p:nvSpPr>
                <p:cNvPr id="64950" name="Rectangle 234"/>
                <p:cNvSpPr>
                  <a:spLocks noChangeArrowheads="1"/>
                </p:cNvSpPr>
                <p:nvPr/>
              </p:nvSpPr>
              <p:spPr bwMode="auto">
                <a:xfrm>
                  <a:off x="5142357" y="2544763"/>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0</a:t>
                  </a:r>
                  <a:endParaRPr lang="en-US" altLang="en-US">
                    <a:latin typeface="+mn-lt"/>
                  </a:endParaRPr>
                </a:p>
              </p:txBody>
            </p:sp>
            <p:sp>
              <p:nvSpPr>
                <p:cNvPr id="64951" name="Rectangle 235"/>
                <p:cNvSpPr>
                  <a:spLocks noChangeArrowheads="1"/>
                </p:cNvSpPr>
                <p:nvPr/>
              </p:nvSpPr>
              <p:spPr bwMode="auto">
                <a:xfrm>
                  <a:off x="5221101" y="2544763"/>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52" name="Rectangle 236"/>
                <p:cNvSpPr>
                  <a:spLocks noChangeArrowheads="1"/>
                </p:cNvSpPr>
                <p:nvPr/>
              </p:nvSpPr>
              <p:spPr bwMode="auto">
                <a:xfrm>
                  <a:off x="5263801" y="2544763"/>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5</a:t>
                  </a:r>
                  <a:endParaRPr lang="en-US" altLang="en-US">
                    <a:latin typeface="+mn-lt"/>
                  </a:endParaRPr>
                </a:p>
              </p:txBody>
            </p:sp>
            <p:sp>
              <p:nvSpPr>
                <p:cNvPr id="64953" name="Rectangle 237"/>
                <p:cNvSpPr>
                  <a:spLocks noChangeArrowheads="1"/>
                </p:cNvSpPr>
                <p:nvPr/>
              </p:nvSpPr>
              <p:spPr bwMode="auto">
                <a:xfrm>
                  <a:off x="5263007" y="2328863"/>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954" name="Rectangle 238"/>
                <p:cNvSpPr>
                  <a:spLocks noChangeArrowheads="1"/>
                </p:cNvSpPr>
                <p:nvPr/>
              </p:nvSpPr>
              <p:spPr bwMode="auto">
                <a:xfrm>
                  <a:off x="5142357" y="211772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955" name="Rectangle 239"/>
                <p:cNvSpPr>
                  <a:spLocks noChangeArrowheads="1"/>
                </p:cNvSpPr>
                <p:nvPr/>
              </p:nvSpPr>
              <p:spPr bwMode="auto">
                <a:xfrm>
                  <a:off x="5221101" y="2117725"/>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956" name="Rectangle 240"/>
                <p:cNvSpPr>
                  <a:spLocks noChangeArrowheads="1"/>
                </p:cNvSpPr>
                <p:nvPr/>
              </p:nvSpPr>
              <p:spPr bwMode="auto">
                <a:xfrm>
                  <a:off x="5263801" y="2117725"/>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5</a:t>
                  </a:r>
                  <a:endParaRPr lang="en-US" altLang="en-US">
                    <a:latin typeface="+mn-lt"/>
                  </a:endParaRPr>
                </a:p>
              </p:txBody>
            </p:sp>
            <p:sp>
              <p:nvSpPr>
                <p:cNvPr id="64957" name="Rectangle 241"/>
                <p:cNvSpPr>
                  <a:spLocks noChangeArrowheads="1"/>
                </p:cNvSpPr>
                <p:nvPr/>
              </p:nvSpPr>
              <p:spPr bwMode="auto">
                <a:xfrm>
                  <a:off x="5263007" y="1901826"/>
                  <a:ext cx="721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2</a:t>
                  </a:r>
                  <a:endParaRPr lang="en-US" altLang="en-US">
                    <a:latin typeface="+mn-lt"/>
                  </a:endParaRPr>
                </a:p>
              </p:txBody>
            </p:sp>
            <p:sp>
              <p:nvSpPr>
                <p:cNvPr id="64958" name="Rectangle 242"/>
                <p:cNvSpPr>
                  <a:spLocks noChangeArrowheads="1"/>
                </p:cNvSpPr>
                <p:nvPr/>
              </p:nvSpPr>
              <p:spPr bwMode="auto">
                <a:xfrm>
                  <a:off x="5310741" y="3543300"/>
                  <a:ext cx="496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B</a:t>
                  </a:r>
                  <a:endParaRPr lang="en-US" altLang="en-US">
                    <a:latin typeface="+mn-lt"/>
                  </a:endParaRPr>
                </a:p>
              </p:txBody>
            </p:sp>
            <p:sp>
              <p:nvSpPr>
                <p:cNvPr id="64959" name="Rectangle 243"/>
                <p:cNvSpPr>
                  <a:spLocks noChangeArrowheads="1"/>
                </p:cNvSpPr>
                <p:nvPr/>
              </p:nvSpPr>
              <p:spPr bwMode="auto">
                <a:xfrm>
                  <a:off x="5372677"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a</a:t>
                  </a:r>
                  <a:endParaRPr lang="en-US" altLang="en-US">
                    <a:latin typeface="+mn-lt"/>
                  </a:endParaRPr>
                </a:p>
              </p:txBody>
            </p:sp>
            <p:sp>
              <p:nvSpPr>
                <p:cNvPr id="64960" name="Rectangle 244"/>
                <p:cNvSpPr>
                  <a:spLocks noChangeArrowheads="1"/>
                </p:cNvSpPr>
                <p:nvPr/>
              </p:nvSpPr>
              <p:spPr bwMode="auto">
                <a:xfrm>
                  <a:off x="5429079" y="3543300"/>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s</a:t>
                  </a:r>
                  <a:endParaRPr lang="en-US" altLang="en-US">
                    <a:latin typeface="+mn-lt"/>
                  </a:endParaRPr>
                </a:p>
              </p:txBody>
            </p:sp>
            <p:sp>
              <p:nvSpPr>
                <p:cNvPr id="64961" name="Rectangle 245"/>
                <p:cNvSpPr>
                  <a:spLocks noChangeArrowheads="1"/>
                </p:cNvSpPr>
                <p:nvPr/>
              </p:nvSpPr>
              <p:spPr bwMode="auto">
                <a:xfrm>
                  <a:off x="5473483"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4962" name="Rectangle 246"/>
                <p:cNvSpPr>
                  <a:spLocks noChangeArrowheads="1"/>
                </p:cNvSpPr>
                <p:nvPr/>
              </p:nvSpPr>
              <p:spPr bwMode="auto">
                <a:xfrm>
                  <a:off x="5524391" y="354330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l</a:t>
                  </a:r>
                  <a:endParaRPr lang="en-US" altLang="en-US">
                    <a:latin typeface="+mn-lt"/>
                  </a:endParaRPr>
                </a:p>
              </p:txBody>
            </p:sp>
            <p:sp>
              <p:nvSpPr>
                <p:cNvPr id="64963" name="Rectangle 247"/>
                <p:cNvSpPr>
                  <a:spLocks noChangeArrowheads="1"/>
                </p:cNvSpPr>
                <p:nvPr/>
              </p:nvSpPr>
              <p:spPr bwMode="auto">
                <a:xfrm>
                  <a:off x="5546616" y="354330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i</a:t>
                  </a:r>
                  <a:endParaRPr lang="en-US" altLang="en-US">
                    <a:latin typeface="+mn-lt"/>
                  </a:endParaRPr>
                </a:p>
              </p:txBody>
            </p:sp>
            <p:sp>
              <p:nvSpPr>
                <p:cNvPr id="64964" name="Rectangle 248"/>
                <p:cNvSpPr>
                  <a:spLocks noChangeArrowheads="1"/>
                </p:cNvSpPr>
                <p:nvPr/>
              </p:nvSpPr>
              <p:spPr bwMode="auto">
                <a:xfrm>
                  <a:off x="5574274"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n</a:t>
                  </a:r>
                  <a:endParaRPr lang="en-US" altLang="en-US">
                    <a:latin typeface="+mn-lt"/>
                  </a:endParaRPr>
                </a:p>
              </p:txBody>
            </p:sp>
            <p:sp>
              <p:nvSpPr>
                <p:cNvPr id="64965" name="Rectangle 249"/>
                <p:cNvSpPr>
                  <a:spLocks noChangeArrowheads="1"/>
                </p:cNvSpPr>
                <p:nvPr/>
              </p:nvSpPr>
              <p:spPr bwMode="auto">
                <a:xfrm>
                  <a:off x="5632233"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4966" name="Rectangle 250"/>
                <p:cNvSpPr>
                  <a:spLocks noChangeArrowheads="1"/>
                </p:cNvSpPr>
                <p:nvPr/>
              </p:nvSpPr>
              <p:spPr bwMode="auto">
                <a:xfrm>
                  <a:off x="5874148" y="3543300"/>
                  <a:ext cx="8175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W</a:t>
                  </a:r>
                  <a:endParaRPr lang="en-US" altLang="en-US">
                    <a:latin typeface="+mn-lt"/>
                  </a:endParaRPr>
                </a:p>
              </p:txBody>
            </p:sp>
            <p:sp>
              <p:nvSpPr>
                <p:cNvPr id="64967" name="Rectangle 251"/>
                <p:cNvSpPr>
                  <a:spLocks noChangeArrowheads="1"/>
                </p:cNvSpPr>
                <p:nvPr/>
              </p:nvSpPr>
              <p:spPr bwMode="auto">
                <a:xfrm>
                  <a:off x="5959258"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4968" name="Rectangle 252"/>
                <p:cNvSpPr>
                  <a:spLocks noChangeArrowheads="1"/>
                </p:cNvSpPr>
                <p:nvPr/>
              </p:nvSpPr>
              <p:spPr bwMode="auto">
                <a:xfrm>
                  <a:off x="6013233"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4969" name="Rectangle 253"/>
                <p:cNvSpPr>
                  <a:spLocks noChangeArrowheads="1"/>
                </p:cNvSpPr>
                <p:nvPr/>
              </p:nvSpPr>
              <p:spPr bwMode="auto">
                <a:xfrm>
                  <a:off x="6064041" y="3543300"/>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k</a:t>
                  </a:r>
                  <a:endParaRPr lang="en-US" altLang="en-US">
                    <a:latin typeface="+mn-lt"/>
                  </a:endParaRPr>
                </a:p>
              </p:txBody>
            </p:sp>
            <p:sp>
              <p:nvSpPr>
                <p:cNvPr id="64970" name="Rectangle 254"/>
                <p:cNvSpPr>
                  <a:spLocks noChangeArrowheads="1"/>
                </p:cNvSpPr>
                <p:nvPr/>
              </p:nvSpPr>
              <p:spPr bwMode="auto">
                <a:xfrm>
                  <a:off x="6137058"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2</a:t>
                  </a:r>
                  <a:endParaRPr lang="en-US" altLang="en-US">
                    <a:latin typeface="+mn-lt"/>
                  </a:endParaRPr>
                </a:p>
              </p:txBody>
            </p:sp>
            <p:sp>
              <p:nvSpPr>
                <p:cNvPr id="64971" name="Rectangle 255"/>
                <p:cNvSpPr>
                  <a:spLocks noChangeArrowheads="1"/>
                </p:cNvSpPr>
                <p:nvPr/>
              </p:nvSpPr>
              <p:spPr bwMode="auto">
                <a:xfrm>
                  <a:off x="6188652"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4</a:t>
                  </a:r>
                  <a:endParaRPr lang="en-US" altLang="en-US">
                    <a:latin typeface="+mn-lt"/>
                  </a:endParaRPr>
                </a:p>
              </p:txBody>
            </p:sp>
            <p:sp>
              <p:nvSpPr>
                <p:cNvPr id="64972" name="Rectangle 256"/>
                <p:cNvSpPr>
                  <a:spLocks noChangeArrowheads="1"/>
                </p:cNvSpPr>
                <p:nvPr/>
              </p:nvSpPr>
              <p:spPr bwMode="auto">
                <a:xfrm>
                  <a:off x="6422824" y="3543300"/>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S</a:t>
                  </a:r>
                  <a:endParaRPr lang="en-US" altLang="en-US">
                    <a:latin typeface="+mn-lt"/>
                  </a:endParaRPr>
                </a:p>
              </p:txBody>
            </p:sp>
            <p:sp>
              <p:nvSpPr>
                <p:cNvPr id="64973" name="Rectangle 257"/>
                <p:cNvSpPr>
                  <a:spLocks noChangeArrowheads="1"/>
                </p:cNvSpPr>
                <p:nvPr/>
              </p:nvSpPr>
              <p:spPr bwMode="auto">
                <a:xfrm>
                  <a:off x="6472884" y="354330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sp>
              <p:nvSpPr>
                <p:cNvPr id="64974" name="Rectangle 258"/>
                <p:cNvSpPr>
                  <a:spLocks noChangeArrowheads="1"/>
                </p:cNvSpPr>
                <p:nvPr/>
              </p:nvSpPr>
              <p:spPr bwMode="auto">
                <a:xfrm>
                  <a:off x="6506930"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4975" name="Rectangle 259"/>
                <p:cNvSpPr>
                  <a:spLocks noChangeArrowheads="1"/>
                </p:cNvSpPr>
                <p:nvPr/>
              </p:nvSpPr>
              <p:spPr bwMode="auto">
                <a:xfrm>
                  <a:off x="6564080"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p</a:t>
                  </a:r>
                  <a:endParaRPr lang="en-US" altLang="en-US">
                    <a:latin typeface="+mn-lt"/>
                  </a:endParaRPr>
                </a:p>
              </p:txBody>
            </p:sp>
            <p:sp>
              <p:nvSpPr>
                <p:cNvPr id="64976" name="Rectangle 260"/>
                <p:cNvSpPr>
                  <a:spLocks noChangeArrowheads="1"/>
                </p:cNvSpPr>
                <p:nvPr/>
              </p:nvSpPr>
              <p:spPr bwMode="auto">
                <a:xfrm>
                  <a:off x="6644225" y="3543300"/>
                  <a:ext cx="5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V</a:t>
                  </a:r>
                  <a:endParaRPr lang="en-US" altLang="en-US">
                    <a:latin typeface="+mn-lt"/>
                  </a:endParaRPr>
                </a:p>
              </p:txBody>
            </p:sp>
            <p:sp>
              <p:nvSpPr>
                <p:cNvPr id="64977" name="Rectangle 261"/>
                <p:cNvSpPr>
                  <a:spLocks noChangeArrowheads="1"/>
                </p:cNvSpPr>
                <p:nvPr/>
              </p:nvSpPr>
              <p:spPr bwMode="auto">
                <a:xfrm>
                  <a:off x="6703904" y="354330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i</a:t>
                  </a:r>
                  <a:endParaRPr lang="en-US" altLang="en-US">
                    <a:latin typeface="+mn-lt"/>
                  </a:endParaRPr>
                </a:p>
              </p:txBody>
            </p:sp>
            <p:sp>
              <p:nvSpPr>
                <p:cNvPr id="64978" name="Rectangle 262"/>
                <p:cNvSpPr>
                  <a:spLocks noChangeArrowheads="1"/>
                </p:cNvSpPr>
                <p:nvPr/>
              </p:nvSpPr>
              <p:spPr bwMode="auto">
                <a:xfrm>
                  <a:off x="6735592" y="3543300"/>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s</a:t>
                  </a:r>
                  <a:endParaRPr lang="en-US" altLang="en-US">
                    <a:latin typeface="+mn-lt"/>
                  </a:endParaRPr>
                </a:p>
              </p:txBody>
            </p:sp>
            <p:sp>
              <p:nvSpPr>
                <p:cNvPr id="64979" name="Rectangle 263"/>
                <p:cNvSpPr>
                  <a:spLocks noChangeArrowheads="1"/>
                </p:cNvSpPr>
                <p:nvPr/>
              </p:nvSpPr>
              <p:spPr bwMode="auto">
                <a:xfrm>
                  <a:off x="6778516" y="354330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i</a:t>
                  </a:r>
                  <a:endParaRPr lang="en-US" altLang="en-US">
                    <a:latin typeface="+mn-lt"/>
                  </a:endParaRPr>
                </a:p>
              </p:txBody>
            </p:sp>
            <p:sp>
              <p:nvSpPr>
                <p:cNvPr id="64980" name="Rectangle 264"/>
                <p:cNvSpPr>
                  <a:spLocks noChangeArrowheads="1"/>
                </p:cNvSpPr>
                <p:nvPr/>
              </p:nvSpPr>
              <p:spPr bwMode="auto">
                <a:xfrm>
                  <a:off x="6804672" y="354330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sp>
              <p:nvSpPr>
                <p:cNvPr id="64981" name="Rectangle 265"/>
                <p:cNvSpPr>
                  <a:spLocks noChangeArrowheads="1"/>
                </p:cNvSpPr>
                <p:nvPr/>
              </p:nvSpPr>
              <p:spPr bwMode="auto">
                <a:xfrm>
                  <a:off x="7007008" y="354330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6</a:t>
                  </a:r>
                  <a:endParaRPr lang="en-US" altLang="en-US">
                    <a:latin typeface="+mn-lt"/>
                  </a:endParaRPr>
                </a:p>
              </p:txBody>
            </p:sp>
            <p:sp>
              <p:nvSpPr>
                <p:cNvPr id="64982" name="Rectangle 266"/>
                <p:cNvSpPr>
                  <a:spLocks noChangeArrowheads="1"/>
                </p:cNvSpPr>
                <p:nvPr/>
              </p:nvSpPr>
              <p:spPr bwMode="auto">
                <a:xfrm>
                  <a:off x="7058686" y="3543300"/>
                  <a:ext cx="2725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a:t>
                  </a:r>
                  <a:endParaRPr lang="en-US" altLang="en-US">
                    <a:latin typeface="+mn-lt"/>
                  </a:endParaRPr>
                </a:p>
              </p:txBody>
            </p:sp>
            <p:sp>
              <p:nvSpPr>
                <p:cNvPr id="64983" name="Rectangle 267"/>
                <p:cNvSpPr>
                  <a:spLocks noChangeArrowheads="1"/>
                </p:cNvSpPr>
                <p:nvPr/>
              </p:nvSpPr>
              <p:spPr bwMode="auto">
                <a:xfrm>
                  <a:off x="7085426" y="3543300"/>
                  <a:ext cx="785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M</a:t>
                  </a:r>
                  <a:endParaRPr lang="en-US" altLang="en-US">
                    <a:latin typeface="+mn-lt"/>
                  </a:endParaRPr>
                </a:p>
              </p:txBody>
            </p:sp>
            <p:sp>
              <p:nvSpPr>
                <p:cNvPr id="64984" name="Rectangle 268"/>
                <p:cNvSpPr>
                  <a:spLocks noChangeArrowheads="1"/>
                </p:cNvSpPr>
                <p:nvPr/>
              </p:nvSpPr>
              <p:spPr bwMode="auto">
                <a:xfrm>
                  <a:off x="7162568"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4985" name="Rectangle 269"/>
                <p:cNvSpPr>
                  <a:spLocks noChangeArrowheads="1"/>
                </p:cNvSpPr>
                <p:nvPr/>
              </p:nvSpPr>
              <p:spPr bwMode="auto">
                <a:xfrm>
                  <a:off x="7220511"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n</a:t>
                  </a:r>
                  <a:endParaRPr lang="en-US" altLang="en-US">
                    <a:latin typeface="+mn-lt"/>
                  </a:endParaRPr>
                </a:p>
              </p:txBody>
            </p:sp>
            <p:sp>
              <p:nvSpPr>
                <p:cNvPr id="64986" name="Rectangle 270"/>
                <p:cNvSpPr>
                  <a:spLocks noChangeArrowheads="1"/>
                </p:cNvSpPr>
                <p:nvPr/>
              </p:nvSpPr>
              <p:spPr bwMode="auto">
                <a:xfrm>
                  <a:off x="7272984" y="354330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sp>
              <p:nvSpPr>
                <p:cNvPr id="64987" name="Rectangle 271"/>
                <p:cNvSpPr>
                  <a:spLocks noChangeArrowheads="1"/>
                </p:cNvSpPr>
                <p:nvPr/>
              </p:nvSpPr>
              <p:spPr bwMode="auto">
                <a:xfrm>
                  <a:off x="7306236" y="354330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h</a:t>
                  </a:r>
                  <a:endParaRPr lang="en-US" altLang="en-US">
                    <a:latin typeface="+mn-lt"/>
                  </a:endParaRPr>
                </a:p>
              </p:txBody>
            </p:sp>
            <p:sp>
              <p:nvSpPr>
                <p:cNvPr id="64988" name="Rectangle 272"/>
                <p:cNvSpPr>
                  <a:spLocks noChangeArrowheads="1"/>
                </p:cNvSpPr>
                <p:nvPr/>
              </p:nvSpPr>
              <p:spPr bwMode="auto">
                <a:xfrm>
                  <a:off x="6995880"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P</a:t>
                  </a:r>
                  <a:endParaRPr lang="en-US" altLang="en-US">
                    <a:latin typeface="+mn-lt"/>
                  </a:endParaRPr>
                </a:p>
              </p:txBody>
            </p:sp>
            <p:sp>
              <p:nvSpPr>
                <p:cNvPr id="64989" name="Rectangle 273"/>
                <p:cNvSpPr>
                  <a:spLocks noChangeArrowheads="1"/>
                </p:cNvSpPr>
                <p:nvPr/>
              </p:nvSpPr>
              <p:spPr bwMode="auto">
                <a:xfrm>
                  <a:off x="7053030"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4990" name="Rectangle 274"/>
                <p:cNvSpPr>
                  <a:spLocks noChangeArrowheads="1"/>
                </p:cNvSpPr>
                <p:nvPr/>
              </p:nvSpPr>
              <p:spPr bwMode="auto">
                <a:xfrm>
                  <a:off x="7115004" y="3625850"/>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s</a:t>
                  </a:r>
                  <a:endParaRPr lang="en-US" altLang="en-US">
                    <a:latin typeface="+mn-lt"/>
                  </a:endParaRPr>
                </a:p>
              </p:txBody>
            </p:sp>
            <p:sp>
              <p:nvSpPr>
                <p:cNvPr id="64991" name="Rectangle 275"/>
                <p:cNvSpPr>
                  <a:spLocks noChangeArrowheads="1"/>
                </p:cNvSpPr>
                <p:nvPr/>
              </p:nvSpPr>
              <p:spPr bwMode="auto">
                <a:xfrm>
                  <a:off x="7157097" y="362585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sp>
              <p:nvSpPr>
                <p:cNvPr id="64992" name="Rectangle 276"/>
                <p:cNvSpPr>
                  <a:spLocks noChangeArrowheads="1"/>
                </p:cNvSpPr>
                <p:nvPr/>
              </p:nvSpPr>
              <p:spPr bwMode="auto">
                <a:xfrm>
                  <a:off x="7193586" y="3625850"/>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s</a:t>
                  </a:r>
                  <a:endParaRPr lang="en-US" altLang="en-US">
                    <a:latin typeface="+mn-lt"/>
                  </a:endParaRPr>
                </a:p>
              </p:txBody>
            </p:sp>
            <p:sp>
              <p:nvSpPr>
                <p:cNvPr id="64993" name="Rectangle 277"/>
                <p:cNvSpPr>
                  <a:spLocks noChangeArrowheads="1"/>
                </p:cNvSpPr>
                <p:nvPr/>
              </p:nvSpPr>
              <p:spPr bwMode="auto">
                <a:xfrm>
                  <a:off x="7238059" y="362585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sp>
              <p:nvSpPr>
                <p:cNvPr id="64994" name="Rectangle 278"/>
                <p:cNvSpPr>
                  <a:spLocks noChangeArrowheads="1"/>
                </p:cNvSpPr>
                <p:nvPr/>
              </p:nvSpPr>
              <p:spPr bwMode="auto">
                <a:xfrm>
                  <a:off x="7270518"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4995" name="Rectangle 279"/>
                <p:cNvSpPr>
                  <a:spLocks noChangeArrowheads="1"/>
                </p:cNvSpPr>
                <p:nvPr/>
              </p:nvSpPr>
              <p:spPr bwMode="auto">
                <a:xfrm>
                  <a:off x="7325286"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p</a:t>
                  </a:r>
                  <a:endParaRPr lang="en-US" altLang="en-US">
                    <a:latin typeface="+mn-lt"/>
                  </a:endParaRPr>
                </a:p>
              </p:txBody>
            </p:sp>
            <p:sp>
              <p:nvSpPr>
                <p:cNvPr id="64996" name="Rectangle 280"/>
                <p:cNvSpPr>
                  <a:spLocks noChangeArrowheads="1"/>
                </p:cNvSpPr>
                <p:nvPr/>
              </p:nvSpPr>
              <p:spPr bwMode="auto">
                <a:xfrm>
                  <a:off x="7745912" y="3543300"/>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4997" name="Rectangle 281"/>
                <p:cNvSpPr>
                  <a:spLocks noChangeArrowheads="1"/>
                </p:cNvSpPr>
                <p:nvPr/>
              </p:nvSpPr>
              <p:spPr bwMode="auto">
                <a:xfrm>
                  <a:off x="7820633" y="3543300"/>
                  <a:ext cx="384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L</a:t>
                  </a:r>
                  <a:endParaRPr lang="en-US" altLang="en-US">
                    <a:latin typeface="+mn-lt"/>
                  </a:endParaRPr>
                </a:p>
              </p:txBody>
            </p:sp>
            <p:sp>
              <p:nvSpPr>
                <p:cNvPr id="64998" name="Rectangle 282"/>
                <p:cNvSpPr>
                  <a:spLocks noChangeArrowheads="1"/>
                </p:cNvSpPr>
                <p:nvPr/>
              </p:nvSpPr>
              <p:spPr bwMode="auto">
                <a:xfrm>
                  <a:off x="7876172" y="3543300"/>
                  <a:ext cx="43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4999" name="Rectangle 283"/>
                <p:cNvSpPr>
                  <a:spLocks noChangeArrowheads="1"/>
                </p:cNvSpPr>
                <p:nvPr/>
              </p:nvSpPr>
              <p:spPr bwMode="auto">
                <a:xfrm>
                  <a:off x="7635665" y="3625850"/>
                  <a:ext cx="43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5000" name="Rectangle 284"/>
                <p:cNvSpPr>
                  <a:spLocks noChangeArrowheads="1"/>
                </p:cNvSpPr>
                <p:nvPr/>
              </p:nvSpPr>
              <p:spPr bwMode="auto">
                <a:xfrm>
                  <a:off x="7690411"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n</a:t>
                  </a:r>
                  <a:endParaRPr lang="en-US" altLang="en-US">
                    <a:latin typeface="+mn-lt"/>
                  </a:endParaRPr>
                </a:p>
              </p:txBody>
            </p:sp>
            <p:sp>
              <p:nvSpPr>
                <p:cNvPr id="65001" name="Rectangle 285"/>
                <p:cNvSpPr>
                  <a:spLocks noChangeArrowheads="1"/>
                </p:cNvSpPr>
                <p:nvPr/>
              </p:nvSpPr>
              <p:spPr bwMode="auto">
                <a:xfrm>
                  <a:off x="7746051" y="3625850"/>
                  <a:ext cx="3206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r</a:t>
                  </a:r>
                  <a:endParaRPr lang="en-US" altLang="en-US">
                    <a:latin typeface="+mn-lt"/>
                  </a:endParaRPr>
                </a:p>
              </p:txBody>
            </p:sp>
            <p:sp>
              <p:nvSpPr>
                <p:cNvPr id="65002" name="Rectangle 286"/>
                <p:cNvSpPr>
                  <a:spLocks noChangeArrowheads="1"/>
                </p:cNvSpPr>
                <p:nvPr/>
              </p:nvSpPr>
              <p:spPr bwMode="auto">
                <a:xfrm>
                  <a:off x="7783280"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o</a:t>
                  </a:r>
                  <a:endParaRPr lang="en-US" altLang="en-US">
                    <a:latin typeface="+mn-lt"/>
                  </a:endParaRPr>
                </a:p>
              </p:txBody>
            </p:sp>
            <p:sp>
              <p:nvSpPr>
                <p:cNvPr id="65003" name="Rectangle 287"/>
                <p:cNvSpPr>
                  <a:spLocks noChangeArrowheads="1"/>
                </p:cNvSpPr>
                <p:nvPr/>
              </p:nvSpPr>
              <p:spPr bwMode="auto">
                <a:xfrm>
                  <a:off x="7835791" y="362585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l</a:t>
                  </a:r>
                  <a:endParaRPr lang="en-US" altLang="en-US">
                    <a:latin typeface="+mn-lt"/>
                  </a:endParaRPr>
                </a:p>
              </p:txBody>
            </p:sp>
            <p:sp>
              <p:nvSpPr>
                <p:cNvPr id="65004" name="Rectangle 288"/>
                <p:cNvSpPr>
                  <a:spLocks noChangeArrowheads="1"/>
                </p:cNvSpPr>
                <p:nvPr/>
              </p:nvSpPr>
              <p:spPr bwMode="auto">
                <a:xfrm>
                  <a:off x="7858016" y="3625850"/>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l</a:t>
                  </a:r>
                  <a:endParaRPr lang="en-US" altLang="en-US">
                    <a:latin typeface="+mn-lt"/>
                  </a:endParaRPr>
                </a:p>
              </p:txBody>
            </p:sp>
            <p:sp>
              <p:nvSpPr>
                <p:cNvPr id="65005" name="Rectangle 289"/>
                <p:cNvSpPr>
                  <a:spLocks noChangeArrowheads="1"/>
                </p:cNvSpPr>
                <p:nvPr/>
              </p:nvSpPr>
              <p:spPr bwMode="auto">
                <a:xfrm>
                  <a:off x="7886344" y="3625850"/>
                  <a:ext cx="737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dirty="0">
                      <a:solidFill>
                        <a:srgbClr val="030303"/>
                      </a:solidFill>
                      <a:latin typeface="+mn-lt"/>
                    </a:rPr>
                    <a:t>m</a:t>
                  </a:r>
                  <a:endParaRPr lang="en-US" altLang="en-US" dirty="0">
                    <a:latin typeface="+mn-lt"/>
                  </a:endParaRPr>
                </a:p>
              </p:txBody>
            </p:sp>
            <p:sp>
              <p:nvSpPr>
                <p:cNvPr id="65006" name="Rectangle 290"/>
                <p:cNvSpPr>
                  <a:spLocks noChangeArrowheads="1"/>
                </p:cNvSpPr>
                <p:nvPr/>
              </p:nvSpPr>
              <p:spPr bwMode="auto">
                <a:xfrm>
                  <a:off x="7967445" y="3625850"/>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e</a:t>
                  </a:r>
                  <a:endParaRPr lang="en-US" altLang="en-US">
                    <a:latin typeface="+mn-lt"/>
                  </a:endParaRPr>
                </a:p>
              </p:txBody>
            </p:sp>
            <p:sp>
              <p:nvSpPr>
                <p:cNvPr id="65007" name="Rectangle 291"/>
                <p:cNvSpPr>
                  <a:spLocks noChangeArrowheads="1"/>
                </p:cNvSpPr>
                <p:nvPr/>
              </p:nvSpPr>
              <p:spPr bwMode="auto">
                <a:xfrm>
                  <a:off x="8020611" y="3625850"/>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n</a:t>
                  </a:r>
                  <a:endParaRPr lang="en-US" altLang="en-US">
                    <a:latin typeface="+mn-lt"/>
                  </a:endParaRPr>
                </a:p>
              </p:txBody>
            </p:sp>
            <p:sp>
              <p:nvSpPr>
                <p:cNvPr id="65008" name="Rectangle 292"/>
                <p:cNvSpPr>
                  <a:spLocks noChangeArrowheads="1"/>
                </p:cNvSpPr>
                <p:nvPr/>
              </p:nvSpPr>
              <p:spPr bwMode="auto">
                <a:xfrm>
                  <a:off x="8073084" y="3625850"/>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30303"/>
                      </a:solidFill>
                      <a:latin typeface="+mn-lt"/>
                    </a:rPr>
                    <a:t>t</a:t>
                  </a:r>
                  <a:endParaRPr lang="en-US" altLang="en-US">
                    <a:latin typeface="+mn-lt"/>
                  </a:endParaRPr>
                </a:p>
              </p:txBody>
            </p:sp>
          </p:grpSp>
        </p:grpSp>
        <p:grpSp>
          <p:nvGrpSpPr>
            <p:cNvPr id="64531" name="Group 178506"/>
            <p:cNvGrpSpPr>
              <a:grpSpLocks/>
            </p:cNvGrpSpPr>
            <p:nvPr/>
          </p:nvGrpSpPr>
          <p:grpSpPr bwMode="auto">
            <a:xfrm>
              <a:off x="2552701" y="3732213"/>
              <a:ext cx="3049734" cy="2114550"/>
              <a:chOff x="1028700" y="3732212"/>
              <a:chExt cx="3049735" cy="2114551"/>
            </a:xfrm>
          </p:grpSpPr>
          <p:sp>
            <p:nvSpPr>
              <p:cNvPr id="64724" name="AutoShape 294"/>
              <p:cNvSpPr>
                <a:spLocks noChangeAspect="1" noChangeArrowheads="1" noTextEdit="1"/>
              </p:cNvSpPr>
              <p:nvPr/>
            </p:nvSpPr>
            <p:spPr bwMode="auto">
              <a:xfrm>
                <a:off x="1028700" y="3733800"/>
                <a:ext cx="3024188"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725" name="Rectangle 296"/>
              <p:cNvSpPr>
                <a:spLocks noChangeArrowheads="1"/>
              </p:cNvSpPr>
              <p:nvPr/>
            </p:nvSpPr>
            <p:spPr bwMode="auto">
              <a:xfrm>
                <a:off x="3734300" y="5418138"/>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a:t>
                </a:r>
                <a:endParaRPr lang="en-US" altLang="en-US">
                  <a:latin typeface="+mn-lt"/>
                </a:endParaRPr>
              </a:p>
            </p:txBody>
          </p:sp>
          <p:sp>
            <p:nvSpPr>
              <p:cNvPr id="64726" name="Rectangle 297"/>
              <p:cNvSpPr>
                <a:spLocks noChangeArrowheads="1"/>
              </p:cNvSpPr>
              <p:nvPr/>
            </p:nvSpPr>
            <p:spPr bwMode="auto">
              <a:xfrm>
                <a:off x="3812989" y="5418138"/>
                <a:ext cx="384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L</a:t>
                </a:r>
                <a:endParaRPr lang="en-US" altLang="en-US">
                  <a:latin typeface="+mn-lt"/>
                </a:endParaRPr>
              </a:p>
            </p:txBody>
          </p:sp>
          <p:sp>
            <p:nvSpPr>
              <p:cNvPr id="64727" name="Rectangle 298"/>
              <p:cNvSpPr>
                <a:spLocks noChangeArrowheads="1"/>
              </p:cNvSpPr>
              <p:nvPr/>
            </p:nvSpPr>
            <p:spPr bwMode="auto">
              <a:xfrm>
                <a:off x="3872497" y="5418138"/>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E</a:t>
                </a:r>
                <a:endParaRPr lang="en-US" altLang="en-US">
                  <a:latin typeface="+mn-lt"/>
                </a:endParaRPr>
              </a:p>
            </p:txBody>
          </p:sp>
          <p:sp>
            <p:nvSpPr>
              <p:cNvPr id="64728" name="Rectangle 299"/>
              <p:cNvSpPr>
                <a:spLocks noChangeArrowheads="1"/>
              </p:cNvSpPr>
              <p:nvPr/>
            </p:nvSpPr>
            <p:spPr bwMode="auto">
              <a:xfrm>
                <a:off x="3584365" y="5534025"/>
                <a:ext cx="43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E</a:t>
                </a:r>
                <a:endParaRPr lang="en-US" altLang="en-US">
                  <a:latin typeface="+mn-lt"/>
                </a:endParaRPr>
              </a:p>
            </p:txBody>
          </p:sp>
          <p:sp>
            <p:nvSpPr>
              <p:cNvPr id="64729" name="Rectangle 300"/>
              <p:cNvSpPr>
                <a:spLocks noChangeArrowheads="1"/>
              </p:cNvSpPr>
              <p:nvPr/>
            </p:nvSpPr>
            <p:spPr bwMode="auto">
              <a:xfrm>
                <a:off x="3644667"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n</a:t>
                </a:r>
                <a:endParaRPr lang="en-US" altLang="en-US">
                  <a:latin typeface="+mn-lt"/>
                </a:endParaRPr>
              </a:p>
            </p:txBody>
          </p:sp>
          <p:sp>
            <p:nvSpPr>
              <p:cNvPr id="64730" name="Rectangle 301"/>
              <p:cNvSpPr>
                <a:spLocks noChangeArrowheads="1"/>
              </p:cNvSpPr>
              <p:nvPr/>
            </p:nvSpPr>
            <p:spPr bwMode="auto">
              <a:xfrm>
                <a:off x="3700308" y="5534025"/>
                <a:ext cx="3206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r</a:t>
                </a:r>
                <a:endParaRPr lang="en-US" altLang="en-US">
                  <a:latin typeface="+mn-lt"/>
                </a:endParaRPr>
              </a:p>
            </p:txBody>
          </p:sp>
          <p:sp>
            <p:nvSpPr>
              <p:cNvPr id="64731" name="Rectangle 302"/>
              <p:cNvSpPr>
                <a:spLocks noChangeArrowheads="1"/>
              </p:cNvSpPr>
              <p:nvPr/>
            </p:nvSpPr>
            <p:spPr bwMode="auto">
              <a:xfrm>
                <a:off x="3740711"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a:t>
                </a:r>
                <a:endParaRPr lang="en-US" altLang="en-US">
                  <a:latin typeface="+mn-lt"/>
                </a:endParaRPr>
              </a:p>
            </p:txBody>
          </p:sp>
          <p:sp>
            <p:nvSpPr>
              <p:cNvPr id="64732" name="Rectangle 303"/>
              <p:cNvSpPr>
                <a:spLocks noChangeArrowheads="1"/>
              </p:cNvSpPr>
              <p:nvPr/>
            </p:nvSpPr>
            <p:spPr bwMode="auto">
              <a:xfrm>
                <a:off x="3797877" y="5534025"/>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ll</a:t>
                </a:r>
                <a:endParaRPr lang="en-US" altLang="en-US">
                  <a:latin typeface="+mn-lt"/>
                </a:endParaRPr>
              </a:p>
            </p:txBody>
          </p:sp>
          <p:sp>
            <p:nvSpPr>
              <p:cNvPr id="64733" name="Rectangle 304"/>
              <p:cNvSpPr>
                <a:spLocks noChangeArrowheads="1"/>
              </p:cNvSpPr>
              <p:nvPr/>
            </p:nvSpPr>
            <p:spPr bwMode="auto">
              <a:xfrm>
                <a:off x="3854887" y="5534025"/>
                <a:ext cx="7373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m</a:t>
                </a:r>
                <a:endParaRPr lang="en-US" altLang="en-US">
                  <a:latin typeface="+mn-lt"/>
                </a:endParaRPr>
              </a:p>
            </p:txBody>
          </p:sp>
          <p:sp>
            <p:nvSpPr>
              <p:cNvPr id="64734" name="Rectangle 305"/>
              <p:cNvSpPr>
                <a:spLocks noChangeArrowheads="1"/>
              </p:cNvSpPr>
              <p:nvPr/>
            </p:nvSpPr>
            <p:spPr bwMode="auto">
              <a:xfrm>
                <a:off x="3938370" y="5534025"/>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e</a:t>
                </a:r>
                <a:endParaRPr lang="en-US" altLang="en-US">
                  <a:latin typeface="+mn-lt"/>
                </a:endParaRPr>
              </a:p>
            </p:txBody>
          </p:sp>
          <p:sp>
            <p:nvSpPr>
              <p:cNvPr id="64735" name="Rectangle 306"/>
              <p:cNvSpPr>
                <a:spLocks noChangeArrowheads="1"/>
              </p:cNvSpPr>
              <p:nvPr/>
            </p:nvSpPr>
            <p:spPr bwMode="auto">
              <a:xfrm>
                <a:off x="3995505"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n</a:t>
                </a:r>
                <a:endParaRPr lang="en-US" altLang="en-US">
                  <a:latin typeface="+mn-lt"/>
                </a:endParaRPr>
              </a:p>
            </p:txBody>
          </p:sp>
          <p:sp>
            <p:nvSpPr>
              <p:cNvPr id="64736" name="Rectangle 307"/>
              <p:cNvSpPr>
                <a:spLocks noChangeArrowheads="1"/>
              </p:cNvSpPr>
              <p:nvPr/>
            </p:nvSpPr>
            <p:spPr bwMode="auto">
              <a:xfrm>
                <a:off x="4047977" y="55340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37" name="Rectangle 308"/>
              <p:cNvSpPr>
                <a:spLocks noChangeArrowheads="1"/>
              </p:cNvSpPr>
              <p:nvPr/>
            </p:nvSpPr>
            <p:spPr bwMode="auto">
              <a:xfrm>
                <a:off x="1126885" y="5418138"/>
                <a:ext cx="496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B</a:t>
                </a:r>
                <a:endParaRPr lang="en-US" altLang="en-US">
                  <a:latin typeface="+mn-lt"/>
                </a:endParaRPr>
              </a:p>
            </p:txBody>
          </p:sp>
          <p:sp>
            <p:nvSpPr>
              <p:cNvPr id="64738" name="Rectangle 309"/>
              <p:cNvSpPr>
                <a:spLocks noChangeArrowheads="1"/>
              </p:cNvSpPr>
              <p:nvPr/>
            </p:nvSpPr>
            <p:spPr bwMode="auto">
              <a:xfrm>
                <a:off x="1208277" y="5418138"/>
                <a:ext cx="12503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ase</a:t>
                </a:r>
                <a:endParaRPr lang="en-US" altLang="en-US">
                  <a:latin typeface="+mn-lt"/>
                </a:endParaRPr>
              </a:p>
            </p:txBody>
          </p:sp>
          <p:sp>
            <p:nvSpPr>
              <p:cNvPr id="64739" name="Rectangle 310"/>
              <p:cNvSpPr>
                <a:spLocks noChangeArrowheads="1"/>
              </p:cNvSpPr>
              <p:nvPr/>
            </p:nvSpPr>
            <p:spPr bwMode="auto">
              <a:xfrm>
                <a:off x="1355508" y="54181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li</a:t>
                </a:r>
                <a:endParaRPr lang="en-US" altLang="en-US">
                  <a:latin typeface="+mn-lt"/>
                </a:endParaRPr>
              </a:p>
            </p:txBody>
          </p:sp>
          <p:sp>
            <p:nvSpPr>
              <p:cNvPr id="64740" name="Rectangle 311"/>
              <p:cNvSpPr>
                <a:spLocks noChangeArrowheads="1"/>
              </p:cNvSpPr>
              <p:nvPr/>
            </p:nvSpPr>
            <p:spPr bwMode="auto">
              <a:xfrm>
                <a:off x="1411849" y="54181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n</a:t>
                </a:r>
                <a:endParaRPr lang="en-US" altLang="en-US">
                  <a:latin typeface="+mn-lt"/>
                </a:endParaRPr>
              </a:p>
            </p:txBody>
          </p:sp>
          <p:sp>
            <p:nvSpPr>
              <p:cNvPr id="64741" name="Rectangle 312"/>
              <p:cNvSpPr>
                <a:spLocks noChangeArrowheads="1"/>
              </p:cNvSpPr>
              <p:nvPr/>
            </p:nvSpPr>
            <p:spPr bwMode="auto">
              <a:xfrm>
                <a:off x="1469014" y="54181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e</a:t>
                </a:r>
                <a:endParaRPr lang="en-US" altLang="en-US">
                  <a:latin typeface="+mn-lt"/>
                </a:endParaRPr>
              </a:p>
            </p:txBody>
          </p:sp>
          <p:sp>
            <p:nvSpPr>
              <p:cNvPr id="64742" name="Rectangle 313"/>
              <p:cNvSpPr>
                <a:spLocks noChangeArrowheads="1"/>
              </p:cNvSpPr>
              <p:nvPr/>
            </p:nvSpPr>
            <p:spPr bwMode="auto">
              <a:xfrm>
                <a:off x="1785542" y="5418138"/>
                <a:ext cx="8175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W</a:t>
                </a:r>
                <a:endParaRPr lang="en-US" altLang="en-US">
                  <a:latin typeface="+mn-lt"/>
                </a:endParaRPr>
              </a:p>
            </p:txBody>
          </p:sp>
          <p:sp>
            <p:nvSpPr>
              <p:cNvPr id="64743" name="Rectangle 314"/>
              <p:cNvSpPr>
                <a:spLocks noChangeArrowheads="1"/>
              </p:cNvSpPr>
              <p:nvPr/>
            </p:nvSpPr>
            <p:spPr bwMode="auto">
              <a:xfrm>
                <a:off x="1891656" y="5418138"/>
                <a:ext cx="13305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eek</a:t>
                </a:r>
                <a:endParaRPr lang="en-US" altLang="en-US">
                  <a:latin typeface="+mn-lt"/>
                </a:endParaRPr>
              </a:p>
            </p:txBody>
          </p:sp>
          <p:sp>
            <p:nvSpPr>
              <p:cNvPr id="64744" name="Rectangle 315"/>
              <p:cNvSpPr>
                <a:spLocks noChangeArrowheads="1"/>
              </p:cNvSpPr>
              <p:nvPr/>
            </p:nvSpPr>
            <p:spPr bwMode="auto">
              <a:xfrm>
                <a:off x="2069883" y="54181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2</a:t>
                </a:r>
                <a:endParaRPr lang="en-US" altLang="en-US">
                  <a:latin typeface="+mn-lt"/>
                </a:endParaRPr>
              </a:p>
            </p:txBody>
          </p:sp>
          <p:sp>
            <p:nvSpPr>
              <p:cNvPr id="64745" name="Rectangle 316"/>
              <p:cNvSpPr>
                <a:spLocks noChangeArrowheads="1"/>
              </p:cNvSpPr>
              <p:nvPr/>
            </p:nvSpPr>
            <p:spPr bwMode="auto">
              <a:xfrm>
                <a:off x="2125445" y="54181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4</a:t>
                </a:r>
                <a:endParaRPr lang="en-US" altLang="en-US">
                  <a:latin typeface="+mn-lt"/>
                </a:endParaRPr>
              </a:p>
            </p:txBody>
          </p:sp>
          <p:sp>
            <p:nvSpPr>
              <p:cNvPr id="64746" name="Rectangle 317"/>
              <p:cNvSpPr>
                <a:spLocks noChangeArrowheads="1"/>
              </p:cNvSpPr>
              <p:nvPr/>
            </p:nvSpPr>
            <p:spPr bwMode="auto">
              <a:xfrm>
                <a:off x="2378667" y="5418138"/>
                <a:ext cx="4167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S</a:t>
                </a:r>
                <a:endParaRPr lang="en-US" altLang="en-US">
                  <a:latin typeface="+mn-lt"/>
                </a:endParaRPr>
              </a:p>
            </p:txBody>
          </p:sp>
          <p:sp>
            <p:nvSpPr>
              <p:cNvPr id="64747" name="Rectangle 318"/>
              <p:cNvSpPr>
                <a:spLocks noChangeArrowheads="1"/>
              </p:cNvSpPr>
              <p:nvPr/>
            </p:nvSpPr>
            <p:spPr bwMode="auto">
              <a:xfrm>
                <a:off x="2431902" y="5418138"/>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48" name="Rectangle 319"/>
              <p:cNvSpPr>
                <a:spLocks noChangeArrowheads="1"/>
              </p:cNvSpPr>
              <p:nvPr/>
            </p:nvSpPr>
            <p:spPr bwMode="auto">
              <a:xfrm>
                <a:off x="2476035" y="5418138"/>
                <a:ext cx="9618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op</a:t>
                </a:r>
                <a:endParaRPr lang="en-US" altLang="en-US">
                  <a:latin typeface="+mn-lt"/>
                </a:endParaRPr>
              </a:p>
            </p:txBody>
          </p:sp>
          <p:sp>
            <p:nvSpPr>
              <p:cNvPr id="64749" name="Rectangle 320"/>
              <p:cNvSpPr>
                <a:spLocks noChangeArrowheads="1"/>
              </p:cNvSpPr>
              <p:nvPr/>
            </p:nvSpPr>
            <p:spPr bwMode="auto">
              <a:xfrm>
                <a:off x="2614357" y="5418138"/>
                <a:ext cx="52899"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V</a:t>
                </a:r>
                <a:endParaRPr lang="en-US" altLang="en-US">
                  <a:latin typeface="+mn-lt"/>
                </a:endParaRPr>
              </a:p>
            </p:txBody>
          </p:sp>
          <p:sp>
            <p:nvSpPr>
              <p:cNvPr id="64750" name="Rectangle 321"/>
              <p:cNvSpPr>
                <a:spLocks noChangeArrowheads="1"/>
              </p:cNvSpPr>
              <p:nvPr/>
            </p:nvSpPr>
            <p:spPr bwMode="auto">
              <a:xfrm>
                <a:off x="2674829" y="5418138"/>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i</a:t>
                </a:r>
                <a:endParaRPr lang="en-US" altLang="en-US">
                  <a:latin typeface="+mn-lt"/>
                </a:endParaRPr>
              </a:p>
            </p:txBody>
          </p:sp>
          <p:sp>
            <p:nvSpPr>
              <p:cNvPr id="64751" name="Rectangle 322"/>
              <p:cNvSpPr>
                <a:spLocks noChangeArrowheads="1"/>
              </p:cNvSpPr>
              <p:nvPr/>
            </p:nvSpPr>
            <p:spPr bwMode="auto">
              <a:xfrm>
                <a:off x="2709692" y="541813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s</a:t>
                </a:r>
                <a:endParaRPr lang="en-US" altLang="en-US">
                  <a:latin typeface="+mn-lt"/>
                </a:endParaRPr>
              </a:p>
            </p:txBody>
          </p:sp>
          <p:sp>
            <p:nvSpPr>
              <p:cNvPr id="64752" name="Rectangle 323"/>
              <p:cNvSpPr>
                <a:spLocks noChangeArrowheads="1"/>
              </p:cNvSpPr>
              <p:nvPr/>
            </p:nvSpPr>
            <p:spPr bwMode="auto">
              <a:xfrm>
                <a:off x="2757379" y="5418138"/>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i</a:t>
                </a:r>
                <a:endParaRPr lang="en-US" altLang="en-US">
                  <a:latin typeface="+mn-lt"/>
                </a:endParaRPr>
              </a:p>
            </p:txBody>
          </p:sp>
          <p:sp>
            <p:nvSpPr>
              <p:cNvPr id="64753" name="Rectangle 324"/>
              <p:cNvSpPr>
                <a:spLocks noChangeArrowheads="1"/>
              </p:cNvSpPr>
              <p:nvPr/>
            </p:nvSpPr>
            <p:spPr bwMode="auto">
              <a:xfrm>
                <a:off x="2783534" y="5418138"/>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54" name="Rectangle 325"/>
              <p:cNvSpPr>
                <a:spLocks noChangeArrowheads="1"/>
              </p:cNvSpPr>
              <p:nvPr/>
            </p:nvSpPr>
            <p:spPr bwMode="auto">
              <a:xfrm>
                <a:off x="3021589" y="54181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6</a:t>
                </a:r>
                <a:endParaRPr lang="en-US" altLang="en-US">
                  <a:latin typeface="+mn-lt"/>
                </a:endParaRPr>
              </a:p>
            </p:txBody>
          </p:sp>
          <p:sp>
            <p:nvSpPr>
              <p:cNvPr id="64755" name="Rectangle 326"/>
              <p:cNvSpPr>
                <a:spLocks noChangeArrowheads="1"/>
              </p:cNvSpPr>
              <p:nvPr/>
            </p:nvSpPr>
            <p:spPr bwMode="auto">
              <a:xfrm>
                <a:off x="3077651" y="5418138"/>
                <a:ext cx="10579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-M</a:t>
                </a:r>
                <a:endParaRPr lang="en-US" altLang="en-US">
                  <a:latin typeface="+mn-lt"/>
                </a:endParaRPr>
              </a:p>
            </p:txBody>
          </p:sp>
          <p:sp>
            <p:nvSpPr>
              <p:cNvPr id="64756" name="Rectangle 327"/>
              <p:cNvSpPr>
                <a:spLocks noChangeArrowheads="1"/>
              </p:cNvSpPr>
              <p:nvPr/>
            </p:nvSpPr>
            <p:spPr bwMode="auto">
              <a:xfrm>
                <a:off x="3195967" y="5418138"/>
                <a:ext cx="9618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on</a:t>
                </a:r>
                <a:endParaRPr lang="en-US" altLang="en-US">
                  <a:latin typeface="+mn-lt"/>
                </a:endParaRPr>
              </a:p>
            </p:txBody>
          </p:sp>
          <p:sp>
            <p:nvSpPr>
              <p:cNvPr id="64757" name="Rectangle 328"/>
              <p:cNvSpPr>
                <a:spLocks noChangeArrowheads="1"/>
              </p:cNvSpPr>
              <p:nvPr/>
            </p:nvSpPr>
            <p:spPr bwMode="auto">
              <a:xfrm>
                <a:off x="3299471" y="5418138"/>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58" name="Rectangle 329"/>
              <p:cNvSpPr>
                <a:spLocks noChangeArrowheads="1"/>
              </p:cNvSpPr>
              <p:nvPr/>
            </p:nvSpPr>
            <p:spPr bwMode="auto">
              <a:xfrm>
                <a:off x="3336692" y="54181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h</a:t>
                </a:r>
                <a:endParaRPr lang="en-US" altLang="en-US">
                  <a:latin typeface="+mn-lt"/>
                </a:endParaRPr>
              </a:p>
            </p:txBody>
          </p:sp>
          <p:sp>
            <p:nvSpPr>
              <p:cNvPr id="64759" name="Rectangle 330"/>
              <p:cNvSpPr>
                <a:spLocks noChangeArrowheads="1"/>
              </p:cNvSpPr>
              <p:nvPr/>
            </p:nvSpPr>
            <p:spPr bwMode="auto">
              <a:xfrm>
                <a:off x="3007286"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P</a:t>
                </a:r>
                <a:endParaRPr lang="en-US" altLang="en-US">
                  <a:latin typeface="+mn-lt"/>
                </a:endParaRPr>
              </a:p>
            </p:txBody>
          </p:sp>
          <p:sp>
            <p:nvSpPr>
              <p:cNvPr id="64760" name="Rectangle 331"/>
              <p:cNvSpPr>
                <a:spLocks noChangeArrowheads="1"/>
              </p:cNvSpPr>
              <p:nvPr/>
            </p:nvSpPr>
            <p:spPr bwMode="auto">
              <a:xfrm>
                <a:off x="3069992"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a:t>
                </a:r>
                <a:endParaRPr lang="en-US" altLang="en-US">
                  <a:latin typeface="+mn-lt"/>
                </a:endParaRPr>
              </a:p>
            </p:txBody>
          </p:sp>
          <p:sp>
            <p:nvSpPr>
              <p:cNvPr id="64761" name="Rectangle 332"/>
              <p:cNvSpPr>
                <a:spLocks noChangeArrowheads="1"/>
              </p:cNvSpPr>
              <p:nvPr/>
            </p:nvSpPr>
            <p:spPr bwMode="auto">
              <a:xfrm>
                <a:off x="3131967" y="5534025"/>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s</a:t>
                </a:r>
                <a:endParaRPr lang="en-US" altLang="en-US">
                  <a:latin typeface="+mn-lt"/>
                </a:endParaRPr>
              </a:p>
            </p:txBody>
          </p:sp>
          <p:sp>
            <p:nvSpPr>
              <p:cNvPr id="64762" name="Rectangle 333"/>
              <p:cNvSpPr>
                <a:spLocks noChangeArrowheads="1"/>
              </p:cNvSpPr>
              <p:nvPr/>
            </p:nvSpPr>
            <p:spPr bwMode="auto">
              <a:xfrm>
                <a:off x="3177234" y="55340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63" name="Rectangle 334"/>
              <p:cNvSpPr>
                <a:spLocks noChangeArrowheads="1"/>
              </p:cNvSpPr>
              <p:nvPr/>
            </p:nvSpPr>
            <p:spPr bwMode="auto">
              <a:xfrm>
                <a:off x="3217692" y="5534025"/>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s</a:t>
                </a:r>
                <a:endParaRPr lang="en-US" altLang="en-US">
                  <a:latin typeface="+mn-lt"/>
                </a:endParaRPr>
              </a:p>
            </p:txBody>
          </p:sp>
          <p:sp>
            <p:nvSpPr>
              <p:cNvPr id="64764" name="Rectangle 335"/>
              <p:cNvSpPr>
                <a:spLocks noChangeArrowheads="1"/>
              </p:cNvSpPr>
              <p:nvPr/>
            </p:nvSpPr>
            <p:spPr bwMode="auto">
              <a:xfrm>
                <a:off x="3262959" y="5534025"/>
                <a:ext cx="30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t</a:t>
                </a:r>
                <a:endParaRPr lang="en-US" altLang="en-US">
                  <a:latin typeface="+mn-lt"/>
                </a:endParaRPr>
              </a:p>
            </p:txBody>
          </p:sp>
          <p:sp>
            <p:nvSpPr>
              <p:cNvPr id="64765" name="Rectangle 336"/>
              <p:cNvSpPr>
                <a:spLocks noChangeArrowheads="1"/>
              </p:cNvSpPr>
              <p:nvPr/>
            </p:nvSpPr>
            <p:spPr bwMode="auto">
              <a:xfrm>
                <a:off x="3300974"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o</a:t>
                </a:r>
                <a:endParaRPr lang="en-US" altLang="en-US">
                  <a:latin typeface="+mn-lt"/>
                </a:endParaRPr>
              </a:p>
            </p:txBody>
          </p:sp>
          <p:sp>
            <p:nvSpPr>
              <p:cNvPr id="64766" name="Rectangle 337"/>
              <p:cNvSpPr>
                <a:spLocks noChangeArrowheads="1"/>
              </p:cNvSpPr>
              <p:nvPr/>
            </p:nvSpPr>
            <p:spPr bwMode="auto">
              <a:xfrm>
                <a:off x="3358917" y="5534025"/>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70707"/>
                    </a:solidFill>
                    <a:latin typeface="+mn-lt"/>
                  </a:rPr>
                  <a:t>p</a:t>
                </a:r>
                <a:endParaRPr lang="en-US" altLang="en-US">
                  <a:latin typeface="+mn-lt"/>
                </a:endParaRPr>
              </a:p>
            </p:txBody>
          </p:sp>
          <p:sp>
            <p:nvSpPr>
              <p:cNvPr id="64767" name="Line 338"/>
              <p:cNvSpPr>
                <a:spLocks noChangeShapeType="1"/>
              </p:cNvSpPr>
              <p:nvPr/>
            </p:nvSpPr>
            <p:spPr bwMode="auto">
              <a:xfrm>
                <a:off x="1285875" y="5376863"/>
                <a:ext cx="2592388" cy="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68" name="Line 339"/>
              <p:cNvSpPr>
                <a:spLocks noChangeShapeType="1"/>
              </p:cNvSpPr>
              <p:nvPr/>
            </p:nvSpPr>
            <p:spPr bwMode="auto">
              <a:xfrm>
                <a:off x="1282700" y="5376863"/>
                <a:ext cx="0" cy="2540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69" name="Line 340"/>
              <p:cNvSpPr>
                <a:spLocks noChangeShapeType="1"/>
              </p:cNvSpPr>
              <p:nvPr/>
            </p:nvSpPr>
            <p:spPr bwMode="auto">
              <a:xfrm>
                <a:off x="1908175" y="5376863"/>
                <a:ext cx="0" cy="2540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0" name="Line 341"/>
              <p:cNvSpPr>
                <a:spLocks noChangeShapeType="1"/>
              </p:cNvSpPr>
              <p:nvPr/>
            </p:nvSpPr>
            <p:spPr bwMode="auto">
              <a:xfrm>
                <a:off x="2540000" y="5376863"/>
                <a:ext cx="0" cy="2540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1" name="Line 342"/>
              <p:cNvSpPr>
                <a:spLocks noChangeShapeType="1"/>
              </p:cNvSpPr>
              <p:nvPr/>
            </p:nvSpPr>
            <p:spPr bwMode="auto">
              <a:xfrm>
                <a:off x="3167063" y="5376863"/>
                <a:ext cx="0" cy="2540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2" name="Line 343"/>
              <p:cNvSpPr>
                <a:spLocks noChangeShapeType="1"/>
              </p:cNvSpPr>
              <p:nvPr/>
            </p:nvSpPr>
            <p:spPr bwMode="auto">
              <a:xfrm>
                <a:off x="3795713" y="5376863"/>
                <a:ext cx="0" cy="25400"/>
              </a:xfrm>
              <a:prstGeom prst="line">
                <a:avLst/>
              </a:prstGeom>
              <a:noFill/>
              <a:ln w="10">
                <a:solidFill>
                  <a:srgbClr val="030303"/>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3" name="Rectangle 344"/>
              <p:cNvSpPr>
                <a:spLocks noChangeArrowheads="1"/>
              </p:cNvSpPr>
              <p:nvPr/>
            </p:nvSpPr>
            <p:spPr bwMode="auto">
              <a:xfrm>
                <a:off x="1672450" y="5018088"/>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30303"/>
                    </a:solidFill>
                    <a:latin typeface="+mn-lt"/>
                  </a:rPr>
                  <a:t>*</a:t>
                </a:r>
                <a:endParaRPr lang="en-US" altLang="en-US">
                  <a:latin typeface="+mn-lt"/>
                </a:endParaRPr>
              </a:p>
            </p:txBody>
          </p:sp>
          <p:sp>
            <p:nvSpPr>
              <p:cNvPr id="64774" name="Rectangle 345"/>
              <p:cNvSpPr>
                <a:spLocks noChangeArrowheads="1"/>
              </p:cNvSpPr>
              <p:nvPr/>
            </p:nvSpPr>
            <p:spPr bwMode="auto">
              <a:xfrm>
                <a:off x="1760557" y="5018088"/>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dirty="0">
                    <a:solidFill>
                      <a:srgbClr val="030303"/>
                    </a:solidFill>
                    <a:latin typeface="+mn-lt"/>
                  </a:rPr>
                  <a:t>*</a:t>
                </a:r>
                <a:endParaRPr lang="en-US" altLang="en-US" dirty="0">
                  <a:latin typeface="+mn-lt"/>
                </a:endParaRPr>
              </a:p>
            </p:txBody>
          </p:sp>
          <p:sp>
            <p:nvSpPr>
              <p:cNvPr id="64775" name="Rectangle 346"/>
              <p:cNvSpPr>
                <a:spLocks noChangeArrowheads="1"/>
              </p:cNvSpPr>
              <p:nvPr/>
            </p:nvSpPr>
            <p:spPr bwMode="auto">
              <a:xfrm>
                <a:off x="2270144" y="517366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30303"/>
                    </a:solidFill>
                    <a:latin typeface="+mn-lt"/>
                  </a:rPr>
                  <a:t>*</a:t>
                </a:r>
                <a:endParaRPr lang="en-US" altLang="en-US">
                  <a:latin typeface="+mn-lt"/>
                </a:endParaRPr>
              </a:p>
            </p:txBody>
          </p:sp>
          <p:sp>
            <p:nvSpPr>
              <p:cNvPr id="64776" name="Rectangle 347"/>
              <p:cNvSpPr>
                <a:spLocks noChangeArrowheads="1"/>
              </p:cNvSpPr>
              <p:nvPr/>
            </p:nvSpPr>
            <p:spPr bwMode="auto">
              <a:xfrm>
                <a:off x="2358250" y="517366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30303"/>
                    </a:solidFill>
                    <a:latin typeface="+mn-lt"/>
                  </a:rPr>
                  <a:t>*</a:t>
                </a:r>
                <a:endParaRPr lang="en-US" altLang="en-US">
                  <a:latin typeface="+mn-lt"/>
                </a:endParaRPr>
              </a:p>
            </p:txBody>
          </p:sp>
          <p:sp>
            <p:nvSpPr>
              <p:cNvPr id="64777" name="Line 348"/>
              <p:cNvSpPr>
                <a:spLocks noChangeShapeType="1"/>
              </p:cNvSpPr>
              <p:nvPr/>
            </p:nvSpPr>
            <p:spPr bwMode="auto">
              <a:xfrm>
                <a:off x="3133725" y="4451350"/>
                <a:ext cx="0" cy="26670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8" name="Line 349"/>
              <p:cNvSpPr>
                <a:spLocks noChangeShapeType="1"/>
              </p:cNvSpPr>
              <p:nvPr/>
            </p:nvSpPr>
            <p:spPr bwMode="auto">
              <a:xfrm>
                <a:off x="3087688" y="4454525"/>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79" name="Line 350"/>
              <p:cNvSpPr>
                <a:spLocks noChangeShapeType="1"/>
              </p:cNvSpPr>
              <p:nvPr/>
            </p:nvSpPr>
            <p:spPr bwMode="auto">
              <a:xfrm>
                <a:off x="3078163" y="4718050"/>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0" name="Line 351"/>
              <p:cNvSpPr>
                <a:spLocks noChangeShapeType="1"/>
              </p:cNvSpPr>
              <p:nvPr/>
            </p:nvSpPr>
            <p:spPr bwMode="auto">
              <a:xfrm>
                <a:off x="2536825" y="4384675"/>
                <a:ext cx="0" cy="188913"/>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1" name="Line 352"/>
              <p:cNvSpPr>
                <a:spLocks noChangeShapeType="1"/>
              </p:cNvSpPr>
              <p:nvPr/>
            </p:nvSpPr>
            <p:spPr bwMode="auto">
              <a:xfrm>
                <a:off x="2484438" y="4389438"/>
                <a:ext cx="106363"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2" name="Line 353"/>
              <p:cNvSpPr>
                <a:spLocks noChangeShapeType="1"/>
              </p:cNvSpPr>
              <p:nvPr/>
            </p:nvSpPr>
            <p:spPr bwMode="auto">
              <a:xfrm>
                <a:off x="2484438" y="4573588"/>
                <a:ext cx="106363"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3" name="Line 354"/>
              <p:cNvSpPr>
                <a:spLocks noChangeShapeType="1"/>
              </p:cNvSpPr>
              <p:nvPr/>
            </p:nvSpPr>
            <p:spPr bwMode="auto">
              <a:xfrm>
                <a:off x="3768725" y="4635500"/>
                <a:ext cx="0" cy="269875"/>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4" name="Line 355"/>
              <p:cNvSpPr>
                <a:spLocks noChangeShapeType="1"/>
              </p:cNvSpPr>
              <p:nvPr/>
            </p:nvSpPr>
            <p:spPr bwMode="auto">
              <a:xfrm>
                <a:off x="3716338" y="4638675"/>
                <a:ext cx="10953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5" name="Line 356"/>
              <p:cNvSpPr>
                <a:spLocks noChangeShapeType="1"/>
              </p:cNvSpPr>
              <p:nvPr/>
            </p:nvSpPr>
            <p:spPr bwMode="auto">
              <a:xfrm>
                <a:off x="3716338" y="4905375"/>
                <a:ext cx="10953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6" name="Line 357"/>
              <p:cNvSpPr>
                <a:spLocks noChangeShapeType="1"/>
              </p:cNvSpPr>
              <p:nvPr/>
            </p:nvSpPr>
            <p:spPr bwMode="auto">
              <a:xfrm>
                <a:off x="3749675" y="4316413"/>
                <a:ext cx="0" cy="26670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7" name="Line 358"/>
              <p:cNvSpPr>
                <a:spLocks noChangeShapeType="1"/>
              </p:cNvSpPr>
              <p:nvPr/>
            </p:nvSpPr>
            <p:spPr bwMode="auto">
              <a:xfrm>
                <a:off x="3703638" y="4319588"/>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8" name="Line 359"/>
              <p:cNvSpPr>
                <a:spLocks noChangeShapeType="1"/>
              </p:cNvSpPr>
              <p:nvPr/>
            </p:nvSpPr>
            <p:spPr bwMode="auto">
              <a:xfrm>
                <a:off x="3697288" y="4583113"/>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89" name="Line 360"/>
              <p:cNvSpPr>
                <a:spLocks noChangeShapeType="1"/>
              </p:cNvSpPr>
              <p:nvPr/>
            </p:nvSpPr>
            <p:spPr bwMode="auto">
              <a:xfrm>
                <a:off x="1901825" y="4371975"/>
                <a:ext cx="0" cy="18415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0" name="Line 361"/>
              <p:cNvSpPr>
                <a:spLocks noChangeShapeType="1"/>
              </p:cNvSpPr>
              <p:nvPr/>
            </p:nvSpPr>
            <p:spPr bwMode="auto">
              <a:xfrm>
                <a:off x="1855788" y="4371975"/>
                <a:ext cx="104775" cy="0"/>
              </a:xfrm>
              <a:prstGeom prst="line">
                <a:avLst/>
              </a:prstGeom>
              <a:noFill/>
              <a:ln w="1270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1" name="Line 362"/>
              <p:cNvSpPr>
                <a:spLocks noChangeShapeType="1"/>
              </p:cNvSpPr>
              <p:nvPr/>
            </p:nvSpPr>
            <p:spPr bwMode="auto">
              <a:xfrm>
                <a:off x="1846263" y="4556125"/>
                <a:ext cx="107950" cy="0"/>
              </a:xfrm>
              <a:prstGeom prst="line">
                <a:avLst/>
              </a:prstGeom>
              <a:noFill/>
              <a:ln w="10">
                <a:solidFill>
                  <a:srgbClr val="737377"/>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2" name="Line 363"/>
              <p:cNvSpPr>
                <a:spLocks noChangeShapeType="1"/>
              </p:cNvSpPr>
              <p:nvPr/>
            </p:nvSpPr>
            <p:spPr bwMode="auto">
              <a:xfrm>
                <a:off x="3146425" y="4711700"/>
                <a:ext cx="0" cy="269875"/>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3" name="Line 364"/>
              <p:cNvSpPr>
                <a:spLocks noChangeShapeType="1"/>
              </p:cNvSpPr>
              <p:nvPr/>
            </p:nvSpPr>
            <p:spPr bwMode="auto">
              <a:xfrm>
                <a:off x="3100388" y="4714875"/>
                <a:ext cx="10953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4" name="Line 365"/>
              <p:cNvSpPr>
                <a:spLocks noChangeShapeType="1"/>
              </p:cNvSpPr>
              <p:nvPr/>
            </p:nvSpPr>
            <p:spPr bwMode="auto">
              <a:xfrm>
                <a:off x="3097213" y="4981575"/>
                <a:ext cx="109538"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5" name="Line 366"/>
              <p:cNvSpPr>
                <a:spLocks noChangeShapeType="1"/>
              </p:cNvSpPr>
              <p:nvPr/>
            </p:nvSpPr>
            <p:spPr bwMode="auto">
              <a:xfrm>
                <a:off x="2511425" y="5021263"/>
                <a:ext cx="0" cy="26670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6" name="Line 367"/>
              <p:cNvSpPr>
                <a:spLocks noChangeShapeType="1"/>
              </p:cNvSpPr>
              <p:nvPr/>
            </p:nvSpPr>
            <p:spPr bwMode="auto">
              <a:xfrm>
                <a:off x="2468563" y="5021263"/>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7" name="Line 368"/>
              <p:cNvSpPr>
                <a:spLocks noChangeShapeType="1"/>
              </p:cNvSpPr>
              <p:nvPr/>
            </p:nvSpPr>
            <p:spPr bwMode="auto">
              <a:xfrm>
                <a:off x="2459038" y="5287963"/>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8" name="Line 369"/>
              <p:cNvSpPr>
                <a:spLocks noChangeShapeType="1"/>
              </p:cNvSpPr>
              <p:nvPr/>
            </p:nvSpPr>
            <p:spPr bwMode="auto">
              <a:xfrm>
                <a:off x="1905000" y="4935538"/>
                <a:ext cx="0" cy="200025"/>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799" name="Line 370"/>
              <p:cNvSpPr>
                <a:spLocks noChangeShapeType="1"/>
              </p:cNvSpPr>
              <p:nvPr/>
            </p:nvSpPr>
            <p:spPr bwMode="auto">
              <a:xfrm>
                <a:off x="1862138" y="4935538"/>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0" name="Line 371"/>
              <p:cNvSpPr>
                <a:spLocks noChangeShapeType="1"/>
              </p:cNvSpPr>
              <p:nvPr/>
            </p:nvSpPr>
            <p:spPr bwMode="auto">
              <a:xfrm>
                <a:off x="1852613" y="5135563"/>
                <a:ext cx="104775" cy="0"/>
              </a:xfrm>
              <a:prstGeom prst="line">
                <a:avLst/>
              </a:prstGeom>
              <a:noFill/>
              <a:ln w="12700">
                <a:solidFill>
                  <a:srgbClr val="CB202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1" name="Line 372"/>
              <p:cNvSpPr>
                <a:spLocks noChangeShapeType="1"/>
              </p:cNvSpPr>
              <p:nvPr/>
            </p:nvSpPr>
            <p:spPr bwMode="auto">
              <a:xfrm>
                <a:off x="1901825" y="4467225"/>
                <a:ext cx="0" cy="201613"/>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2" name="Line 373"/>
              <p:cNvSpPr>
                <a:spLocks noChangeShapeType="1"/>
              </p:cNvSpPr>
              <p:nvPr/>
            </p:nvSpPr>
            <p:spPr bwMode="auto">
              <a:xfrm>
                <a:off x="1855788" y="4467225"/>
                <a:ext cx="104775" cy="0"/>
              </a:xfrm>
              <a:prstGeom prst="line">
                <a:avLst/>
              </a:prstGeom>
              <a:noFill/>
              <a:ln w="1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3" name="Line 374"/>
              <p:cNvSpPr>
                <a:spLocks noChangeShapeType="1"/>
              </p:cNvSpPr>
              <p:nvPr/>
            </p:nvSpPr>
            <p:spPr bwMode="auto">
              <a:xfrm>
                <a:off x="1852613" y="4668838"/>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4" name="Line 375"/>
              <p:cNvSpPr>
                <a:spLocks noChangeShapeType="1"/>
              </p:cNvSpPr>
              <p:nvPr/>
            </p:nvSpPr>
            <p:spPr bwMode="auto">
              <a:xfrm>
                <a:off x="2511425" y="4530725"/>
                <a:ext cx="0" cy="200025"/>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5" name="Line 376"/>
              <p:cNvSpPr>
                <a:spLocks noChangeShapeType="1"/>
              </p:cNvSpPr>
              <p:nvPr/>
            </p:nvSpPr>
            <p:spPr bwMode="auto">
              <a:xfrm>
                <a:off x="2468563" y="4530725"/>
                <a:ext cx="104775" cy="0"/>
              </a:xfrm>
              <a:prstGeom prst="line">
                <a:avLst/>
              </a:prstGeom>
              <a:noFill/>
              <a:ln w="1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6" name="Line 377"/>
              <p:cNvSpPr>
                <a:spLocks noChangeShapeType="1"/>
              </p:cNvSpPr>
              <p:nvPr/>
            </p:nvSpPr>
            <p:spPr bwMode="auto">
              <a:xfrm>
                <a:off x="2459038" y="4730750"/>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7" name="Line 378"/>
              <p:cNvSpPr>
                <a:spLocks noChangeShapeType="1"/>
              </p:cNvSpPr>
              <p:nvPr/>
            </p:nvSpPr>
            <p:spPr bwMode="auto">
              <a:xfrm>
                <a:off x="3117850" y="4740275"/>
                <a:ext cx="0" cy="198438"/>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8" name="Line 379"/>
              <p:cNvSpPr>
                <a:spLocks noChangeShapeType="1"/>
              </p:cNvSpPr>
              <p:nvPr/>
            </p:nvSpPr>
            <p:spPr bwMode="auto">
              <a:xfrm>
                <a:off x="3074988" y="4740275"/>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09" name="Line 380"/>
              <p:cNvSpPr>
                <a:spLocks noChangeShapeType="1"/>
              </p:cNvSpPr>
              <p:nvPr/>
            </p:nvSpPr>
            <p:spPr bwMode="auto">
              <a:xfrm>
                <a:off x="3067050" y="4938713"/>
                <a:ext cx="109538"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10" name="Line 381"/>
              <p:cNvSpPr>
                <a:spLocks noChangeShapeType="1"/>
              </p:cNvSpPr>
              <p:nvPr/>
            </p:nvSpPr>
            <p:spPr bwMode="auto">
              <a:xfrm>
                <a:off x="3740150" y="4595813"/>
                <a:ext cx="0" cy="198438"/>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11" name="Line 382"/>
              <p:cNvSpPr>
                <a:spLocks noChangeShapeType="1"/>
              </p:cNvSpPr>
              <p:nvPr/>
            </p:nvSpPr>
            <p:spPr bwMode="auto">
              <a:xfrm>
                <a:off x="3694113" y="4595813"/>
                <a:ext cx="104775" cy="0"/>
              </a:xfrm>
              <a:prstGeom prst="line">
                <a:avLst/>
              </a:prstGeom>
              <a:noFill/>
              <a:ln w="1270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12" name="Line 383"/>
              <p:cNvSpPr>
                <a:spLocks noChangeShapeType="1"/>
              </p:cNvSpPr>
              <p:nvPr/>
            </p:nvSpPr>
            <p:spPr bwMode="auto">
              <a:xfrm>
                <a:off x="3690938" y="4794250"/>
                <a:ext cx="104775" cy="0"/>
              </a:xfrm>
              <a:prstGeom prst="line">
                <a:avLst/>
              </a:prstGeom>
              <a:noFill/>
              <a:ln w="10">
                <a:solidFill>
                  <a:srgbClr val="2E74BB"/>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813" name="Line 384"/>
              <p:cNvSpPr>
                <a:spLocks noChangeShapeType="1"/>
              </p:cNvSpPr>
              <p:nvPr/>
            </p:nvSpPr>
            <p:spPr bwMode="auto">
              <a:xfrm flipV="1">
                <a:off x="1289050" y="3822700"/>
                <a:ext cx="0" cy="1543050"/>
              </a:xfrm>
              <a:prstGeom prst="line">
                <a:avLst/>
              </a:prstGeom>
              <a:noFill/>
              <a:ln w="10">
                <a:solidFill>
                  <a:srgbClr val="03030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14" name="Freeform 385"/>
              <p:cNvSpPr>
                <a:spLocks noEditPoints="1"/>
              </p:cNvSpPr>
              <p:nvPr/>
            </p:nvSpPr>
            <p:spPr bwMode="auto">
              <a:xfrm>
                <a:off x="1246188" y="3822700"/>
                <a:ext cx="42863" cy="1543050"/>
              </a:xfrm>
              <a:custGeom>
                <a:avLst/>
                <a:gdLst>
                  <a:gd name="T0" fmla="*/ 0 w 27"/>
                  <a:gd name="T1" fmla="*/ 2147483647 h 972"/>
                  <a:gd name="T2" fmla="*/ 68045806 w 27"/>
                  <a:gd name="T3" fmla="*/ 2147483647 h 972"/>
                  <a:gd name="T4" fmla="*/ 0 w 27"/>
                  <a:gd name="T5" fmla="*/ 2043847513 h 972"/>
                  <a:gd name="T6" fmla="*/ 68045806 w 27"/>
                  <a:gd name="T7" fmla="*/ 2043847513 h 972"/>
                  <a:gd name="T8" fmla="*/ 0 w 27"/>
                  <a:gd name="T9" fmla="*/ 1630541888 h 972"/>
                  <a:gd name="T10" fmla="*/ 68045806 w 27"/>
                  <a:gd name="T11" fmla="*/ 1630541888 h 972"/>
                  <a:gd name="T12" fmla="*/ 0 w 27"/>
                  <a:gd name="T13" fmla="*/ 1227316888 h 972"/>
                  <a:gd name="T14" fmla="*/ 68045806 w 27"/>
                  <a:gd name="T15" fmla="*/ 1227316888 h 972"/>
                  <a:gd name="T16" fmla="*/ 0 w 27"/>
                  <a:gd name="T17" fmla="*/ 819051575 h 972"/>
                  <a:gd name="T18" fmla="*/ 68045806 w 27"/>
                  <a:gd name="T19" fmla="*/ 819051575 h 972"/>
                  <a:gd name="T20" fmla="*/ 0 w 27"/>
                  <a:gd name="T21" fmla="*/ 408265313 h 972"/>
                  <a:gd name="T22" fmla="*/ 68045806 w 27"/>
                  <a:gd name="T23" fmla="*/ 408265313 h 972"/>
                  <a:gd name="T24" fmla="*/ 0 w 27"/>
                  <a:gd name="T25" fmla="*/ 0 h 972"/>
                  <a:gd name="T26" fmla="*/ 68045806 w 27"/>
                  <a:gd name="T27" fmla="*/ 0 h 9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972">
                    <a:moveTo>
                      <a:pt x="0" y="972"/>
                    </a:moveTo>
                    <a:lnTo>
                      <a:pt x="27" y="972"/>
                    </a:lnTo>
                    <a:moveTo>
                      <a:pt x="0" y="811"/>
                    </a:moveTo>
                    <a:lnTo>
                      <a:pt x="27" y="811"/>
                    </a:lnTo>
                    <a:moveTo>
                      <a:pt x="0" y="647"/>
                    </a:moveTo>
                    <a:lnTo>
                      <a:pt x="27" y="647"/>
                    </a:lnTo>
                    <a:moveTo>
                      <a:pt x="0" y="487"/>
                    </a:moveTo>
                    <a:lnTo>
                      <a:pt x="27" y="487"/>
                    </a:lnTo>
                    <a:moveTo>
                      <a:pt x="0" y="325"/>
                    </a:moveTo>
                    <a:lnTo>
                      <a:pt x="27" y="325"/>
                    </a:lnTo>
                    <a:moveTo>
                      <a:pt x="0" y="162"/>
                    </a:moveTo>
                    <a:lnTo>
                      <a:pt x="27" y="162"/>
                    </a:lnTo>
                    <a:moveTo>
                      <a:pt x="0" y="0"/>
                    </a:moveTo>
                    <a:lnTo>
                      <a:pt x="27" y="0"/>
                    </a:lnTo>
                  </a:path>
                </a:pathLst>
              </a:custGeom>
              <a:noFill/>
              <a:ln w="10" cap="flat">
                <a:solidFill>
                  <a:srgbClr val="03030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15" name="Line 386"/>
              <p:cNvSpPr>
                <a:spLocks noChangeShapeType="1"/>
              </p:cNvSpPr>
              <p:nvPr/>
            </p:nvSpPr>
            <p:spPr bwMode="auto">
              <a:xfrm>
                <a:off x="1289050" y="4595813"/>
                <a:ext cx="2460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16" name="Freeform 387"/>
              <p:cNvSpPr>
                <a:spLocks noEditPoints="1"/>
              </p:cNvSpPr>
              <p:nvPr/>
            </p:nvSpPr>
            <p:spPr bwMode="auto">
              <a:xfrm>
                <a:off x="1289050" y="4595813"/>
                <a:ext cx="2460625" cy="23813"/>
              </a:xfrm>
              <a:custGeom>
                <a:avLst/>
                <a:gdLst>
                  <a:gd name="T0" fmla="*/ 0 w 1550"/>
                  <a:gd name="T1" fmla="*/ 0 h 15"/>
                  <a:gd name="T2" fmla="*/ 0 w 1550"/>
                  <a:gd name="T3" fmla="*/ 37803931 h 15"/>
                  <a:gd name="T4" fmla="*/ 977820625 w 1550"/>
                  <a:gd name="T5" fmla="*/ 0 h 15"/>
                  <a:gd name="T6" fmla="*/ 977820625 w 1550"/>
                  <a:gd name="T7" fmla="*/ 37803931 h 15"/>
                  <a:gd name="T8" fmla="*/ 1950600938 w 1550"/>
                  <a:gd name="T9" fmla="*/ 0 h 15"/>
                  <a:gd name="T10" fmla="*/ 1950600938 w 1550"/>
                  <a:gd name="T11" fmla="*/ 37803931 h 15"/>
                  <a:gd name="T12" fmla="*/ 2147483647 w 1550"/>
                  <a:gd name="T13" fmla="*/ 0 h 15"/>
                  <a:gd name="T14" fmla="*/ 2147483647 w 1550"/>
                  <a:gd name="T15" fmla="*/ 37803931 h 15"/>
                  <a:gd name="T16" fmla="*/ 2147483647 w 1550"/>
                  <a:gd name="T17" fmla="*/ 0 h 15"/>
                  <a:gd name="T18" fmla="*/ 2147483647 w 1550"/>
                  <a:gd name="T19" fmla="*/ 3780393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0" h="15">
                    <a:moveTo>
                      <a:pt x="0" y="0"/>
                    </a:moveTo>
                    <a:lnTo>
                      <a:pt x="0" y="15"/>
                    </a:lnTo>
                    <a:moveTo>
                      <a:pt x="388" y="0"/>
                    </a:moveTo>
                    <a:lnTo>
                      <a:pt x="388" y="15"/>
                    </a:lnTo>
                    <a:moveTo>
                      <a:pt x="774" y="0"/>
                    </a:moveTo>
                    <a:lnTo>
                      <a:pt x="774" y="15"/>
                    </a:lnTo>
                    <a:moveTo>
                      <a:pt x="1162" y="0"/>
                    </a:moveTo>
                    <a:lnTo>
                      <a:pt x="1162" y="15"/>
                    </a:lnTo>
                    <a:moveTo>
                      <a:pt x="1550" y="0"/>
                    </a:moveTo>
                    <a:lnTo>
                      <a:pt x="1550" y="15"/>
                    </a:lnTo>
                  </a:path>
                </a:pathLst>
              </a:custGeom>
              <a:noFill/>
              <a:ln w="10" cap="flat">
                <a:solidFill>
                  <a:srgbClr val="03030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17" name="Freeform 388"/>
              <p:cNvSpPr>
                <a:spLocks/>
              </p:cNvSpPr>
              <p:nvPr/>
            </p:nvSpPr>
            <p:spPr bwMode="auto">
              <a:xfrm>
                <a:off x="1289050" y="4464050"/>
                <a:ext cx="2460625" cy="131763"/>
              </a:xfrm>
              <a:custGeom>
                <a:avLst/>
                <a:gdLst>
                  <a:gd name="T0" fmla="*/ 0 w 1550"/>
                  <a:gd name="T1" fmla="*/ 209174556 h 83"/>
                  <a:gd name="T2" fmla="*/ 977820625 w 1550"/>
                  <a:gd name="T3" fmla="*/ 0 h 83"/>
                  <a:gd name="T4" fmla="*/ 1950600938 w 1550"/>
                  <a:gd name="T5" fmla="*/ 83166266 h 83"/>
                  <a:gd name="T6" fmla="*/ 2147483647 w 1550"/>
                  <a:gd name="T7" fmla="*/ 146169617 h 83"/>
                  <a:gd name="T8" fmla="*/ 2147483647 w 1550"/>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 h="83">
                    <a:moveTo>
                      <a:pt x="0" y="83"/>
                    </a:moveTo>
                    <a:lnTo>
                      <a:pt x="388" y="0"/>
                    </a:lnTo>
                    <a:lnTo>
                      <a:pt x="774" y="33"/>
                    </a:lnTo>
                    <a:lnTo>
                      <a:pt x="1162" y="58"/>
                    </a:lnTo>
                    <a:lnTo>
                      <a:pt x="1550" y="0"/>
                    </a:lnTo>
                  </a:path>
                </a:pathLst>
              </a:custGeom>
              <a:noFill/>
              <a:ln w="28575" cap="rnd">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18" name="Freeform 389"/>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19" name="Freeform 390"/>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0" name="Freeform 391"/>
              <p:cNvSpPr>
                <a:spLocks/>
              </p:cNvSpPr>
              <p:nvPr/>
            </p:nvSpPr>
            <p:spPr bwMode="auto">
              <a:xfrm>
                <a:off x="1855788" y="4418013"/>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3" y="28"/>
                      <a:pt x="14" y="28"/>
                    </a:cubicBezTo>
                    <a:cubicBezTo>
                      <a:pt x="7" y="28"/>
                      <a:pt x="0" y="22"/>
                      <a:pt x="0" y="14"/>
                    </a:cubicBezTo>
                    <a:cubicBezTo>
                      <a:pt x="0" y="6"/>
                      <a:pt x="7" y="0"/>
                      <a:pt x="14" y="0"/>
                    </a:cubicBezTo>
                    <a:cubicBezTo>
                      <a:pt x="23" y="0"/>
                      <a:pt x="28" y="6"/>
                      <a:pt x="28" y="14"/>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21" name="Freeform 392"/>
              <p:cNvSpPr>
                <a:spLocks/>
              </p:cNvSpPr>
              <p:nvPr/>
            </p:nvSpPr>
            <p:spPr bwMode="auto">
              <a:xfrm>
                <a:off x="1855788" y="4418013"/>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3" y="28"/>
                      <a:pt x="14" y="28"/>
                    </a:cubicBezTo>
                    <a:cubicBezTo>
                      <a:pt x="7" y="28"/>
                      <a:pt x="0" y="22"/>
                      <a:pt x="0" y="14"/>
                    </a:cubicBezTo>
                    <a:cubicBezTo>
                      <a:pt x="0" y="6"/>
                      <a:pt x="7" y="0"/>
                      <a:pt x="14" y="0"/>
                    </a:cubicBezTo>
                    <a:cubicBezTo>
                      <a:pt x="23" y="0"/>
                      <a:pt x="28" y="6"/>
                      <a:pt x="28" y="14"/>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2" name="Freeform 393"/>
              <p:cNvSpPr>
                <a:spLocks/>
              </p:cNvSpPr>
              <p:nvPr/>
            </p:nvSpPr>
            <p:spPr bwMode="auto">
              <a:xfrm>
                <a:off x="2471738" y="4467225"/>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23" name="Freeform 394"/>
              <p:cNvSpPr>
                <a:spLocks/>
              </p:cNvSpPr>
              <p:nvPr/>
            </p:nvSpPr>
            <p:spPr bwMode="auto">
              <a:xfrm>
                <a:off x="2471738" y="4467225"/>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4" name="Oval 395"/>
              <p:cNvSpPr>
                <a:spLocks noChangeArrowheads="1"/>
              </p:cNvSpPr>
              <p:nvPr/>
            </p:nvSpPr>
            <p:spPr bwMode="auto">
              <a:xfrm>
                <a:off x="3087688" y="4506913"/>
                <a:ext cx="92075" cy="98425"/>
              </a:xfrm>
              <a:prstGeom prst="ellipse">
                <a:avLst/>
              </a:pr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25" name="Oval 396"/>
              <p:cNvSpPr>
                <a:spLocks noChangeArrowheads="1"/>
              </p:cNvSpPr>
              <p:nvPr/>
            </p:nvSpPr>
            <p:spPr bwMode="auto">
              <a:xfrm>
                <a:off x="3087688" y="4506913"/>
                <a:ext cx="92075" cy="98425"/>
              </a:xfrm>
              <a:prstGeom prst="ellipse">
                <a:avLst/>
              </a:prstGeom>
              <a:noFill/>
              <a:ln w="8">
                <a:solidFill>
                  <a:srgbClr val="73737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26" name="Freeform 397"/>
              <p:cNvSpPr>
                <a:spLocks/>
              </p:cNvSpPr>
              <p:nvPr/>
            </p:nvSpPr>
            <p:spPr bwMode="auto">
              <a:xfrm>
                <a:off x="3703638" y="4418013"/>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1" y="28"/>
                      <a:pt x="14" y="28"/>
                    </a:cubicBezTo>
                    <a:cubicBezTo>
                      <a:pt x="5" y="28"/>
                      <a:pt x="0" y="22"/>
                      <a:pt x="0" y="14"/>
                    </a:cubicBezTo>
                    <a:cubicBezTo>
                      <a:pt x="0" y="6"/>
                      <a:pt x="5" y="0"/>
                      <a:pt x="14" y="0"/>
                    </a:cubicBezTo>
                    <a:cubicBezTo>
                      <a:pt x="21" y="0"/>
                      <a:pt x="28" y="6"/>
                      <a:pt x="28" y="14"/>
                    </a:cubicBezTo>
                    <a:close/>
                  </a:path>
                </a:pathLst>
              </a:custGeom>
              <a:solidFill>
                <a:srgbClr val="7373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27" name="Freeform 398"/>
              <p:cNvSpPr>
                <a:spLocks/>
              </p:cNvSpPr>
              <p:nvPr/>
            </p:nvSpPr>
            <p:spPr bwMode="auto">
              <a:xfrm>
                <a:off x="3703638" y="4418013"/>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1" y="28"/>
                      <a:pt x="14" y="28"/>
                    </a:cubicBezTo>
                    <a:cubicBezTo>
                      <a:pt x="5" y="28"/>
                      <a:pt x="0" y="22"/>
                      <a:pt x="0" y="14"/>
                    </a:cubicBezTo>
                    <a:cubicBezTo>
                      <a:pt x="0" y="6"/>
                      <a:pt x="5" y="0"/>
                      <a:pt x="14" y="0"/>
                    </a:cubicBezTo>
                    <a:cubicBezTo>
                      <a:pt x="21" y="0"/>
                      <a:pt x="28" y="6"/>
                      <a:pt x="28" y="14"/>
                    </a:cubicBezTo>
                    <a:close/>
                  </a:path>
                </a:pathLst>
              </a:custGeom>
              <a:noFill/>
              <a:ln w="8" cap="flat">
                <a:solidFill>
                  <a:srgbClr val="7373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8" name="Freeform 399"/>
              <p:cNvSpPr>
                <a:spLocks/>
              </p:cNvSpPr>
              <p:nvPr/>
            </p:nvSpPr>
            <p:spPr bwMode="auto">
              <a:xfrm>
                <a:off x="1289050" y="4543425"/>
                <a:ext cx="2460625" cy="306388"/>
              </a:xfrm>
              <a:custGeom>
                <a:avLst/>
                <a:gdLst>
                  <a:gd name="T0" fmla="*/ 0 w 1550"/>
                  <a:gd name="T1" fmla="*/ 83166086 h 193"/>
                  <a:gd name="T2" fmla="*/ 977820625 w 1550"/>
                  <a:gd name="T3" fmla="*/ 0 h 193"/>
                  <a:gd name="T4" fmla="*/ 1950600938 w 1550"/>
                  <a:gd name="T5" fmla="*/ 103327369 h 193"/>
                  <a:gd name="T6" fmla="*/ 2147483647 w 1550"/>
                  <a:gd name="T7" fmla="*/ 486391744 h 193"/>
                  <a:gd name="T8" fmla="*/ 2147483647 w 1550"/>
                  <a:gd name="T9" fmla="*/ 244456349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 h="193">
                    <a:moveTo>
                      <a:pt x="0" y="33"/>
                    </a:moveTo>
                    <a:lnTo>
                      <a:pt x="388" y="0"/>
                    </a:lnTo>
                    <a:lnTo>
                      <a:pt x="774" y="41"/>
                    </a:lnTo>
                    <a:lnTo>
                      <a:pt x="1162" y="193"/>
                    </a:lnTo>
                    <a:lnTo>
                      <a:pt x="1550" y="97"/>
                    </a:lnTo>
                  </a:path>
                </a:pathLst>
              </a:custGeom>
              <a:noFill/>
              <a:ln w="28575" cap="rnd">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29" name="Freeform 400"/>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0" name="Freeform 401"/>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1" name="Freeform 402"/>
              <p:cNvSpPr>
                <a:spLocks/>
              </p:cNvSpPr>
              <p:nvPr/>
            </p:nvSpPr>
            <p:spPr bwMode="auto">
              <a:xfrm>
                <a:off x="1855788" y="4497388"/>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3" y="28"/>
                      <a:pt x="14" y="28"/>
                    </a:cubicBezTo>
                    <a:cubicBezTo>
                      <a:pt x="7" y="28"/>
                      <a:pt x="0" y="22"/>
                      <a:pt x="0" y="14"/>
                    </a:cubicBezTo>
                    <a:cubicBezTo>
                      <a:pt x="0" y="6"/>
                      <a:pt x="7" y="0"/>
                      <a:pt x="14" y="0"/>
                    </a:cubicBezTo>
                    <a:cubicBezTo>
                      <a:pt x="23" y="0"/>
                      <a:pt x="28" y="6"/>
                      <a:pt x="28" y="14"/>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2" name="Freeform 403"/>
              <p:cNvSpPr>
                <a:spLocks/>
              </p:cNvSpPr>
              <p:nvPr/>
            </p:nvSpPr>
            <p:spPr bwMode="auto">
              <a:xfrm>
                <a:off x="1855788" y="4497388"/>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2"/>
                      <a:pt x="23" y="28"/>
                      <a:pt x="14" y="28"/>
                    </a:cubicBezTo>
                    <a:cubicBezTo>
                      <a:pt x="7" y="28"/>
                      <a:pt x="0" y="22"/>
                      <a:pt x="0" y="14"/>
                    </a:cubicBezTo>
                    <a:cubicBezTo>
                      <a:pt x="0" y="6"/>
                      <a:pt x="7" y="0"/>
                      <a:pt x="14" y="0"/>
                    </a:cubicBezTo>
                    <a:cubicBezTo>
                      <a:pt x="23" y="0"/>
                      <a:pt x="28" y="6"/>
                      <a:pt x="28" y="14"/>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3" name="Freeform 404"/>
              <p:cNvSpPr>
                <a:spLocks/>
              </p:cNvSpPr>
              <p:nvPr/>
            </p:nvSpPr>
            <p:spPr bwMode="auto">
              <a:xfrm>
                <a:off x="2471738" y="4559300"/>
                <a:ext cx="92075" cy="95250"/>
              </a:xfrm>
              <a:custGeom>
                <a:avLst/>
                <a:gdLst>
                  <a:gd name="T0" fmla="*/ 302778772 w 28"/>
                  <a:gd name="T1" fmla="*/ 161816612 h 29"/>
                  <a:gd name="T2" fmla="*/ 151391030 w 28"/>
                  <a:gd name="T3" fmla="*/ 312846983 h 29"/>
                  <a:gd name="T4" fmla="*/ 0 w 28"/>
                  <a:gd name="T5" fmla="*/ 161816612 h 29"/>
                  <a:gd name="T6" fmla="*/ 151391030 w 28"/>
                  <a:gd name="T7" fmla="*/ 0 h 29"/>
                  <a:gd name="T8" fmla="*/ 302778772 w 28"/>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5"/>
                    </a:moveTo>
                    <a:cubicBezTo>
                      <a:pt x="28" y="22"/>
                      <a:pt x="23" y="29"/>
                      <a:pt x="14" y="29"/>
                    </a:cubicBezTo>
                    <a:cubicBezTo>
                      <a:pt x="7" y="29"/>
                      <a:pt x="0" y="22"/>
                      <a:pt x="0" y="15"/>
                    </a:cubicBezTo>
                    <a:cubicBezTo>
                      <a:pt x="0" y="7"/>
                      <a:pt x="7" y="0"/>
                      <a:pt x="14" y="0"/>
                    </a:cubicBezTo>
                    <a:cubicBezTo>
                      <a:pt x="23" y="0"/>
                      <a:pt x="28" y="7"/>
                      <a:pt x="28" y="15"/>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4" name="Freeform 405"/>
              <p:cNvSpPr>
                <a:spLocks/>
              </p:cNvSpPr>
              <p:nvPr/>
            </p:nvSpPr>
            <p:spPr bwMode="auto">
              <a:xfrm>
                <a:off x="2471738" y="4559300"/>
                <a:ext cx="92075" cy="95250"/>
              </a:xfrm>
              <a:custGeom>
                <a:avLst/>
                <a:gdLst>
                  <a:gd name="T0" fmla="*/ 302778772 w 28"/>
                  <a:gd name="T1" fmla="*/ 161816612 h 29"/>
                  <a:gd name="T2" fmla="*/ 151391030 w 28"/>
                  <a:gd name="T3" fmla="*/ 312846983 h 29"/>
                  <a:gd name="T4" fmla="*/ 0 w 28"/>
                  <a:gd name="T5" fmla="*/ 161816612 h 29"/>
                  <a:gd name="T6" fmla="*/ 151391030 w 28"/>
                  <a:gd name="T7" fmla="*/ 0 h 29"/>
                  <a:gd name="T8" fmla="*/ 302778772 w 28"/>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5"/>
                    </a:moveTo>
                    <a:cubicBezTo>
                      <a:pt x="28" y="22"/>
                      <a:pt x="23" y="29"/>
                      <a:pt x="14" y="29"/>
                    </a:cubicBezTo>
                    <a:cubicBezTo>
                      <a:pt x="7" y="29"/>
                      <a:pt x="0" y="22"/>
                      <a:pt x="0" y="15"/>
                    </a:cubicBezTo>
                    <a:cubicBezTo>
                      <a:pt x="0" y="7"/>
                      <a:pt x="7" y="0"/>
                      <a:pt x="14" y="0"/>
                    </a:cubicBezTo>
                    <a:cubicBezTo>
                      <a:pt x="23" y="0"/>
                      <a:pt x="28" y="7"/>
                      <a:pt x="28" y="15"/>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5" name="Oval 406"/>
              <p:cNvSpPr>
                <a:spLocks noChangeArrowheads="1"/>
              </p:cNvSpPr>
              <p:nvPr/>
            </p:nvSpPr>
            <p:spPr bwMode="auto">
              <a:xfrm>
                <a:off x="3087688" y="4806950"/>
                <a:ext cx="92075" cy="92075"/>
              </a:xfrm>
              <a:prstGeom prst="ellipse">
                <a:avLst/>
              </a:pr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36" name="Oval 407"/>
              <p:cNvSpPr>
                <a:spLocks noChangeArrowheads="1"/>
              </p:cNvSpPr>
              <p:nvPr/>
            </p:nvSpPr>
            <p:spPr bwMode="auto">
              <a:xfrm>
                <a:off x="3087688" y="4806950"/>
                <a:ext cx="92075" cy="92075"/>
              </a:xfrm>
              <a:prstGeom prst="ellipse">
                <a:avLst/>
              </a:prstGeom>
              <a:noFill/>
              <a:ln w="8">
                <a:solidFill>
                  <a:srgbClr val="2E74B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37" name="Freeform 408"/>
              <p:cNvSpPr>
                <a:spLocks/>
              </p:cNvSpPr>
              <p:nvPr/>
            </p:nvSpPr>
            <p:spPr bwMode="auto">
              <a:xfrm>
                <a:off x="3703638" y="4651375"/>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0"/>
                      <a:pt x="21" y="28"/>
                      <a:pt x="14" y="28"/>
                    </a:cubicBezTo>
                    <a:cubicBezTo>
                      <a:pt x="5" y="28"/>
                      <a:pt x="0" y="20"/>
                      <a:pt x="0" y="14"/>
                    </a:cubicBezTo>
                    <a:cubicBezTo>
                      <a:pt x="0" y="5"/>
                      <a:pt x="5" y="0"/>
                      <a:pt x="14" y="0"/>
                    </a:cubicBezTo>
                    <a:cubicBezTo>
                      <a:pt x="21" y="0"/>
                      <a:pt x="28" y="5"/>
                      <a:pt x="28" y="14"/>
                    </a:cubicBezTo>
                    <a:close/>
                  </a:path>
                </a:pathLst>
              </a:custGeom>
              <a:solidFill>
                <a:srgbClr val="2E7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38" name="Freeform 409"/>
              <p:cNvSpPr>
                <a:spLocks/>
              </p:cNvSpPr>
              <p:nvPr/>
            </p:nvSpPr>
            <p:spPr bwMode="auto">
              <a:xfrm>
                <a:off x="3703638" y="4651375"/>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0"/>
                      <a:pt x="21" y="28"/>
                      <a:pt x="14" y="28"/>
                    </a:cubicBezTo>
                    <a:cubicBezTo>
                      <a:pt x="5" y="28"/>
                      <a:pt x="0" y="20"/>
                      <a:pt x="0" y="14"/>
                    </a:cubicBezTo>
                    <a:cubicBezTo>
                      <a:pt x="0" y="5"/>
                      <a:pt x="5" y="0"/>
                      <a:pt x="14" y="0"/>
                    </a:cubicBezTo>
                    <a:cubicBezTo>
                      <a:pt x="21" y="0"/>
                      <a:pt x="28" y="5"/>
                      <a:pt x="28" y="14"/>
                    </a:cubicBezTo>
                    <a:close/>
                  </a:path>
                </a:pathLst>
              </a:custGeom>
              <a:noFill/>
              <a:ln w="8" cap="flat">
                <a:solidFill>
                  <a:srgbClr val="2E74B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39" name="Freeform 410"/>
              <p:cNvSpPr>
                <a:spLocks/>
              </p:cNvSpPr>
              <p:nvPr/>
            </p:nvSpPr>
            <p:spPr bwMode="auto">
              <a:xfrm>
                <a:off x="1289050" y="4595813"/>
                <a:ext cx="2460625" cy="566738"/>
              </a:xfrm>
              <a:custGeom>
                <a:avLst/>
                <a:gdLst>
                  <a:gd name="T0" fmla="*/ 0 w 1550"/>
                  <a:gd name="T1" fmla="*/ 0 h 357"/>
                  <a:gd name="T2" fmla="*/ 977820625 w 1550"/>
                  <a:gd name="T3" fmla="*/ 690523422 h 357"/>
                  <a:gd name="T4" fmla="*/ 1950600938 w 1550"/>
                  <a:gd name="T5" fmla="*/ 899697369 h 357"/>
                  <a:gd name="T6" fmla="*/ 2147483647 w 1550"/>
                  <a:gd name="T7" fmla="*/ 403225356 h 357"/>
                  <a:gd name="T8" fmla="*/ 2147483647 w 1550"/>
                  <a:gd name="T9" fmla="*/ 320060920 h 3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 h="357">
                    <a:moveTo>
                      <a:pt x="0" y="0"/>
                    </a:moveTo>
                    <a:lnTo>
                      <a:pt x="388" y="274"/>
                    </a:lnTo>
                    <a:lnTo>
                      <a:pt x="774" y="357"/>
                    </a:lnTo>
                    <a:lnTo>
                      <a:pt x="1162" y="160"/>
                    </a:lnTo>
                    <a:lnTo>
                      <a:pt x="1550" y="127"/>
                    </a:lnTo>
                  </a:path>
                </a:pathLst>
              </a:custGeom>
              <a:noFill/>
              <a:ln w="28575" cap="rnd">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0" name="Freeform 411"/>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1" name="Freeform 412"/>
              <p:cNvSpPr>
                <a:spLocks/>
              </p:cNvSpPr>
              <p:nvPr/>
            </p:nvSpPr>
            <p:spPr bwMode="auto">
              <a:xfrm>
                <a:off x="1239838" y="4546600"/>
                <a:ext cx="92075" cy="92075"/>
              </a:xfrm>
              <a:custGeom>
                <a:avLst/>
                <a:gdLst>
                  <a:gd name="T0" fmla="*/ 302778772 w 28"/>
                  <a:gd name="T1" fmla="*/ 162203266 h 28"/>
                  <a:gd name="T2" fmla="*/ 151391030 w 28"/>
                  <a:gd name="T3" fmla="*/ 302778772 h 28"/>
                  <a:gd name="T4" fmla="*/ 0 w 28"/>
                  <a:gd name="T5" fmla="*/ 162203266 h 28"/>
                  <a:gd name="T6" fmla="*/ 151391030 w 28"/>
                  <a:gd name="T7" fmla="*/ 0 h 28"/>
                  <a:gd name="T8" fmla="*/ 302778772 w 28"/>
                  <a:gd name="T9" fmla="*/ 16220326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5"/>
                    </a:moveTo>
                    <a:cubicBezTo>
                      <a:pt x="28" y="22"/>
                      <a:pt x="23" y="28"/>
                      <a:pt x="14" y="28"/>
                    </a:cubicBezTo>
                    <a:cubicBezTo>
                      <a:pt x="7" y="28"/>
                      <a:pt x="0" y="22"/>
                      <a:pt x="0" y="15"/>
                    </a:cubicBezTo>
                    <a:cubicBezTo>
                      <a:pt x="0" y="7"/>
                      <a:pt x="7" y="0"/>
                      <a:pt x="14" y="0"/>
                    </a:cubicBezTo>
                    <a:cubicBezTo>
                      <a:pt x="23" y="0"/>
                      <a:pt x="28" y="7"/>
                      <a:pt x="28" y="15"/>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2" name="Freeform 413"/>
              <p:cNvSpPr>
                <a:spLocks/>
              </p:cNvSpPr>
              <p:nvPr/>
            </p:nvSpPr>
            <p:spPr bwMode="auto">
              <a:xfrm>
                <a:off x="1855788" y="4984750"/>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3"/>
                      <a:pt x="23" y="28"/>
                      <a:pt x="14" y="28"/>
                    </a:cubicBezTo>
                    <a:cubicBezTo>
                      <a:pt x="7" y="28"/>
                      <a:pt x="0" y="23"/>
                      <a:pt x="0" y="14"/>
                    </a:cubicBezTo>
                    <a:cubicBezTo>
                      <a:pt x="0" y="7"/>
                      <a:pt x="7" y="0"/>
                      <a:pt x="14" y="0"/>
                    </a:cubicBezTo>
                    <a:cubicBezTo>
                      <a:pt x="23" y="0"/>
                      <a:pt x="28" y="7"/>
                      <a:pt x="28" y="14"/>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3" name="Freeform 414"/>
              <p:cNvSpPr>
                <a:spLocks/>
              </p:cNvSpPr>
              <p:nvPr/>
            </p:nvSpPr>
            <p:spPr bwMode="auto">
              <a:xfrm>
                <a:off x="1855788" y="4984750"/>
                <a:ext cx="92075" cy="92075"/>
              </a:xfrm>
              <a:custGeom>
                <a:avLst/>
                <a:gdLst>
                  <a:gd name="T0" fmla="*/ 302778772 w 28"/>
                  <a:gd name="T1" fmla="*/ 151391030 h 28"/>
                  <a:gd name="T2" fmla="*/ 151391030 w 28"/>
                  <a:gd name="T3" fmla="*/ 302778772 h 28"/>
                  <a:gd name="T4" fmla="*/ 0 w 28"/>
                  <a:gd name="T5" fmla="*/ 151391030 h 28"/>
                  <a:gd name="T6" fmla="*/ 151391030 w 28"/>
                  <a:gd name="T7" fmla="*/ 0 h 28"/>
                  <a:gd name="T8" fmla="*/ 302778772 w 28"/>
                  <a:gd name="T9" fmla="*/ 15139103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4"/>
                    </a:moveTo>
                    <a:cubicBezTo>
                      <a:pt x="28" y="23"/>
                      <a:pt x="23" y="28"/>
                      <a:pt x="14" y="28"/>
                    </a:cubicBezTo>
                    <a:cubicBezTo>
                      <a:pt x="7" y="28"/>
                      <a:pt x="0" y="23"/>
                      <a:pt x="0" y="14"/>
                    </a:cubicBezTo>
                    <a:cubicBezTo>
                      <a:pt x="0" y="7"/>
                      <a:pt x="7" y="0"/>
                      <a:pt x="14" y="0"/>
                    </a:cubicBezTo>
                    <a:cubicBezTo>
                      <a:pt x="23" y="0"/>
                      <a:pt x="28" y="7"/>
                      <a:pt x="28" y="14"/>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4" name="Freeform 415"/>
              <p:cNvSpPr>
                <a:spLocks/>
              </p:cNvSpPr>
              <p:nvPr/>
            </p:nvSpPr>
            <p:spPr bwMode="auto">
              <a:xfrm>
                <a:off x="2471738" y="5113338"/>
                <a:ext cx="92075" cy="95250"/>
              </a:xfrm>
              <a:custGeom>
                <a:avLst/>
                <a:gdLst>
                  <a:gd name="T0" fmla="*/ 302778772 w 28"/>
                  <a:gd name="T1" fmla="*/ 161816612 h 29"/>
                  <a:gd name="T2" fmla="*/ 151391030 w 28"/>
                  <a:gd name="T3" fmla="*/ 312846983 h 29"/>
                  <a:gd name="T4" fmla="*/ 0 w 28"/>
                  <a:gd name="T5" fmla="*/ 161816612 h 29"/>
                  <a:gd name="T6" fmla="*/ 151391030 w 28"/>
                  <a:gd name="T7" fmla="*/ 0 h 29"/>
                  <a:gd name="T8" fmla="*/ 302778772 w 28"/>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5"/>
                    </a:moveTo>
                    <a:cubicBezTo>
                      <a:pt x="28" y="22"/>
                      <a:pt x="23" y="29"/>
                      <a:pt x="14" y="29"/>
                    </a:cubicBezTo>
                    <a:cubicBezTo>
                      <a:pt x="7" y="29"/>
                      <a:pt x="0" y="22"/>
                      <a:pt x="0" y="15"/>
                    </a:cubicBezTo>
                    <a:cubicBezTo>
                      <a:pt x="0" y="7"/>
                      <a:pt x="7" y="0"/>
                      <a:pt x="14" y="0"/>
                    </a:cubicBezTo>
                    <a:cubicBezTo>
                      <a:pt x="23" y="0"/>
                      <a:pt x="28" y="7"/>
                      <a:pt x="28" y="15"/>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5" name="Freeform 416"/>
              <p:cNvSpPr>
                <a:spLocks/>
              </p:cNvSpPr>
              <p:nvPr/>
            </p:nvSpPr>
            <p:spPr bwMode="auto">
              <a:xfrm>
                <a:off x="2471738" y="5113338"/>
                <a:ext cx="92075" cy="95250"/>
              </a:xfrm>
              <a:custGeom>
                <a:avLst/>
                <a:gdLst>
                  <a:gd name="T0" fmla="*/ 302778772 w 28"/>
                  <a:gd name="T1" fmla="*/ 161816612 h 29"/>
                  <a:gd name="T2" fmla="*/ 151391030 w 28"/>
                  <a:gd name="T3" fmla="*/ 312846983 h 29"/>
                  <a:gd name="T4" fmla="*/ 0 w 28"/>
                  <a:gd name="T5" fmla="*/ 161816612 h 29"/>
                  <a:gd name="T6" fmla="*/ 151391030 w 28"/>
                  <a:gd name="T7" fmla="*/ 0 h 29"/>
                  <a:gd name="T8" fmla="*/ 302778772 w 28"/>
                  <a:gd name="T9" fmla="*/ 16181661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9">
                    <a:moveTo>
                      <a:pt x="28" y="15"/>
                    </a:moveTo>
                    <a:cubicBezTo>
                      <a:pt x="28" y="22"/>
                      <a:pt x="23" y="29"/>
                      <a:pt x="14" y="29"/>
                    </a:cubicBezTo>
                    <a:cubicBezTo>
                      <a:pt x="7" y="29"/>
                      <a:pt x="0" y="22"/>
                      <a:pt x="0" y="15"/>
                    </a:cubicBezTo>
                    <a:cubicBezTo>
                      <a:pt x="0" y="7"/>
                      <a:pt x="7" y="0"/>
                      <a:pt x="14" y="0"/>
                    </a:cubicBezTo>
                    <a:cubicBezTo>
                      <a:pt x="23" y="0"/>
                      <a:pt x="28" y="7"/>
                      <a:pt x="28" y="15"/>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46" name="Oval 417"/>
              <p:cNvSpPr>
                <a:spLocks noChangeArrowheads="1"/>
              </p:cNvSpPr>
              <p:nvPr/>
            </p:nvSpPr>
            <p:spPr bwMode="auto">
              <a:xfrm>
                <a:off x="3087688" y="4806950"/>
                <a:ext cx="92075" cy="92075"/>
              </a:xfrm>
              <a:prstGeom prst="ellipse">
                <a:avLst/>
              </a:pr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47" name="Oval 418"/>
              <p:cNvSpPr>
                <a:spLocks noChangeArrowheads="1"/>
              </p:cNvSpPr>
              <p:nvPr/>
            </p:nvSpPr>
            <p:spPr bwMode="auto">
              <a:xfrm>
                <a:off x="3087688" y="4806950"/>
                <a:ext cx="92075" cy="92075"/>
              </a:xfrm>
              <a:prstGeom prst="ellipse">
                <a:avLst/>
              </a:prstGeom>
              <a:noFill/>
              <a:ln w="8">
                <a:solidFill>
                  <a:srgbClr val="CB202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848" name="Freeform 419"/>
              <p:cNvSpPr>
                <a:spLocks/>
              </p:cNvSpPr>
              <p:nvPr/>
            </p:nvSpPr>
            <p:spPr bwMode="auto">
              <a:xfrm>
                <a:off x="3703638" y="4754563"/>
                <a:ext cx="92075" cy="92075"/>
              </a:xfrm>
              <a:custGeom>
                <a:avLst/>
                <a:gdLst>
                  <a:gd name="T0" fmla="*/ 302778772 w 28"/>
                  <a:gd name="T1" fmla="*/ 140575506 h 28"/>
                  <a:gd name="T2" fmla="*/ 151391030 w 28"/>
                  <a:gd name="T3" fmla="*/ 302778772 h 28"/>
                  <a:gd name="T4" fmla="*/ 0 w 28"/>
                  <a:gd name="T5" fmla="*/ 140575506 h 28"/>
                  <a:gd name="T6" fmla="*/ 151391030 w 28"/>
                  <a:gd name="T7" fmla="*/ 0 h 28"/>
                  <a:gd name="T8" fmla="*/ 302778772 w 28"/>
                  <a:gd name="T9" fmla="*/ 14057550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3"/>
                    </a:moveTo>
                    <a:cubicBezTo>
                      <a:pt x="28" y="21"/>
                      <a:pt x="21" y="28"/>
                      <a:pt x="14" y="28"/>
                    </a:cubicBezTo>
                    <a:cubicBezTo>
                      <a:pt x="5" y="28"/>
                      <a:pt x="0" y="21"/>
                      <a:pt x="0" y="13"/>
                    </a:cubicBezTo>
                    <a:cubicBezTo>
                      <a:pt x="0" y="5"/>
                      <a:pt x="5" y="0"/>
                      <a:pt x="14" y="0"/>
                    </a:cubicBezTo>
                    <a:cubicBezTo>
                      <a:pt x="21" y="0"/>
                      <a:pt x="28" y="5"/>
                      <a:pt x="28" y="13"/>
                    </a:cubicBezTo>
                    <a:close/>
                  </a:path>
                </a:pathLst>
              </a:custGeom>
              <a:solidFill>
                <a:srgbClr val="CB2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849" name="Freeform 420"/>
              <p:cNvSpPr>
                <a:spLocks/>
              </p:cNvSpPr>
              <p:nvPr/>
            </p:nvSpPr>
            <p:spPr bwMode="auto">
              <a:xfrm>
                <a:off x="3703638" y="4754563"/>
                <a:ext cx="92075" cy="92075"/>
              </a:xfrm>
              <a:custGeom>
                <a:avLst/>
                <a:gdLst>
                  <a:gd name="T0" fmla="*/ 302778772 w 28"/>
                  <a:gd name="T1" fmla="*/ 140575506 h 28"/>
                  <a:gd name="T2" fmla="*/ 151391030 w 28"/>
                  <a:gd name="T3" fmla="*/ 302778772 h 28"/>
                  <a:gd name="T4" fmla="*/ 0 w 28"/>
                  <a:gd name="T5" fmla="*/ 140575506 h 28"/>
                  <a:gd name="T6" fmla="*/ 151391030 w 28"/>
                  <a:gd name="T7" fmla="*/ 0 h 28"/>
                  <a:gd name="T8" fmla="*/ 302778772 w 28"/>
                  <a:gd name="T9" fmla="*/ 14057550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28" y="13"/>
                    </a:moveTo>
                    <a:cubicBezTo>
                      <a:pt x="28" y="21"/>
                      <a:pt x="21" y="28"/>
                      <a:pt x="14" y="28"/>
                    </a:cubicBezTo>
                    <a:cubicBezTo>
                      <a:pt x="5" y="28"/>
                      <a:pt x="0" y="21"/>
                      <a:pt x="0" y="13"/>
                    </a:cubicBezTo>
                    <a:cubicBezTo>
                      <a:pt x="0" y="5"/>
                      <a:pt x="5" y="0"/>
                      <a:pt x="14" y="0"/>
                    </a:cubicBezTo>
                    <a:cubicBezTo>
                      <a:pt x="21" y="0"/>
                      <a:pt x="28" y="5"/>
                      <a:pt x="28" y="13"/>
                    </a:cubicBezTo>
                    <a:close/>
                  </a:path>
                </a:pathLst>
              </a:custGeom>
              <a:noFill/>
              <a:ln w="8" cap="flat">
                <a:solidFill>
                  <a:srgbClr val="CB202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850" name="Rectangle 421"/>
              <p:cNvSpPr>
                <a:spLocks noChangeArrowheads="1"/>
              </p:cNvSpPr>
              <p:nvPr/>
            </p:nvSpPr>
            <p:spPr bwMode="auto">
              <a:xfrm>
                <a:off x="1066590" y="5278438"/>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851" name="Rectangle 422"/>
              <p:cNvSpPr>
                <a:spLocks noChangeArrowheads="1"/>
              </p:cNvSpPr>
              <p:nvPr/>
            </p:nvSpPr>
            <p:spPr bwMode="auto">
              <a:xfrm>
                <a:off x="1119632" y="5278438"/>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3</a:t>
                </a:r>
                <a:endParaRPr lang="en-US" altLang="en-US">
                  <a:latin typeface="+mn-lt"/>
                </a:endParaRPr>
              </a:p>
            </p:txBody>
          </p:sp>
          <p:sp>
            <p:nvSpPr>
              <p:cNvPr id="64852" name="Rectangle 423"/>
              <p:cNvSpPr>
                <a:spLocks noChangeArrowheads="1"/>
              </p:cNvSpPr>
              <p:nvPr/>
            </p:nvSpPr>
            <p:spPr bwMode="auto">
              <a:xfrm>
                <a:off x="1066590" y="5021263"/>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853" name="Rectangle 424"/>
              <p:cNvSpPr>
                <a:spLocks noChangeArrowheads="1"/>
              </p:cNvSpPr>
              <p:nvPr/>
            </p:nvSpPr>
            <p:spPr bwMode="auto">
              <a:xfrm>
                <a:off x="1119632" y="5021263"/>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2</a:t>
                </a:r>
                <a:endParaRPr lang="en-US" altLang="en-US">
                  <a:latin typeface="+mn-lt"/>
                </a:endParaRPr>
              </a:p>
            </p:txBody>
          </p:sp>
          <p:sp>
            <p:nvSpPr>
              <p:cNvPr id="64854" name="Rectangle 425"/>
              <p:cNvSpPr>
                <a:spLocks noChangeArrowheads="1"/>
              </p:cNvSpPr>
              <p:nvPr/>
            </p:nvSpPr>
            <p:spPr bwMode="auto">
              <a:xfrm>
                <a:off x="1066590" y="4765675"/>
                <a:ext cx="432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t>
                </a:r>
                <a:endParaRPr lang="en-US" altLang="en-US">
                  <a:latin typeface="+mn-lt"/>
                </a:endParaRPr>
              </a:p>
            </p:txBody>
          </p:sp>
          <p:sp>
            <p:nvSpPr>
              <p:cNvPr id="64855" name="Rectangle 426"/>
              <p:cNvSpPr>
                <a:spLocks noChangeArrowheads="1"/>
              </p:cNvSpPr>
              <p:nvPr/>
            </p:nvSpPr>
            <p:spPr bwMode="auto">
              <a:xfrm>
                <a:off x="1119632" y="4765675"/>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856" name="Rectangle 427"/>
              <p:cNvSpPr>
                <a:spLocks noChangeArrowheads="1"/>
              </p:cNvSpPr>
              <p:nvPr/>
            </p:nvSpPr>
            <p:spPr bwMode="auto">
              <a:xfrm>
                <a:off x="1120427" y="4505325"/>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0</a:t>
                </a:r>
                <a:endParaRPr lang="en-US" altLang="en-US">
                  <a:latin typeface="+mn-lt"/>
                </a:endParaRPr>
              </a:p>
            </p:txBody>
          </p:sp>
          <p:sp>
            <p:nvSpPr>
              <p:cNvPr id="64857" name="Rectangle 428"/>
              <p:cNvSpPr>
                <a:spLocks noChangeArrowheads="1"/>
              </p:cNvSpPr>
              <p:nvPr/>
            </p:nvSpPr>
            <p:spPr bwMode="auto">
              <a:xfrm>
                <a:off x="1120427" y="4248150"/>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1</a:t>
                </a:r>
                <a:endParaRPr lang="en-US" altLang="en-US">
                  <a:latin typeface="+mn-lt"/>
                </a:endParaRPr>
              </a:p>
            </p:txBody>
          </p:sp>
          <p:sp>
            <p:nvSpPr>
              <p:cNvPr id="64858" name="Rectangle 429"/>
              <p:cNvSpPr>
                <a:spLocks noChangeArrowheads="1"/>
              </p:cNvSpPr>
              <p:nvPr/>
            </p:nvSpPr>
            <p:spPr bwMode="auto">
              <a:xfrm>
                <a:off x="1120427" y="3989388"/>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2</a:t>
                </a:r>
                <a:endParaRPr lang="en-US" altLang="en-US">
                  <a:latin typeface="+mn-lt"/>
                </a:endParaRPr>
              </a:p>
            </p:txBody>
          </p:sp>
          <p:sp>
            <p:nvSpPr>
              <p:cNvPr id="64859" name="Rectangle 430"/>
              <p:cNvSpPr>
                <a:spLocks noChangeArrowheads="1"/>
              </p:cNvSpPr>
              <p:nvPr/>
            </p:nvSpPr>
            <p:spPr bwMode="auto">
              <a:xfrm>
                <a:off x="1120427" y="3732212"/>
                <a:ext cx="721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3</a:t>
                </a:r>
                <a:endParaRPr lang="en-US" altLang="en-US">
                  <a:latin typeface="+mn-lt"/>
                </a:endParaRPr>
              </a:p>
            </p:txBody>
          </p:sp>
        </p:grpSp>
        <p:sp>
          <p:nvSpPr>
            <p:cNvPr id="64532" name="Rectangle 431"/>
            <p:cNvSpPr>
              <a:spLocks noChangeArrowheads="1"/>
            </p:cNvSpPr>
            <p:nvPr/>
          </p:nvSpPr>
          <p:spPr bwMode="auto">
            <a:xfrm>
              <a:off x="3189740" y="5656264"/>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T</a:t>
              </a:r>
              <a:endParaRPr lang="en-US" altLang="en-US">
                <a:latin typeface="+mn-lt"/>
              </a:endParaRPr>
            </a:p>
          </p:txBody>
        </p:sp>
        <p:sp>
          <p:nvSpPr>
            <p:cNvPr id="64533" name="Rectangle 432"/>
            <p:cNvSpPr>
              <a:spLocks noChangeArrowheads="1"/>
            </p:cNvSpPr>
            <p:nvPr/>
          </p:nvSpPr>
          <p:spPr bwMode="auto">
            <a:xfrm>
              <a:off x="3274048" y="5656264"/>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i</a:t>
              </a:r>
              <a:endParaRPr lang="en-US" altLang="en-US">
                <a:latin typeface="+mn-lt"/>
              </a:endParaRPr>
            </a:p>
          </p:txBody>
        </p:sp>
        <p:sp>
          <p:nvSpPr>
            <p:cNvPr id="64534" name="Rectangle 433"/>
            <p:cNvSpPr>
              <a:spLocks noChangeArrowheads="1"/>
            </p:cNvSpPr>
            <p:nvPr/>
          </p:nvSpPr>
          <p:spPr bwMode="auto">
            <a:xfrm>
              <a:off x="3321286" y="5656264"/>
              <a:ext cx="1154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m</a:t>
              </a:r>
              <a:endParaRPr lang="en-US" altLang="en-US">
                <a:latin typeface="+mn-lt"/>
              </a:endParaRPr>
            </a:p>
          </p:txBody>
        </p:sp>
        <p:sp>
          <p:nvSpPr>
            <p:cNvPr id="64535" name="Rectangle 434"/>
            <p:cNvSpPr>
              <a:spLocks noChangeArrowheads="1"/>
            </p:cNvSpPr>
            <p:nvPr/>
          </p:nvSpPr>
          <p:spPr bwMode="auto">
            <a:xfrm>
              <a:off x="3454853" y="5656264"/>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e</a:t>
              </a:r>
              <a:endParaRPr lang="en-US" altLang="en-US">
                <a:latin typeface="+mn-lt"/>
              </a:endParaRPr>
            </a:p>
          </p:txBody>
        </p:sp>
        <p:sp>
          <p:nvSpPr>
            <p:cNvPr id="64536" name="Rectangle 435"/>
            <p:cNvSpPr>
              <a:spLocks noChangeArrowheads="1"/>
            </p:cNvSpPr>
            <p:nvPr/>
          </p:nvSpPr>
          <p:spPr bwMode="auto">
            <a:xfrm>
              <a:off x="3591447" y="5656264"/>
              <a:ext cx="561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s</a:t>
              </a:r>
              <a:endParaRPr lang="en-US" altLang="en-US" dirty="0">
                <a:latin typeface="+mn-lt"/>
              </a:endParaRPr>
            </a:p>
          </p:txBody>
        </p:sp>
        <p:sp>
          <p:nvSpPr>
            <p:cNvPr id="64537" name="Rectangle 436"/>
            <p:cNvSpPr>
              <a:spLocks noChangeArrowheads="1"/>
            </p:cNvSpPr>
            <p:nvPr/>
          </p:nvSpPr>
          <p:spPr bwMode="auto">
            <a:xfrm>
              <a:off x="3674892" y="5656264"/>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i</a:t>
              </a:r>
              <a:endParaRPr lang="en-US" altLang="en-US">
                <a:latin typeface="+mn-lt"/>
              </a:endParaRPr>
            </a:p>
          </p:txBody>
        </p:sp>
        <p:sp>
          <p:nvSpPr>
            <p:cNvPr id="64538" name="Rectangle 437"/>
            <p:cNvSpPr>
              <a:spLocks noChangeArrowheads="1"/>
            </p:cNvSpPr>
            <p:nvPr/>
          </p:nvSpPr>
          <p:spPr bwMode="auto">
            <a:xfrm>
              <a:off x="3722324" y="5656264"/>
              <a:ext cx="753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n</a:t>
              </a:r>
              <a:endParaRPr lang="en-US" altLang="en-US">
                <a:latin typeface="+mn-lt"/>
              </a:endParaRPr>
            </a:p>
          </p:txBody>
        </p:sp>
        <p:sp>
          <p:nvSpPr>
            <p:cNvPr id="64539" name="Rectangle 438"/>
            <p:cNvSpPr>
              <a:spLocks noChangeArrowheads="1"/>
            </p:cNvSpPr>
            <p:nvPr/>
          </p:nvSpPr>
          <p:spPr bwMode="auto">
            <a:xfrm>
              <a:off x="3818445" y="5656264"/>
              <a:ext cx="593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c</a:t>
              </a:r>
              <a:endParaRPr lang="en-US" altLang="en-US">
                <a:latin typeface="+mn-lt"/>
              </a:endParaRPr>
            </a:p>
          </p:txBody>
        </p:sp>
        <p:sp>
          <p:nvSpPr>
            <p:cNvPr id="64540" name="Rectangle 439"/>
            <p:cNvSpPr>
              <a:spLocks noChangeArrowheads="1"/>
            </p:cNvSpPr>
            <p:nvPr/>
          </p:nvSpPr>
          <p:spPr bwMode="auto">
            <a:xfrm>
              <a:off x="3896972" y="5656264"/>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e</a:t>
              </a:r>
              <a:endParaRPr lang="en-US" altLang="en-US">
                <a:latin typeface="+mn-lt"/>
              </a:endParaRPr>
            </a:p>
          </p:txBody>
        </p:sp>
        <p:sp>
          <p:nvSpPr>
            <p:cNvPr id="64541" name="Rectangle 440"/>
            <p:cNvSpPr>
              <a:spLocks noChangeArrowheads="1"/>
            </p:cNvSpPr>
            <p:nvPr/>
          </p:nvSpPr>
          <p:spPr bwMode="auto">
            <a:xfrm>
              <a:off x="4041534" y="5656264"/>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r</a:t>
              </a:r>
              <a:endParaRPr lang="en-US" altLang="en-US" dirty="0">
                <a:latin typeface="+mn-lt"/>
              </a:endParaRPr>
            </a:p>
          </p:txBody>
        </p:sp>
        <p:sp>
          <p:nvSpPr>
            <p:cNvPr id="64542" name="Rectangle 441"/>
            <p:cNvSpPr>
              <a:spLocks noChangeArrowheads="1"/>
            </p:cNvSpPr>
            <p:nvPr/>
          </p:nvSpPr>
          <p:spPr bwMode="auto">
            <a:xfrm>
              <a:off x="4127960" y="5656264"/>
              <a:ext cx="689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a</a:t>
              </a:r>
              <a:endParaRPr lang="en-US" altLang="en-US">
                <a:latin typeface="+mn-lt"/>
              </a:endParaRPr>
            </a:p>
          </p:txBody>
        </p:sp>
        <p:sp>
          <p:nvSpPr>
            <p:cNvPr id="64543" name="Rectangle 442"/>
            <p:cNvSpPr>
              <a:spLocks noChangeArrowheads="1"/>
            </p:cNvSpPr>
            <p:nvPr/>
          </p:nvSpPr>
          <p:spPr bwMode="auto">
            <a:xfrm>
              <a:off x="4210479" y="5656264"/>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n</a:t>
              </a:r>
              <a:endParaRPr lang="en-US" altLang="en-US">
                <a:latin typeface="+mn-lt"/>
              </a:endParaRPr>
            </a:p>
          </p:txBody>
        </p:sp>
        <p:sp>
          <p:nvSpPr>
            <p:cNvPr id="64544" name="Rectangle 443"/>
            <p:cNvSpPr>
              <a:spLocks noChangeArrowheads="1"/>
            </p:cNvSpPr>
            <p:nvPr/>
          </p:nvSpPr>
          <p:spPr bwMode="auto">
            <a:xfrm>
              <a:off x="4307317" y="5656264"/>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d</a:t>
              </a:r>
              <a:endParaRPr lang="en-US" altLang="en-US" dirty="0">
                <a:latin typeface="+mn-lt"/>
              </a:endParaRPr>
            </a:p>
          </p:txBody>
        </p:sp>
        <p:sp>
          <p:nvSpPr>
            <p:cNvPr id="64545" name="Rectangle 444"/>
            <p:cNvSpPr>
              <a:spLocks noChangeArrowheads="1"/>
            </p:cNvSpPr>
            <p:nvPr/>
          </p:nvSpPr>
          <p:spPr bwMode="auto">
            <a:xfrm>
              <a:off x="4397804" y="5656264"/>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o</a:t>
              </a:r>
              <a:endParaRPr lang="en-US" altLang="en-US" dirty="0">
                <a:latin typeface="+mn-lt"/>
              </a:endParaRPr>
            </a:p>
          </p:txBody>
        </p:sp>
        <p:sp>
          <p:nvSpPr>
            <p:cNvPr id="64546" name="Rectangle 445"/>
            <p:cNvSpPr>
              <a:spLocks noChangeArrowheads="1"/>
            </p:cNvSpPr>
            <p:nvPr/>
          </p:nvSpPr>
          <p:spPr bwMode="auto">
            <a:xfrm>
              <a:off x="4485717" y="5656264"/>
              <a:ext cx="1154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m</a:t>
              </a:r>
              <a:endParaRPr lang="en-US" altLang="en-US" dirty="0">
                <a:latin typeface="+mn-lt"/>
              </a:endParaRPr>
            </a:p>
          </p:txBody>
        </p:sp>
        <p:sp>
          <p:nvSpPr>
            <p:cNvPr id="64547" name="Rectangle 446"/>
            <p:cNvSpPr>
              <a:spLocks noChangeArrowheads="1"/>
            </p:cNvSpPr>
            <p:nvPr/>
          </p:nvSpPr>
          <p:spPr bwMode="auto">
            <a:xfrm>
              <a:off x="4615486" y="5656264"/>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i</a:t>
              </a:r>
              <a:endParaRPr lang="en-US" altLang="en-US">
                <a:latin typeface="+mn-lt"/>
              </a:endParaRPr>
            </a:p>
          </p:txBody>
        </p:sp>
        <p:sp>
          <p:nvSpPr>
            <p:cNvPr id="64548" name="Rectangle 447"/>
            <p:cNvSpPr>
              <a:spLocks noChangeArrowheads="1"/>
            </p:cNvSpPr>
            <p:nvPr/>
          </p:nvSpPr>
          <p:spPr bwMode="auto">
            <a:xfrm>
              <a:off x="4664599" y="5656264"/>
              <a:ext cx="561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z</a:t>
              </a:r>
              <a:endParaRPr lang="en-US" altLang="en-US" dirty="0">
                <a:latin typeface="+mn-lt"/>
              </a:endParaRPr>
            </a:p>
          </p:txBody>
        </p:sp>
        <p:sp>
          <p:nvSpPr>
            <p:cNvPr id="64549" name="Rectangle 448"/>
            <p:cNvSpPr>
              <a:spLocks noChangeArrowheads="1"/>
            </p:cNvSpPr>
            <p:nvPr/>
          </p:nvSpPr>
          <p:spPr bwMode="auto">
            <a:xfrm>
              <a:off x="4739150" y="5656264"/>
              <a:ext cx="689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30303"/>
                  </a:solidFill>
                  <a:latin typeface="+mn-lt"/>
                </a:rPr>
                <a:t>a</a:t>
              </a:r>
              <a:endParaRPr lang="en-US" altLang="en-US" dirty="0">
                <a:latin typeface="+mn-lt"/>
              </a:endParaRPr>
            </a:p>
          </p:txBody>
        </p:sp>
        <p:sp>
          <p:nvSpPr>
            <p:cNvPr id="64550" name="Rectangle 449"/>
            <p:cNvSpPr>
              <a:spLocks noChangeArrowheads="1"/>
            </p:cNvSpPr>
            <p:nvPr/>
          </p:nvSpPr>
          <p:spPr bwMode="auto">
            <a:xfrm>
              <a:off x="4813059" y="5656264"/>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t</a:t>
              </a:r>
              <a:endParaRPr lang="en-US" altLang="en-US">
                <a:latin typeface="+mn-lt"/>
              </a:endParaRPr>
            </a:p>
          </p:txBody>
        </p:sp>
        <p:sp>
          <p:nvSpPr>
            <p:cNvPr id="64551" name="Rectangle 450"/>
            <p:cNvSpPr>
              <a:spLocks noChangeArrowheads="1"/>
            </p:cNvSpPr>
            <p:nvPr/>
          </p:nvSpPr>
          <p:spPr bwMode="auto">
            <a:xfrm>
              <a:off x="4866311" y="5656264"/>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i</a:t>
              </a:r>
              <a:endParaRPr lang="en-US" altLang="en-US">
                <a:latin typeface="+mn-lt"/>
              </a:endParaRPr>
            </a:p>
          </p:txBody>
        </p:sp>
        <p:sp>
          <p:nvSpPr>
            <p:cNvPr id="64552" name="Rectangle 451"/>
            <p:cNvSpPr>
              <a:spLocks noChangeArrowheads="1"/>
            </p:cNvSpPr>
            <p:nvPr/>
          </p:nvSpPr>
          <p:spPr bwMode="auto">
            <a:xfrm>
              <a:off x="4913742" y="5656264"/>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o</a:t>
              </a:r>
              <a:endParaRPr lang="en-US" altLang="en-US">
                <a:latin typeface="+mn-lt"/>
              </a:endParaRPr>
            </a:p>
          </p:txBody>
        </p:sp>
        <p:sp>
          <p:nvSpPr>
            <p:cNvPr id="64553" name="Rectangle 452"/>
            <p:cNvSpPr>
              <a:spLocks noChangeArrowheads="1"/>
            </p:cNvSpPr>
            <p:nvPr/>
          </p:nvSpPr>
          <p:spPr bwMode="auto">
            <a:xfrm>
              <a:off x="5005817" y="5656264"/>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30303"/>
                  </a:solidFill>
                  <a:latin typeface="+mn-lt"/>
                </a:rPr>
                <a:t>n</a:t>
              </a:r>
              <a:endParaRPr lang="en-US" altLang="en-US">
                <a:latin typeface="+mn-lt"/>
              </a:endParaRPr>
            </a:p>
          </p:txBody>
        </p:sp>
        <p:grpSp>
          <p:nvGrpSpPr>
            <p:cNvPr id="64554" name="Group 178505"/>
            <p:cNvGrpSpPr>
              <a:grpSpLocks/>
            </p:cNvGrpSpPr>
            <p:nvPr/>
          </p:nvGrpSpPr>
          <p:grpSpPr bwMode="auto">
            <a:xfrm>
              <a:off x="6172201" y="3721101"/>
              <a:ext cx="3552179" cy="2125663"/>
              <a:chOff x="4648201" y="3721100"/>
              <a:chExt cx="3552178" cy="2125663"/>
            </a:xfrm>
          </p:grpSpPr>
          <p:sp>
            <p:nvSpPr>
              <p:cNvPr id="64574" name="Line 386"/>
              <p:cNvSpPr>
                <a:spLocks noChangeShapeType="1"/>
              </p:cNvSpPr>
              <p:nvPr/>
            </p:nvSpPr>
            <p:spPr bwMode="auto">
              <a:xfrm>
                <a:off x="5410200" y="4706145"/>
                <a:ext cx="2460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4575" name="Group 178501"/>
              <p:cNvGrpSpPr>
                <a:grpSpLocks/>
              </p:cNvGrpSpPr>
              <p:nvPr/>
            </p:nvGrpSpPr>
            <p:grpSpPr bwMode="auto">
              <a:xfrm>
                <a:off x="4648201" y="3721100"/>
                <a:ext cx="3552178" cy="2125663"/>
                <a:chOff x="4648201" y="3721100"/>
                <a:chExt cx="3552178" cy="2125663"/>
              </a:xfrm>
            </p:grpSpPr>
            <p:sp>
              <p:nvSpPr>
                <p:cNvPr id="64576" name="TextBox 743"/>
                <p:cNvSpPr txBox="1">
                  <a:spLocks noChangeArrowheads="1"/>
                </p:cNvSpPr>
                <p:nvPr/>
              </p:nvSpPr>
              <p:spPr bwMode="auto">
                <a:xfrm rot="-5400000">
                  <a:off x="3962401" y="4419600"/>
                  <a:ext cx="175259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000" b="1">
                      <a:latin typeface="+mn-lt"/>
                    </a:rPr>
                    <a:t>Change in Hip BMD from iPrEx Enrollment, %</a:t>
                  </a:r>
                </a:p>
              </p:txBody>
            </p:sp>
            <p:sp>
              <p:nvSpPr>
                <p:cNvPr id="64577" name="AutoShape 454"/>
                <p:cNvSpPr>
                  <a:spLocks noChangeAspect="1" noChangeArrowheads="1" noTextEdit="1"/>
                </p:cNvSpPr>
                <p:nvPr/>
              </p:nvSpPr>
              <p:spPr bwMode="auto">
                <a:xfrm>
                  <a:off x="5029200" y="3733800"/>
                  <a:ext cx="3143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78" name="Line 456"/>
                <p:cNvSpPr>
                  <a:spLocks noChangeShapeType="1"/>
                </p:cNvSpPr>
                <p:nvPr/>
              </p:nvSpPr>
              <p:spPr bwMode="auto">
                <a:xfrm>
                  <a:off x="7727950" y="4446588"/>
                  <a:ext cx="0" cy="376238"/>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79" name="Line 457"/>
                <p:cNvSpPr>
                  <a:spLocks noChangeShapeType="1"/>
                </p:cNvSpPr>
                <p:nvPr/>
              </p:nvSpPr>
              <p:spPr bwMode="auto">
                <a:xfrm>
                  <a:off x="7680325" y="4446588"/>
                  <a:ext cx="107950"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0" name="Line 458"/>
                <p:cNvSpPr>
                  <a:spLocks noChangeShapeType="1"/>
                </p:cNvSpPr>
                <p:nvPr/>
              </p:nvSpPr>
              <p:spPr bwMode="auto">
                <a:xfrm>
                  <a:off x="7675563" y="4822825"/>
                  <a:ext cx="107950"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1" name="Line 459"/>
                <p:cNvSpPr>
                  <a:spLocks noChangeShapeType="1"/>
                </p:cNvSpPr>
                <p:nvPr/>
              </p:nvSpPr>
              <p:spPr bwMode="auto">
                <a:xfrm>
                  <a:off x="7138988" y="4929188"/>
                  <a:ext cx="0" cy="333375"/>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2" name="Line 460"/>
                <p:cNvSpPr>
                  <a:spLocks noChangeShapeType="1"/>
                </p:cNvSpPr>
                <p:nvPr/>
              </p:nvSpPr>
              <p:spPr bwMode="auto">
                <a:xfrm>
                  <a:off x="7092950" y="4929188"/>
                  <a:ext cx="106363"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3" name="Line 461"/>
                <p:cNvSpPr>
                  <a:spLocks noChangeShapeType="1"/>
                </p:cNvSpPr>
                <p:nvPr/>
              </p:nvSpPr>
              <p:spPr bwMode="auto">
                <a:xfrm>
                  <a:off x="7088188" y="5262563"/>
                  <a:ext cx="106363"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4" name="Line 462"/>
                <p:cNvSpPr>
                  <a:spLocks noChangeShapeType="1"/>
                </p:cNvSpPr>
                <p:nvPr/>
              </p:nvSpPr>
              <p:spPr bwMode="auto">
                <a:xfrm>
                  <a:off x="7740650" y="4479925"/>
                  <a:ext cx="0" cy="398463"/>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5" name="Line 463"/>
                <p:cNvSpPr>
                  <a:spLocks noChangeShapeType="1"/>
                </p:cNvSpPr>
                <p:nvPr/>
              </p:nvSpPr>
              <p:spPr bwMode="auto">
                <a:xfrm>
                  <a:off x="7694613" y="4484688"/>
                  <a:ext cx="106363" cy="0"/>
                </a:xfrm>
                <a:prstGeom prst="line">
                  <a:avLst/>
                </a:prstGeom>
                <a:noFill/>
                <a:ln w="12">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6" name="Line 464"/>
                <p:cNvSpPr>
                  <a:spLocks noChangeShapeType="1"/>
                </p:cNvSpPr>
                <p:nvPr/>
              </p:nvSpPr>
              <p:spPr bwMode="auto">
                <a:xfrm>
                  <a:off x="7685088" y="4878388"/>
                  <a:ext cx="111125"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7" name="Line 465"/>
                <p:cNvSpPr>
                  <a:spLocks noChangeShapeType="1"/>
                </p:cNvSpPr>
                <p:nvPr/>
              </p:nvSpPr>
              <p:spPr bwMode="auto">
                <a:xfrm>
                  <a:off x="7156450" y="4405313"/>
                  <a:ext cx="0" cy="268288"/>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8" name="Line 466"/>
                <p:cNvSpPr>
                  <a:spLocks noChangeShapeType="1"/>
                </p:cNvSpPr>
                <p:nvPr/>
              </p:nvSpPr>
              <p:spPr bwMode="auto">
                <a:xfrm>
                  <a:off x="7110413" y="4410075"/>
                  <a:ext cx="106363"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89" name="Line 467"/>
                <p:cNvSpPr>
                  <a:spLocks noChangeShapeType="1"/>
                </p:cNvSpPr>
                <p:nvPr/>
              </p:nvSpPr>
              <p:spPr bwMode="auto">
                <a:xfrm>
                  <a:off x="7105650" y="4673600"/>
                  <a:ext cx="106363"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0" name="Line 468"/>
                <p:cNvSpPr>
                  <a:spLocks noChangeShapeType="1"/>
                </p:cNvSpPr>
                <p:nvPr/>
              </p:nvSpPr>
              <p:spPr bwMode="auto">
                <a:xfrm>
                  <a:off x="7732713" y="4479925"/>
                  <a:ext cx="0" cy="227013"/>
                </a:xfrm>
                <a:prstGeom prst="line">
                  <a:avLst/>
                </a:prstGeom>
                <a:noFill/>
                <a:ln w="12">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1" name="Line 469"/>
                <p:cNvSpPr>
                  <a:spLocks noChangeShapeType="1"/>
                </p:cNvSpPr>
                <p:nvPr/>
              </p:nvSpPr>
              <p:spPr bwMode="auto">
                <a:xfrm>
                  <a:off x="7685088" y="4479925"/>
                  <a:ext cx="106363"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2" name="Line 470"/>
                <p:cNvSpPr>
                  <a:spLocks noChangeShapeType="1"/>
                </p:cNvSpPr>
                <p:nvPr/>
              </p:nvSpPr>
              <p:spPr bwMode="auto">
                <a:xfrm>
                  <a:off x="7675563" y="4706938"/>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3" name="Rectangle 471"/>
                <p:cNvSpPr>
                  <a:spLocks noChangeArrowheads="1"/>
                </p:cNvSpPr>
                <p:nvPr/>
              </p:nvSpPr>
              <p:spPr bwMode="auto">
                <a:xfrm>
                  <a:off x="6320669" y="5216525"/>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10101"/>
                      </a:solidFill>
                      <a:latin typeface="+mn-lt"/>
                    </a:rPr>
                    <a:t>**</a:t>
                  </a:r>
                  <a:endParaRPr lang="en-US" altLang="en-US">
                    <a:latin typeface="+mn-lt"/>
                  </a:endParaRPr>
                </a:p>
              </p:txBody>
            </p:sp>
            <p:sp>
              <p:nvSpPr>
                <p:cNvPr id="64594" name="Rectangle 472"/>
                <p:cNvSpPr>
                  <a:spLocks noChangeArrowheads="1"/>
                </p:cNvSpPr>
                <p:nvPr/>
              </p:nvSpPr>
              <p:spPr bwMode="auto">
                <a:xfrm>
                  <a:off x="5661856" y="5024438"/>
                  <a:ext cx="230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10101"/>
                      </a:solidFill>
                      <a:latin typeface="+mn-lt"/>
                    </a:rPr>
                    <a:t>**</a:t>
                  </a:r>
                  <a:endParaRPr lang="en-US" altLang="en-US">
                    <a:latin typeface="+mn-lt"/>
                  </a:endParaRPr>
                </a:p>
              </p:txBody>
            </p:sp>
            <p:sp>
              <p:nvSpPr>
                <p:cNvPr id="64595" name="Rectangle 473"/>
                <p:cNvSpPr>
                  <a:spLocks noChangeArrowheads="1"/>
                </p:cNvSpPr>
                <p:nvPr/>
              </p:nvSpPr>
              <p:spPr bwMode="auto">
                <a:xfrm>
                  <a:off x="7026294" y="5141913"/>
                  <a:ext cx="11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solidFill>
                        <a:srgbClr val="010101"/>
                      </a:solidFill>
                      <a:latin typeface="+mn-lt"/>
                    </a:rPr>
                    <a:t>*</a:t>
                  </a:r>
                  <a:endParaRPr lang="en-US" altLang="en-US">
                    <a:latin typeface="+mn-lt"/>
                  </a:endParaRPr>
                </a:p>
              </p:txBody>
            </p:sp>
            <p:sp>
              <p:nvSpPr>
                <p:cNvPr id="64596" name="Line 474"/>
                <p:cNvSpPr>
                  <a:spLocks noChangeShapeType="1"/>
                </p:cNvSpPr>
                <p:nvPr/>
              </p:nvSpPr>
              <p:spPr bwMode="auto">
                <a:xfrm>
                  <a:off x="6572250" y="5040313"/>
                  <a:ext cx="0" cy="333375"/>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7" name="Line 475"/>
                <p:cNvSpPr>
                  <a:spLocks noChangeShapeType="1"/>
                </p:cNvSpPr>
                <p:nvPr/>
              </p:nvSpPr>
              <p:spPr bwMode="auto">
                <a:xfrm>
                  <a:off x="6521450" y="5040313"/>
                  <a:ext cx="107950"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8" name="Line 476"/>
                <p:cNvSpPr>
                  <a:spLocks noChangeShapeType="1"/>
                </p:cNvSpPr>
                <p:nvPr/>
              </p:nvSpPr>
              <p:spPr bwMode="auto">
                <a:xfrm>
                  <a:off x="6516688" y="5373688"/>
                  <a:ext cx="107950"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599" name="Line 477"/>
                <p:cNvSpPr>
                  <a:spLocks noChangeShapeType="1"/>
                </p:cNvSpPr>
                <p:nvPr/>
              </p:nvSpPr>
              <p:spPr bwMode="auto">
                <a:xfrm>
                  <a:off x="5992813" y="4887913"/>
                  <a:ext cx="0" cy="333375"/>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0" name="Line 478"/>
                <p:cNvSpPr>
                  <a:spLocks noChangeShapeType="1"/>
                </p:cNvSpPr>
                <p:nvPr/>
              </p:nvSpPr>
              <p:spPr bwMode="auto">
                <a:xfrm>
                  <a:off x="5946775" y="4892675"/>
                  <a:ext cx="106363"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1" name="Line 479"/>
                <p:cNvSpPr>
                  <a:spLocks noChangeShapeType="1"/>
                </p:cNvSpPr>
                <p:nvPr/>
              </p:nvSpPr>
              <p:spPr bwMode="auto">
                <a:xfrm>
                  <a:off x="5937250" y="5221288"/>
                  <a:ext cx="107950" cy="0"/>
                </a:xfrm>
                <a:prstGeom prst="line">
                  <a:avLst/>
                </a:prstGeom>
                <a:noFill/>
                <a:ln w="12700">
                  <a:solidFill>
                    <a:srgbClr val="CB202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2" name="Line 480"/>
                <p:cNvSpPr>
                  <a:spLocks noChangeShapeType="1"/>
                </p:cNvSpPr>
                <p:nvPr/>
              </p:nvSpPr>
              <p:spPr bwMode="auto">
                <a:xfrm>
                  <a:off x="7735888" y="4368800"/>
                  <a:ext cx="0" cy="263525"/>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3" name="Line 481"/>
                <p:cNvSpPr>
                  <a:spLocks noChangeShapeType="1"/>
                </p:cNvSpPr>
                <p:nvPr/>
              </p:nvSpPr>
              <p:spPr bwMode="auto">
                <a:xfrm>
                  <a:off x="7685088" y="4368800"/>
                  <a:ext cx="111125"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4" name="Line 482"/>
                <p:cNvSpPr>
                  <a:spLocks noChangeShapeType="1"/>
                </p:cNvSpPr>
                <p:nvPr/>
              </p:nvSpPr>
              <p:spPr bwMode="auto">
                <a:xfrm>
                  <a:off x="7680325" y="4632325"/>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5" name="Line 483"/>
                <p:cNvSpPr>
                  <a:spLocks noChangeShapeType="1"/>
                </p:cNvSpPr>
                <p:nvPr/>
              </p:nvSpPr>
              <p:spPr bwMode="auto">
                <a:xfrm>
                  <a:off x="5989638" y="4438650"/>
                  <a:ext cx="0" cy="198438"/>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6" name="Line 484"/>
                <p:cNvSpPr>
                  <a:spLocks noChangeShapeType="1"/>
                </p:cNvSpPr>
                <p:nvPr/>
              </p:nvSpPr>
              <p:spPr bwMode="auto">
                <a:xfrm>
                  <a:off x="5942013" y="4438650"/>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7" name="Line 485"/>
                <p:cNvSpPr>
                  <a:spLocks noChangeShapeType="1"/>
                </p:cNvSpPr>
                <p:nvPr/>
              </p:nvSpPr>
              <p:spPr bwMode="auto">
                <a:xfrm>
                  <a:off x="5937250" y="4637088"/>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8" name="Line 486"/>
                <p:cNvSpPr>
                  <a:spLocks noChangeShapeType="1"/>
                </p:cNvSpPr>
                <p:nvPr/>
              </p:nvSpPr>
              <p:spPr bwMode="auto">
                <a:xfrm>
                  <a:off x="6569075" y="4475163"/>
                  <a:ext cx="0" cy="198438"/>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09" name="Line 487"/>
                <p:cNvSpPr>
                  <a:spLocks noChangeShapeType="1"/>
                </p:cNvSpPr>
                <p:nvPr/>
              </p:nvSpPr>
              <p:spPr bwMode="auto">
                <a:xfrm>
                  <a:off x="6521450" y="4475163"/>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0" name="Line 488"/>
                <p:cNvSpPr>
                  <a:spLocks noChangeShapeType="1"/>
                </p:cNvSpPr>
                <p:nvPr/>
              </p:nvSpPr>
              <p:spPr bwMode="auto">
                <a:xfrm>
                  <a:off x="6516688" y="4673600"/>
                  <a:ext cx="107950" cy="0"/>
                </a:xfrm>
                <a:prstGeom prst="line">
                  <a:avLst/>
                </a:prstGeom>
                <a:noFill/>
                <a:ln w="12700">
                  <a:solidFill>
                    <a:srgbClr val="727175"/>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1" name="Line 489"/>
                <p:cNvSpPr>
                  <a:spLocks noChangeShapeType="1"/>
                </p:cNvSpPr>
                <p:nvPr/>
              </p:nvSpPr>
              <p:spPr bwMode="auto">
                <a:xfrm>
                  <a:off x="5989638" y="4572000"/>
                  <a:ext cx="0" cy="200025"/>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2" name="Line 490"/>
                <p:cNvSpPr>
                  <a:spLocks noChangeShapeType="1"/>
                </p:cNvSpPr>
                <p:nvPr/>
              </p:nvSpPr>
              <p:spPr bwMode="auto">
                <a:xfrm>
                  <a:off x="5942013" y="4576763"/>
                  <a:ext cx="107950" cy="0"/>
                </a:xfrm>
                <a:prstGeom prst="line">
                  <a:avLst/>
                </a:prstGeom>
                <a:noFill/>
                <a:ln w="12">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3" name="Line 491"/>
                <p:cNvSpPr>
                  <a:spLocks noChangeShapeType="1"/>
                </p:cNvSpPr>
                <p:nvPr/>
              </p:nvSpPr>
              <p:spPr bwMode="auto">
                <a:xfrm>
                  <a:off x="5937250" y="4772025"/>
                  <a:ext cx="107950"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4" name="Line 492"/>
                <p:cNvSpPr>
                  <a:spLocks noChangeShapeType="1"/>
                </p:cNvSpPr>
                <p:nvPr/>
              </p:nvSpPr>
              <p:spPr bwMode="auto">
                <a:xfrm>
                  <a:off x="6572250" y="4641850"/>
                  <a:ext cx="0" cy="268288"/>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5" name="Line 493"/>
                <p:cNvSpPr>
                  <a:spLocks noChangeShapeType="1"/>
                </p:cNvSpPr>
                <p:nvPr/>
              </p:nvSpPr>
              <p:spPr bwMode="auto">
                <a:xfrm>
                  <a:off x="6526213" y="4646613"/>
                  <a:ext cx="106363"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6" name="Line 494"/>
                <p:cNvSpPr>
                  <a:spLocks noChangeShapeType="1"/>
                </p:cNvSpPr>
                <p:nvPr/>
              </p:nvSpPr>
              <p:spPr bwMode="auto">
                <a:xfrm>
                  <a:off x="6521450" y="4910138"/>
                  <a:ext cx="107950"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7" name="Line 495"/>
                <p:cNvSpPr>
                  <a:spLocks noChangeShapeType="1"/>
                </p:cNvSpPr>
                <p:nvPr/>
              </p:nvSpPr>
              <p:spPr bwMode="auto">
                <a:xfrm>
                  <a:off x="7153275" y="4632325"/>
                  <a:ext cx="0" cy="263525"/>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8" name="Line 496"/>
                <p:cNvSpPr>
                  <a:spLocks noChangeShapeType="1"/>
                </p:cNvSpPr>
                <p:nvPr/>
              </p:nvSpPr>
              <p:spPr bwMode="auto">
                <a:xfrm>
                  <a:off x="7105650" y="4632325"/>
                  <a:ext cx="106363"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19" name="Line 497"/>
                <p:cNvSpPr>
                  <a:spLocks noChangeShapeType="1"/>
                </p:cNvSpPr>
                <p:nvPr/>
              </p:nvSpPr>
              <p:spPr bwMode="auto">
                <a:xfrm>
                  <a:off x="7096125" y="4895850"/>
                  <a:ext cx="107950" cy="0"/>
                </a:xfrm>
                <a:prstGeom prst="line">
                  <a:avLst/>
                </a:prstGeom>
                <a:noFill/>
                <a:ln w="12700">
                  <a:solidFill>
                    <a:srgbClr val="2972B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0" name="Line 498"/>
                <p:cNvSpPr>
                  <a:spLocks noChangeShapeType="1"/>
                </p:cNvSpPr>
                <p:nvPr/>
              </p:nvSpPr>
              <p:spPr bwMode="auto">
                <a:xfrm>
                  <a:off x="5410200" y="5359400"/>
                  <a:ext cx="2576513" cy="0"/>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1" name="Line 499"/>
                <p:cNvSpPr>
                  <a:spLocks noChangeShapeType="1"/>
                </p:cNvSpPr>
                <p:nvPr/>
              </p:nvSpPr>
              <p:spPr bwMode="auto">
                <a:xfrm>
                  <a:off x="5405438" y="5359400"/>
                  <a:ext cx="0" cy="23813"/>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2" name="Line 500"/>
                <p:cNvSpPr>
                  <a:spLocks noChangeShapeType="1"/>
                </p:cNvSpPr>
                <p:nvPr/>
              </p:nvSpPr>
              <p:spPr bwMode="auto">
                <a:xfrm>
                  <a:off x="6030913" y="5359400"/>
                  <a:ext cx="0" cy="23813"/>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3" name="Line 501"/>
                <p:cNvSpPr>
                  <a:spLocks noChangeShapeType="1"/>
                </p:cNvSpPr>
                <p:nvPr/>
              </p:nvSpPr>
              <p:spPr bwMode="auto">
                <a:xfrm>
                  <a:off x="6656388" y="5359400"/>
                  <a:ext cx="0" cy="23813"/>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4" name="Line 502"/>
                <p:cNvSpPr>
                  <a:spLocks noChangeShapeType="1"/>
                </p:cNvSpPr>
                <p:nvPr/>
              </p:nvSpPr>
              <p:spPr bwMode="auto">
                <a:xfrm>
                  <a:off x="7281863" y="5359400"/>
                  <a:ext cx="0" cy="23813"/>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5" name="Line 503"/>
                <p:cNvSpPr>
                  <a:spLocks noChangeShapeType="1"/>
                </p:cNvSpPr>
                <p:nvPr/>
              </p:nvSpPr>
              <p:spPr bwMode="auto">
                <a:xfrm>
                  <a:off x="7904163" y="5359400"/>
                  <a:ext cx="0" cy="23813"/>
                </a:xfrm>
                <a:prstGeom prst="line">
                  <a:avLst/>
                </a:prstGeom>
                <a:noFill/>
                <a:ln w="12">
                  <a:solidFill>
                    <a:srgbClr val="01010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4626" name="Line 504"/>
                <p:cNvSpPr>
                  <a:spLocks noChangeShapeType="1"/>
                </p:cNvSpPr>
                <p:nvPr/>
              </p:nvSpPr>
              <p:spPr bwMode="auto">
                <a:xfrm flipV="1">
                  <a:off x="5410200" y="3816350"/>
                  <a:ext cx="0" cy="1543050"/>
                </a:xfrm>
                <a:prstGeom prst="line">
                  <a:avLst/>
                </a:prstGeom>
                <a:noFill/>
                <a:ln w="12">
                  <a:solidFill>
                    <a:srgbClr val="01010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27" name="Freeform 505"/>
                <p:cNvSpPr>
                  <a:spLocks noEditPoints="1"/>
                </p:cNvSpPr>
                <p:nvPr/>
              </p:nvSpPr>
              <p:spPr bwMode="auto">
                <a:xfrm>
                  <a:off x="5362575" y="3816350"/>
                  <a:ext cx="47625" cy="1543050"/>
                </a:xfrm>
                <a:custGeom>
                  <a:avLst/>
                  <a:gdLst>
                    <a:gd name="T0" fmla="*/ 0 w 30"/>
                    <a:gd name="T1" fmla="*/ 2147483647 h 972"/>
                    <a:gd name="T2" fmla="*/ 75604688 w 30"/>
                    <a:gd name="T3" fmla="*/ 2147483647 h 972"/>
                    <a:gd name="T4" fmla="*/ 0 w 30"/>
                    <a:gd name="T5" fmla="*/ 2096770000 h 972"/>
                    <a:gd name="T6" fmla="*/ 75604688 w 30"/>
                    <a:gd name="T7" fmla="*/ 2096770000 h 972"/>
                    <a:gd name="T8" fmla="*/ 0 w 30"/>
                    <a:gd name="T9" fmla="*/ 1751509388 h 972"/>
                    <a:gd name="T10" fmla="*/ 75604688 w 30"/>
                    <a:gd name="T11" fmla="*/ 1751509388 h 972"/>
                    <a:gd name="T12" fmla="*/ 0 w 30"/>
                    <a:gd name="T13" fmla="*/ 1398687513 h 972"/>
                    <a:gd name="T14" fmla="*/ 75604688 w 30"/>
                    <a:gd name="T15" fmla="*/ 1398687513 h 972"/>
                    <a:gd name="T16" fmla="*/ 0 w 30"/>
                    <a:gd name="T17" fmla="*/ 1053425313 h 972"/>
                    <a:gd name="T18" fmla="*/ 75604688 w 30"/>
                    <a:gd name="T19" fmla="*/ 1053425313 h 972"/>
                    <a:gd name="T20" fmla="*/ 0 w 30"/>
                    <a:gd name="T21" fmla="*/ 700603438 h 972"/>
                    <a:gd name="T22" fmla="*/ 75604688 w 30"/>
                    <a:gd name="T23" fmla="*/ 700603438 h 972"/>
                    <a:gd name="T24" fmla="*/ 0 w 30"/>
                    <a:gd name="T25" fmla="*/ 355342825 h 972"/>
                    <a:gd name="T26" fmla="*/ 75604688 w 30"/>
                    <a:gd name="T27" fmla="*/ 355342825 h 972"/>
                    <a:gd name="T28" fmla="*/ 0 w 30"/>
                    <a:gd name="T29" fmla="*/ 0 h 972"/>
                    <a:gd name="T30" fmla="*/ 75604688 w 30"/>
                    <a:gd name="T31" fmla="*/ 0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 h="972">
                      <a:moveTo>
                        <a:pt x="0" y="972"/>
                      </a:moveTo>
                      <a:lnTo>
                        <a:pt x="30" y="972"/>
                      </a:lnTo>
                      <a:moveTo>
                        <a:pt x="0" y="832"/>
                      </a:moveTo>
                      <a:lnTo>
                        <a:pt x="30" y="832"/>
                      </a:lnTo>
                      <a:moveTo>
                        <a:pt x="0" y="695"/>
                      </a:moveTo>
                      <a:lnTo>
                        <a:pt x="30" y="695"/>
                      </a:lnTo>
                      <a:moveTo>
                        <a:pt x="0" y="555"/>
                      </a:moveTo>
                      <a:lnTo>
                        <a:pt x="30" y="555"/>
                      </a:lnTo>
                      <a:moveTo>
                        <a:pt x="0" y="418"/>
                      </a:moveTo>
                      <a:lnTo>
                        <a:pt x="30" y="418"/>
                      </a:lnTo>
                      <a:moveTo>
                        <a:pt x="0" y="278"/>
                      </a:moveTo>
                      <a:lnTo>
                        <a:pt x="30" y="278"/>
                      </a:lnTo>
                      <a:moveTo>
                        <a:pt x="0" y="141"/>
                      </a:moveTo>
                      <a:lnTo>
                        <a:pt x="30" y="141"/>
                      </a:lnTo>
                      <a:moveTo>
                        <a:pt x="0" y="0"/>
                      </a:moveTo>
                      <a:lnTo>
                        <a:pt x="30" y="0"/>
                      </a:lnTo>
                    </a:path>
                  </a:pathLst>
                </a:custGeom>
                <a:noFill/>
                <a:ln w="12" cap="flat">
                  <a:solidFill>
                    <a:srgbClr val="01010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28" name="Freeform 506"/>
                <p:cNvSpPr>
                  <a:spLocks/>
                </p:cNvSpPr>
                <p:nvPr/>
              </p:nvSpPr>
              <p:spPr bwMode="auto">
                <a:xfrm>
                  <a:off x="5410200" y="4545013"/>
                  <a:ext cx="2322513" cy="152400"/>
                </a:xfrm>
                <a:custGeom>
                  <a:avLst/>
                  <a:gdLst>
                    <a:gd name="T0" fmla="*/ 0 w 1463"/>
                    <a:gd name="T1" fmla="*/ 241935000 h 96"/>
                    <a:gd name="T2" fmla="*/ 919858023 w 1463"/>
                    <a:gd name="T3" fmla="*/ 35282188 h 96"/>
                    <a:gd name="T4" fmla="*/ 1844754772 w 1463"/>
                    <a:gd name="T5" fmla="*/ 35282188 h 96"/>
                    <a:gd name="T6" fmla="*/ 2147483647 w 1463"/>
                    <a:gd name="T7" fmla="*/ 35282188 h 96"/>
                    <a:gd name="T8" fmla="*/ 2147483647 w 1463"/>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96">
                      <a:moveTo>
                        <a:pt x="0" y="96"/>
                      </a:moveTo>
                      <a:lnTo>
                        <a:pt x="365" y="14"/>
                      </a:lnTo>
                      <a:lnTo>
                        <a:pt x="732" y="14"/>
                      </a:lnTo>
                      <a:lnTo>
                        <a:pt x="1098" y="14"/>
                      </a:lnTo>
                      <a:lnTo>
                        <a:pt x="1463" y="0"/>
                      </a:lnTo>
                    </a:path>
                  </a:pathLst>
                </a:custGeom>
                <a:noFill/>
                <a:ln w="28575" cap="rnd">
                  <a:solidFill>
                    <a:srgbClr val="72717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29" name="Oval 507"/>
                <p:cNvSpPr>
                  <a:spLocks noChangeArrowheads="1"/>
                </p:cNvSpPr>
                <p:nvPr/>
              </p:nvSpPr>
              <p:spPr bwMode="auto">
                <a:xfrm>
                  <a:off x="5362575" y="4651375"/>
                  <a:ext cx="93663" cy="92075"/>
                </a:xfrm>
                <a:prstGeom prst="ellipse">
                  <a:avLst/>
                </a:prstGeom>
                <a:solidFill>
                  <a:srgbClr val="7271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0" name="Oval 508"/>
                <p:cNvSpPr>
                  <a:spLocks noChangeArrowheads="1"/>
                </p:cNvSpPr>
                <p:nvPr/>
              </p:nvSpPr>
              <p:spPr bwMode="auto">
                <a:xfrm>
                  <a:off x="5362575" y="4651375"/>
                  <a:ext cx="93663" cy="92075"/>
                </a:xfrm>
                <a:prstGeom prst="ellipse">
                  <a:avLst/>
                </a:prstGeom>
                <a:noFill/>
                <a:ln w="9">
                  <a:solidFill>
                    <a:srgbClr val="72717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1" name="Oval 509"/>
                <p:cNvSpPr>
                  <a:spLocks noChangeArrowheads="1"/>
                </p:cNvSpPr>
                <p:nvPr/>
              </p:nvSpPr>
              <p:spPr bwMode="auto">
                <a:xfrm>
                  <a:off x="5942013" y="4516438"/>
                  <a:ext cx="93663" cy="93663"/>
                </a:xfrm>
                <a:prstGeom prst="ellipse">
                  <a:avLst/>
                </a:prstGeom>
                <a:solidFill>
                  <a:srgbClr val="7271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2" name="Oval 510"/>
                <p:cNvSpPr>
                  <a:spLocks noChangeArrowheads="1"/>
                </p:cNvSpPr>
                <p:nvPr/>
              </p:nvSpPr>
              <p:spPr bwMode="auto">
                <a:xfrm>
                  <a:off x="5942013" y="4516438"/>
                  <a:ext cx="93663" cy="93663"/>
                </a:xfrm>
                <a:prstGeom prst="ellipse">
                  <a:avLst/>
                </a:prstGeom>
                <a:noFill/>
                <a:ln w="9">
                  <a:solidFill>
                    <a:srgbClr val="72717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3" name="Oval 511"/>
                <p:cNvSpPr>
                  <a:spLocks noChangeArrowheads="1"/>
                </p:cNvSpPr>
                <p:nvPr/>
              </p:nvSpPr>
              <p:spPr bwMode="auto">
                <a:xfrm>
                  <a:off x="6521450" y="4516438"/>
                  <a:ext cx="98425" cy="93663"/>
                </a:xfrm>
                <a:prstGeom prst="ellipse">
                  <a:avLst/>
                </a:prstGeom>
                <a:solidFill>
                  <a:srgbClr val="7271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4" name="Oval 512"/>
                <p:cNvSpPr>
                  <a:spLocks noChangeArrowheads="1"/>
                </p:cNvSpPr>
                <p:nvPr/>
              </p:nvSpPr>
              <p:spPr bwMode="auto">
                <a:xfrm>
                  <a:off x="6521450" y="4516438"/>
                  <a:ext cx="98425" cy="93663"/>
                </a:xfrm>
                <a:prstGeom prst="ellipse">
                  <a:avLst/>
                </a:prstGeom>
                <a:noFill/>
                <a:ln w="9">
                  <a:solidFill>
                    <a:srgbClr val="72717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5" name="Oval 513"/>
                <p:cNvSpPr>
                  <a:spLocks noChangeArrowheads="1"/>
                </p:cNvSpPr>
                <p:nvPr/>
              </p:nvSpPr>
              <p:spPr bwMode="auto">
                <a:xfrm>
                  <a:off x="7105650" y="4516438"/>
                  <a:ext cx="93663" cy="93663"/>
                </a:xfrm>
                <a:prstGeom prst="ellipse">
                  <a:avLst/>
                </a:prstGeom>
                <a:solidFill>
                  <a:srgbClr val="7271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6" name="Oval 514"/>
                <p:cNvSpPr>
                  <a:spLocks noChangeArrowheads="1"/>
                </p:cNvSpPr>
                <p:nvPr/>
              </p:nvSpPr>
              <p:spPr bwMode="auto">
                <a:xfrm>
                  <a:off x="7105650" y="4516438"/>
                  <a:ext cx="93663" cy="93663"/>
                </a:xfrm>
                <a:prstGeom prst="ellipse">
                  <a:avLst/>
                </a:prstGeom>
                <a:noFill/>
                <a:ln w="9">
                  <a:solidFill>
                    <a:srgbClr val="72717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7" name="Oval 515"/>
                <p:cNvSpPr>
                  <a:spLocks noChangeArrowheads="1"/>
                </p:cNvSpPr>
                <p:nvPr/>
              </p:nvSpPr>
              <p:spPr bwMode="auto">
                <a:xfrm>
                  <a:off x="7685088" y="4494213"/>
                  <a:ext cx="93663" cy="96838"/>
                </a:xfrm>
                <a:prstGeom prst="ellipse">
                  <a:avLst/>
                </a:prstGeom>
                <a:solidFill>
                  <a:srgbClr val="72717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8" name="Oval 516"/>
                <p:cNvSpPr>
                  <a:spLocks noChangeArrowheads="1"/>
                </p:cNvSpPr>
                <p:nvPr/>
              </p:nvSpPr>
              <p:spPr bwMode="auto">
                <a:xfrm>
                  <a:off x="7685088" y="4494213"/>
                  <a:ext cx="93663" cy="96838"/>
                </a:xfrm>
                <a:prstGeom prst="ellipse">
                  <a:avLst/>
                </a:prstGeom>
                <a:noFill/>
                <a:ln w="9">
                  <a:solidFill>
                    <a:srgbClr val="727175"/>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39" name="Freeform 517"/>
                <p:cNvSpPr>
                  <a:spLocks/>
                </p:cNvSpPr>
                <p:nvPr/>
              </p:nvSpPr>
              <p:spPr bwMode="auto">
                <a:xfrm>
                  <a:off x="5410200" y="4610100"/>
                  <a:ext cx="2322513" cy="174625"/>
                </a:xfrm>
                <a:custGeom>
                  <a:avLst/>
                  <a:gdLst>
                    <a:gd name="T0" fmla="*/ 0 w 1463"/>
                    <a:gd name="T1" fmla="*/ 138609388 h 110"/>
                    <a:gd name="T2" fmla="*/ 919858023 w 1463"/>
                    <a:gd name="T3" fmla="*/ 138609388 h 110"/>
                    <a:gd name="T4" fmla="*/ 1844754772 w 1463"/>
                    <a:gd name="T5" fmla="*/ 277217188 h 110"/>
                    <a:gd name="T6" fmla="*/ 2147483647 w 1463"/>
                    <a:gd name="T7" fmla="*/ 277217188 h 110"/>
                    <a:gd name="T8" fmla="*/ 2147483647 w 1463"/>
                    <a:gd name="T9" fmla="*/ 0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110">
                      <a:moveTo>
                        <a:pt x="0" y="55"/>
                      </a:moveTo>
                      <a:lnTo>
                        <a:pt x="365" y="55"/>
                      </a:lnTo>
                      <a:lnTo>
                        <a:pt x="732" y="110"/>
                      </a:lnTo>
                      <a:lnTo>
                        <a:pt x="1098" y="110"/>
                      </a:lnTo>
                      <a:lnTo>
                        <a:pt x="1463" y="0"/>
                      </a:lnTo>
                    </a:path>
                  </a:pathLst>
                </a:custGeom>
                <a:noFill/>
                <a:ln w="28575" cap="rnd">
                  <a:solidFill>
                    <a:srgbClr val="2972B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40" name="Oval 518"/>
                <p:cNvSpPr>
                  <a:spLocks noChangeArrowheads="1"/>
                </p:cNvSpPr>
                <p:nvPr/>
              </p:nvSpPr>
              <p:spPr bwMode="auto">
                <a:xfrm>
                  <a:off x="5362575" y="4651375"/>
                  <a:ext cx="93663" cy="92075"/>
                </a:xfrm>
                <a:prstGeom prst="ellipse">
                  <a:avLst/>
                </a:prstGeom>
                <a:solidFill>
                  <a:srgbClr val="2972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1" name="Oval 519"/>
                <p:cNvSpPr>
                  <a:spLocks noChangeArrowheads="1"/>
                </p:cNvSpPr>
                <p:nvPr/>
              </p:nvSpPr>
              <p:spPr bwMode="auto">
                <a:xfrm>
                  <a:off x="5362575" y="4651375"/>
                  <a:ext cx="93663" cy="92075"/>
                </a:xfrm>
                <a:prstGeom prst="ellipse">
                  <a:avLst/>
                </a:prstGeom>
                <a:noFill/>
                <a:ln w="9">
                  <a:solidFill>
                    <a:srgbClr val="2972B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2" name="Oval 520"/>
                <p:cNvSpPr>
                  <a:spLocks noChangeArrowheads="1"/>
                </p:cNvSpPr>
                <p:nvPr/>
              </p:nvSpPr>
              <p:spPr bwMode="auto">
                <a:xfrm>
                  <a:off x="5942013" y="4651375"/>
                  <a:ext cx="93663" cy="92075"/>
                </a:xfrm>
                <a:prstGeom prst="ellipse">
                  <a:avLst/>
                </a:prstGeom>
                <a:solidFill>
                  <a:srgbClr val="2972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3" name="Oval 521"/>
                <p:cNvSpPr>
                  <a:spLocks noChangeArrowheads="1"/>
                </p:cNvSpPr>
                <p:nvPr/>
              </p:nvSpPr>
              <p:spPr bwMode="auto">
                <a:xfrm>
                  <a:off x="5942013" y="4651375"/>
                  <a:ext cx="93663" cy="92075"/>
                </a:xfrm>
                <a:prstGeom prst="ellipse">
                  <a:avLst/>
                </a:prstGeom>
                <a:noFill/>
                <a:ln w="9">
                  <a:solidFill>
                    <a:srgbClr val="2972B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4" name="Oval 522"/>
                <p:cNvSpPr>
                  <a:spLocks noChangeArrowheads="1"/>
                </p:cNvSpPr>
                <p:nvPr/>
              </p:nvSpPr>
              <p:spPr bwMode="auto">
                <a:xfrm>
                  <a:off x="6521450" y="4738688"/>
                  <a:ext cx="98425" cy="93663"/>
                </a:xfrm>
                <a:prstGeom prst="ellipse">
                  <a:avLst/>
                </a:prstGeom>
                <a:solidFill>
                  <a:srgbClr val="2972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5" name="Oval 523"/>
                <p:cNvSpPr>
                  <a:spLocks noChangeArrowheads="1"/>
                </p:cNvSpPr>
                <p:nvPr/>
              </p:nvSpPr>
              <p:spPr bwMode="auto">
                <a:xfrm>
                  <a:off x="6521450" y="4738688"/>
                  <a:ext cx="98425" cy="93663"/>
                </a:xfrm>
                <a:prstGeom prst="ellipse">
                  <a:avLst/>
                </a:prstGeom>
                <a:noFill/>
                <a:ln w="9">
                  <a:solidFill>
                    <a:srgbClr val="2972B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6" name="Oval 524"/>
                <p:cNvSpPr>
                  <a:spLocks noChangeArrowheads="1"/>
                </p:cNvSpPr>
                <p:nvPr/>
              </p:nvSpPr>
              <p:spPr bwMode="auto">
                <a:xfrm>
                  <a:off x="7105650" y="4738688"/>
                  <a:ext cx="93663" cy="93663"/>
                </a:xfrm>
                <a:prstGeom prst="ellipse">
                  <a:avLst/>
                </a:prstGeom>
                <a:solidFill>
                  <a:srgbClr val="2972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7" name="Oval 525"/>
                <p:cNvSpPr>
                  <a:spLocks noChangeArrowheads="1"/>
                </p:cNvSpPr>
                <p:nvPr/>
              </p:nvSpPr>
              <p:spPr bwMode="auto">
                <a:xfrm>
                  <a:off x="7105650" y="4738688"/>
                  <a:ext cx="93663" cy="93663"/>
                </a:xfrm>
                <a:prstGeom prst="ellipse">
                  <a:avLst/>
                </a:prstGeom>
                <a:noFill/>
                <a:ln w="9">
                  <a:solidFill>
                    <a:srgbClr val="2972B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8" name="Oval 526"/>
                <p:cNvSpPr>
                  <a:spLocks noChangeArrowheads="1"/>
                </p:cNvSpPr>
                <p:nvPr/>
              </p:nvSpPr>
              <p:spPr bwMode="auto">
                <a:xfrm>
                  <a:off x="7685088" y="4562475"/>
                  <a:ext cx="93663" cy="93663"/>
                </a:xfrm>
                <a:prstGeom prst="ellipse">
                  <a:avLst/>
                </a:prstGeom>
                <a:solidFill>
                  <a:srgbClr val="2972B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49" name="Oval 527"/>
                <p:cNvSpPr>
                  <a:spLocks noChangeArrowheads="1"/>
                </p:cNvSpPr>
                <p:nvPr/>
              </p:nvSpPr>
              <p:spPr bwMode="auto">
                <a:xfrm>
                  <a:off x="7685088" y="4562475"/>
                  <a:ext cx="93663" cy="93663"/>
                </a:xfrm>
                <a:prstGeom prst="ellipse">
                  <a:avLst/>
                </a:prstGeom>
                <a:noFill/>
                <a:ln w="9">
                  <a:solidFill>
                    <a:srgbClr val="2972B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0" name="Freeform 528"/>
                <p:cNvSpPr>
                  <a:spLocks/>
                </p:cNvSpPr>
                <p:nvPr/>
              </p:nvSpPr>
              <p:spPr bwMode="auto">
                <a:xfrm>
                  <a:off x="5410200" y="4697413"/>
                  <a:ext cx="2322513" cy="528638"/>
                </a:xfrm>
                <a:custGeom>
                  <a:avLst/>
                  <a:gdLst>
                    <a:gd name="T0" fmla="*/ 0 w 1463"/>
                    <a:gd name="T1" fmla="*/ 0 h 333"/>
                    <a:gd name="T2" fmla="*/ 919858023 w 1463"/>
                    <a:gd name="T3" fmla="*/ 559475217 h 333"/>
                    <a:gd name="T4" fmla="*/ 1844754772 w 1463"/>
                    <a:gd name="T5" fmla="*/ 839213619 h 333"/>
                    <a:gd name="T6" fmla="*/ 2147483647 w 1463"/>
                    <a:gd name="T7" fmla="*/ 632560611 h 333"/>
                    <a:gd name="T8" fmla="*/ 2147483647 w 1463"/>
                    <a:gd name="T9" fmla="*/ 0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3" h="333">
                      <a:moveTo>
                        <a:pt x="0" y="0"/>
                      </a:moveTo>
                      <a:lnTo>
                        <a:pt x="365" y="222"/>
                      </a:lnTo>
                      <a:lnTo>
                        <a:pt x="732" y="333"/>
                      </a:lnTo>
                      <a:lnTo>
                        <a:pt x="1098" y="251"/>
                      </a:lnTo>
                      <a:lnTo>
                        <a:pt x="1463" y="0"/>
                      </a:lnTo>
                    </a:path>
                  </a:pathLst>
                </a:custGeom>
                <a:noFill/>
                <a:ln w="28575" cap="rnd">
                  <a:solidFill>
                    <a:srgbClr val="CB202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651" name="Oval 529"/>
                <p:cNvSpPr>
                  <a:spLocks noChangeArrowheads="1"/>
                </p:cNvSpPr>
                <p:nvPr/>
              </p:nvSpPr>
              <p:spPr bwMode="auto">
                <a:xfrm>
                  <a:off x="5362575" y="4651375"/>
                  <a:ext cx="93663" cy="92075"/>
                </a:xfrm>
                <a:prstGeom prst="ellipse">
                  <a:avLst/>
                </a:prstGeom>
                <a:solidFill>
                  <a:srgbClr val="CB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2" name="Oval 530"/>
                <p:cNvSpPr>
                  <a:spLocks noChangeArrowheads="1"/>
                </p:cNvSpPr>
                <p:nvPr/>
              </p:nvSpPr>
              <p:spPr bwMode="auto">
                <a:xfrm>
                  <a:off x="5362575" y="4651375"/>
                  <a:ext cx="93663" cy="92075"/>
                </a:xfrm>
                <a:prstGeom prst="ellipse">
                  <a:avLst/>
                </a:prstGeom>
                <a:noFill/>
                <a:ln w="9">
                  <a:solidFill>
                    <a:srgbClr val="CB202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3" name="Oval 531"/>
                <p:cNvSpPr>
                  <a:spLocks noChangeArrowheads="1"/>
                </p:cNvSpPr>
                <p:nvPr/>
              </p:nvSpPr>
              <p:spPr bwMode="auto">
                <a:xfrm>
                  <a:off x="5942013" y="5003800"/>
                  <a:ext cx="93663" cy="92075"/>
                </a:xfrm>
                <a:prstGeom prst="ellipse">
                  <a:avLst/>
                </a:prstGeom>
                <a:solidFill>
                  <a:srgbClr val="CB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4" name="Oval 532"/>
                <p:cNvSpPr>
                  <a:spLocks noChangeArrowheads="1"/>
                </p:cNvSpPr>
                <p:nvPr/>
              </p:nvSpPr>
              <p:spPr bwMode="auto">
                <a:xfrm>
                  <a:off x="5942013" y="5003800"/>
                  <a:ext cx="93663" cy="92075"/>
                </a:xfrm>
                <a:prstGeom prst="ellipse">
                  <a:avLst/>
                </a:prstGeom>
                <a:noFill/>
                <a:ln w="9">
                  <a:solidFill>
                    <a:srgbClr val="CB202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5" name="Oval 533"/>
                <p:cNvSpPr>
                  <a:spLocks noChangeArrowheads="1"/>
                </p:cNvSpPr>
                <p:nvPr/>
              </p:nvSpPr>
              <p:spPr bwMode="auto">
                <a:xfrm>
                  <a:off x="6521450" y="5180013"/>
                  <a:ext cx="98425" cy="92075"/>
                </a:xfrm>
                <a:prstGeom prst="ellipse">
                  <a:avLst/>
                </a:prstGeom>
                <a:solidFill>
                  <a:srgbClr val="CB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6" name="Oval 534"/>
                <p:cNvSpPr>
                  <a:spLocks noChangeArrowheads="1"/>
                </p:cNvSpPr>
                <p:nvPr/>
              </p:nvSpPr>
              <p:spPr bwMode="auto">
                <a:xfrm>
                  <a:off x="6521450" y="5180013"/>
                  <a:ext cx="98425" cy="92075"/>
                </a:xfrm>
                <a:prstGeom prst="ellipse">
                  <a:avLst/>
                </a:prstGeom>
                <a:noFill/>
                <a:ln w="9">
                  <a:solidFill>
                    <a:srgbClr val="CB202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7" name="Oval 535"/>
                <p:cNvSpPr>
                  <a:spLocks noChangeArrowheads="1"/>
                </p:cNvSpPr>
                <p:nvPr/>
              </p:nvSpPr>
              <p:spPr bwMode="auto">
                <a:xfrm>
                  <a:off x="7105650" y="5045075"/>
                  <a:ext cx="93663" cy="96838"/>
                </a:xfrm>
                <a:prstGeom prst="ellipse">
                  <a:avLst/>
                </a:prstGeom>
                <a:solidFill>
                  <a:srgbClr val="CB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8" name="Oval 536"/>
                <p:cNvSpPr>
                  <a:spLocks noChangeArrowheads="1"/>
                </p:cNvSpPr>
                <p:nvPr/>
              </p:nvSpPr>
              <p:spPr bwMode="auto">
                <a:xfrm>
                  <a:off x="7105650" y="5045075"/>
                  <a:ext cx="93663" cy="96838"/>
                </a:xfrm>
                <a:prstGeom prst="ellipse">
                  <a:avLst/>
                </a:prstGeom>
                <a:noFill/>
                <a:ln w="9">
                  <a:solidFill>
                    <a:srgbClr val="CB202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59" name="Oval 537"/>
                <p:cNvSpPr>
                  <a:spLocks noChangeArrowheads="1"/>
                </p:cNvSpPr>
                <p:nvPr/>
              </p:nvSpPr>
              <p:spPr bwMode="auto">
                <a:xfrm>
                  <a:off x="7685088" y="4651375"/>
                  <a:ext cx="93663" cy="92075"/>
                </a:xfrm>
                <a:prstGeom prst="ellipse">
                  <a:avLst/>
                </a:prstGeom>
                <a:solidFill>
                  <a:srgbClr val="CB202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60" name="Oval 538"/>
                <p:cNvSpPr>
                  <a:spLocks noChangeArrowheads="1"/>
                </p:cNvSpPr>
                <p:nvPr/>
              </p:nvSpPr>
              <p:spPr bwMode="auto">
                <a:xfrm>
                  <a:off x="7685088" y="4651375"/>
                  <a:ext cx="93663" cy="92075"/>
                </a:xfrm>
                <a:prstGeom prst="ellipse">
                  <a:avLst/>
                </a:prstGeom>
                <a:noFill/>
                <a:ln w="9">
                  <a:solidFill>
                    <a:srgbClr val="CB2026"/>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latin typeface="+mn-lt"/>
                  </a:endParaRPr>
                </a:p>
              </p:txBody>
            </p:sp>
            <p:sp>
              <p:nvSpPr>
                <p:cNvPr id="64661" name="Rectangle 539"/>
                <p:cNvSpPr>
                  <a:spLocks noChangeArrowheads="1"/>
                </p:cNvSpPr>
                <p:nvPr/>
              </p:nvSpPr>
              <p:spPr bwMode="auto">
                <a:xfrm>
                  <a:off x="5067076" y="5264150"/>
                  <a:ext cx="464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62" name="Rectangle 540"/>
                <p:cNvSpPr>
                  <a:spLocks noChangeArrowheads="1"/>
                </p:cNvSpPr>
                <p:nvPr/>
              </p:nvSpPr>
              <p:spPr bwMode="auto">
                <a:xfrm>
                  <a:off x="5116133" y="526415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1</a:t>
                  </a:r>
                  <a:endParaRPr lang="en-US" altLang="en-US">
                    <a:latin typeface="+mn-lt"/>
                  </a:endParaRPr>
                </a:p>
              </p:txBody>
            </p:sp>
            <p:sp>
              <p:nvSpPr>
                <p:cNvPr id="64663" name="Rectangle 541"/>
                <p:cNvSpPr>
                  <a:spLocks noChangeArrowheads="1"/>
                </p:cNvSpPr>
                <p:nvPr/>
              </p:nvSpPr>
              <p:spPr bwMode="auto">
                <a:xfrm>
                  <a:off x="5196480" y="5264150"/>
                  <a:ext cx="41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64" name="Rectangle 542"/>
                <p:cNvSpPr>
                  <a:spLocks noChangeArrowheads="1"/>
                </p:cNvSpPr>
                <p:nvPr/>
              </p:nvSpPr>
              <p:spPr bwMode="auto">
                <a:xfrm>
                  <a:off x="5241546" y="526415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5</a:t>
                  </a:r>
                  <a:endParaRPr lang="en-US" altLang="en-US">
                    <a:latin typeface="+mn-lt"/>
                  </a:endParaRPr>
                </a:p>
              </p:txBody>
            </p:sp>
            <p:sp>
              <p:nvSpPr>
                <p:cNvPr id="64665" name="Rectangle 543"/>
                <p:cNvSpPr>
                  <a:spLocks noChangeArrowheads="1"/>
                </p:cNvSpPr>
                <p:nvPr/>
              </p:nvSpPr>
              <p:spPr bwMode="auto">
                <a:xfrm>
                  <a:off x="5190901" y="5043488"/>
                  <a:ext cx="464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66" name="Rectangle 544"/>
                <p:cNvSpPr>
                  <a:spLocks noChangeArrowheads="1"/>
                </p:cNvSpPr>
                <p:nvPr/>
              </p:nvSpPr>
              <p:spPr bwMode="auto">
                <a:xfrm>
                  <a:off x="5239958" y="5043488"/>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1</a:t>
                  </a:r>
                  <a:endParaRPr lang="en-US" altLang="en-US">
                    <a:latin typeface="+mn-lt"/>
                  </a:endParaRPr>
                </a:p>
              </p:txBody>
            </p:sp>
            <p:sp>
              <p:nvSpPr>
                <p:cNvPr id="64667" name="Rectangle 545"/>
                <p:cNvSpPr>
                  <a:spLocks noChangeArrowheads="1"/>
                </p:cNvSpPr>
                <p:nvPr/>
              </p:nvSpPr>
              <p:spPr bwMode="auto">
                <a:xfrm>
                  <a:off x="5067076" y="4826000"/>
                  <a:ext cx="464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68" name="Rectangle 546"/>
                <p:cNvSpPr>
                  <a:spLocks noChangeArrowheads="1"/>
                </p:cNvSpPr>
                <p:nvPr/>
              </p:nvSpPr>
              <p:spPr bwMode="auto">
                <a:xfrm>
                  <a:off x="5116133" y="48260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0</a:t>
                  </a:r>
                  <a:endParaRPr lang="en-US" altLang="en-US">
                    <a:latin typeface="+mn-lt"/>
                  </a:endParaRPr>
                </a:p>
              </p:txBody>
            </p:sp>
            <p:sp>
              <p:nvSpPr>
                <p:cNvPr id="64669" name="Rectangle 547"/>
                <p:cNvSpPr>
                  <a:spLocks noChangeArrowheads="1"/>
                </p:cNvSpPr>
                <p:nvPr/>
              </p:nvSpPr>
              <p:spPr bwMode="auto">
                <a:xfrm>
                  <a:off x="5196480" y="4826000"/>
                  <a:ext cx="41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70" name="Rectangle 548"/>
                <p:cNvSpPr>
                  <a:spLocks noChangeArrowheads="1"/>
                </p:cNvSpPr>
                <p:nvPr/>
              </p:nvSpPr>
              <p:spPr bwMode="auto">
                <a:xfrm>
                  <a:off x="5241546" y="48260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5</a:t>
                  </a:r>
                  <a:endParaRPr lang="en-US" altLang="en-US">
                    <a:latin typeface="+mn-lt"/>
                  </a:endParaRPr>
                </a:p>
              </p:txBody>
            </p:sp>
            <p:sp>
              <p:nvSpPr>
                <p:cNvPr id="64671" name="Rectangle 549"/>
                <p:cNvSpPr>
                  <a:spLocks noChangeArrowheads="1"/>
                </p:cNvSpPr>
                <p:nvPr/>
              </p:nvSpPr>
              <p:spPr bwMode="auto">
                <a:xfrm>
                  <a:off x="5239958" y="4605338"/>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0</a:t>
                  </a:r>
                  <a:endParaRPr lang="en-US" altLang="en-US">
                    <a:latin typeface="+mn-lt"/>
                  </a:endParaRPr>
                </a:p>
              </p:txBody>
            </p:sp>
            <p:sp>
              <p:nvSpPr>
                <p:cNvPr id="64672" name="Rectangle 550"/>
                <p:cNvSpPr>
                  <a:spLocks noChangeArrowheads="1"/>
                </p:cNvSpPr>
                <p:nvPr/>
              </p:nvSpPr>
              <p:spPr bwMode="auto">
                <a:xfrm>
                  <a:off x="5116133" y="4384675"/>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0</a:t>
                  </a:r>
                  <a:endParaRPr lang="en-US" altLang="en-US">
                    <a:latin typeface="+mn-lt"/>
                  </a:endParaRPr>
                </a:p>
              </p:txBody>
            </p:sp>
            <p:sp>
              <p:nvSpPr>
                <p:cNvPr id="64673" name="Rectangle 551"/>
                <p:cNvSpPr>
                  <a:spLocks noChangeArrowheads="1"/>
                </p:cNvSpPr>
                <p:nvPr/>
              </p:nvSpPr>
              <p:spPr bwMode="auto">
                <a:xfrm>
                  <a:off x="5196480" y="4384675"/>
                  <a:ext cx="41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74" name="Rectangle 552"/>
                <p:cNvSpPr>
                  <a:spLocks noChangeArrowheads="1"/>
                </p:cNvSpPr>
                <p:nvPr/>
              </p:nvSpPr>
              <p:spPr bwMode="auto">
                <a:xfrm>
                  <a:off x="5241546" y="4384675"/>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5</a:t>
                  </a:r>
                  <a:endParaRPr lang="en-US" altLang="en-US">
                    <a:latin typeface="+mn-lt"/>
                  </a:endParaRPr>
                </a:p>
              </p:txBody>
            </p:sp>
            <p:sp>
              <p:nvSpPr>
                <p:cNvPr id="64675" name="Rectangle 553"/>
                <p:cNvSpPr>
                  <a:spLocks noChangeArrowheads="1"/>
                </p:cNvSpPr>
                <p:nvPr/>
              </p:nvSpPr>
              <p:spPr bwMode="auto">
                <a:xfrm>
                  <a:off x="5239958" y="4162425"/>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1</a:t>
                  </a:r>
                  <a:endParaRPr lang="en-US" altLang="en-US">
                    <a:latin typeface="+mn-lt"/>
                  </a:endParaRPr>
                </a:p>
              </p:txBody>
            </p:sp>
            <p:sp>
              <p:nvSpPr>
                <p:cNvPr id="64676" name="Rectangle 554"/>
                <p:cNvSpPr>
                  <a:spLocks noChangeArrowheads="1"/>
                </p:cNvSpPr>
                <p:nvPr/>
              </p:nvSpPr>
              <p:spPr bwMode="auto">
                <a:xfrm>
                  <a:off x="5116133" y="394176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1</a:t>
                  </a:r>
                  <a:endParaRPr lang="en-US" altLang="en-US">
                    <a:latin typeface="+mn-lt"/>
                  </a:endParaRPr>
                </a:p>
              </p:txBody>
            </p:sp>
            <p:sp>
              <p:nvSpPr>
                <p:cNvPr id="64677" name="Rectangle 555"/>
                <p:cNvSpPr>
                  <a:spLocks noChangeArrowheads="1"/>
                </p:cNvSpPr>
                <p:nvPr/>
              </p:nvSpPr>
              <p:spPr bwMode="auto">
                <a:xfrm>
                  <a:off x="5196480" y="3941763"/>
                  <a:ext cx="416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a:t>
                  </a:r>
                  <a:endParaRPr lang="en-US" altLang="en-US">
                    <a:latin typeface="+mn-lt"/>
                  </a:endParaRPr>
                </a:p>
              </p:txBody>
            </p:sp>
            <p:sp>
              <p:nvSpPr>
                <p:cNvPr id="64678" name="Rectangle 556"/>
                <p:cNvSpPr>
                  <a:spLocks noChangeArrowheads="1"/>
                </p:cNvSpPr>
                <p:nvPr/>
              </p:nvSpPr>
              <p:spPr bwMode="auto">
                <a:xfrm>
                  <a:off x="5241546" y="3941763"/>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5</a:t>
                  </a:r>
                  <a:endParaRPr lang="en-US" altLang="en-US">
                    <a:latin typeface="+mn-lt"/>
                  </a:endParaRPr>
                </a:p>
              </p:txBody>
            </p:sp>
            <p:sp>
              <p:nvSpPr>
                <p:cNvPr id="64679" name="Rectangle 557"/>
                <p:cNvSpPr>
                  <a:spLocks noChangeArrowheads="1"/>
                </p:cNvSpPr>
                <p:nvPr/>
              </p:nvSpPr>
              <p:spPr bwMode="auto">
                <a:xfrm>
                  <a:off x="5239958" y="37211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b="1">
                      <a:solidFill>
                        <a:srgbClr val="010101"/>
                      </a:solidFill>
                      <a:latin typeface="+mn-lt"/>
                    </a:rPr>
                    <a:t>2</a:t>
                  </a:r>
                  <a:endParaRPr lang="en-US" altLang="en-US">
                    <a:latin typeface="+mn-lt"/>
                  </a:endParaRPr>
                </a:p>
              </p:txBody>
            </p:sp>
            <p:sp>
              <p:nvSpPr>
                <p:cNvPr id="64680" name="Rectangle 558"/>
                <p:cNvSpPr>
                  <a:spLocks noChangeArrowheads="1"/>
                </p:cNvSpPr>
                <p:nvPr/>
              </p:nvSpPr>
              <p:spPr bwMode="auto">
                <a:xfrm>
                  <a:off x="5275816" y="5405438"/>
                  <a:ext cx="4969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B</a:t>
                  </a:r>
                  <a:endParaRPr lang="en-US" altLang="en-US">
                    <a:latin typeface="+mn-lt"/>
                  </a:endParaRPr>
                </a:p>
              </p:txBody>
            </p:sp>
            <p:sp>
              <p:nvSpPr>
                <p:cNvPr id="64681" name="Rectangle 559"/>
                <p:cNvSpPr>
                  <a:spLocks noChangeArrowheads="1"/>
                </p:cNvSpPr>
                <p:nvPr/>
              </p:nvSpPr>
              <p:spPr bwMode="auto">
                <a:xfrm>
                  <a:off x="5336165"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a</a:t>
                  </a:r>
                  <a:endParaRPr lang="en-US" altLang="en-US">
                    <a:latin typeface="+mn-lt"/>
                  </a:endParaRPr>
                </a:p>
              </p:txBody>
            </p:sp>
            <p:sp>
              <p:nvSpPr>
                <p:cNvPr id="64682" name="Rectangle 560"/>
                <p:cNvSpPr>
                  <a:spLocks noChangeArrowheads="1"/>
                </p:cNvSpPr>
                <p:nvPr/>
              </p:nvSpPr>
              <p:spPr bwMode="auto">
                <a:xfrm>
                  <a:off x="5394155" y="540543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s</a:t>
                  </a:r>
                  <a:endParaRPr lang="en-US" altLang="en-US">
                    <a:latin typeface="+mn-lt"/>
                  </a:endParaRPr>
                </a:p>
              </p:txBody>
            </p:sp>
            <p:sp>
              <p:nvSpPr>
                <p:cNvPr id="64683" name="Rectangle 561"/>
                <p:cNvSpPr>
                  <a:spLocks noChangeArrowheads="1"/>
                </p:cNvSpPr>
                <p:nvPr/>
              </p:nvSpPr>
              <p:spPr bwMode="auto">
                <a:xfrm>
                  <a:off x="5440146"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e</a:t>
                  </a:r>
                  <a:endParaRPr lang="en-US" altLang="en-US">
                    <a:latin typeface="+mn-lt"/>
                  </a:endParaRPr>
                </a:p>
              </p:txBody>
            </p:sp>
            <p:sp>
              <p:nvSpPr>
                <p:cNvPr id="64684" name="Rectangle 562"/>
                <p:cNvSpPr>
                  <a:spLocks noChangeArrowheads="1"/>
                </p:cNvSpPr>
                <p:nvPr/>
              </p:nvSpPr>
              <p:spPr bwMode="auto">
                <a:xfrm>
                  <a:off x="5493327"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li</a:t>
                  </a:r>
                  <a:endParaRPr lang="en-US" altLang="en-US">
                    <a:latin typeface="+mn-lt"/>
                  </a:endParaRPr>
                </a:p>
              </p:txBody>
            </p:sp>
            <p:sp>
              <p:nvSpPr>
                <p:cNvPr id="64685" name="Rectangle 563"/>
                <p:cNvSpPr>
                  <a:spLocks noChangeArrowheads="1"/>
                </p:cNvSpPr>
                <p:nvPr/>
              </p:nvSpPr>
              <p:spPr bwMode="auto">
                <a:xfrm>
                  <a:off x="5544111" y="54054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n</a:t>
                  </a:r>
                  <a:endParaRPr lang="en-US" altLang="en-US">
                    <a:latin typeface="+mn-lt"/>
                  </a:endParaRPr>
                </a:p>
              </p:txBody>
            </p:sp>
            <p:sp>
              <p:nvSpPr>
                <p:cNvPr id="64686" name="Rectangle 564"/>
                <p:cNvSpPr>
                  <a:spLocks noChangeArrowheads="1"/>
                </p:cNvSpPr>
                <p:nvPr/>
              </p:nvSpPr>
              <p:spPr bwMode="auto">
                <a:xfrm>
                  <a:off x="5602865"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e</a:t>
                  </a:r>
                  <a:endParaRPr lang="en-US" altLang="en-US">
                    <a:latin typeface="+mn-lt"/>
                  </a:endParaRPr>
                </a:p>
              </p:txBody>
            </p:sp>
            <p:sp>
              <p:nvSpPr>
                <p:cNvPr id="64687" name="Rectangle 565"/>
                <p:cNvSpPr>
                  <a:spLocks noChangeArrowheads="1"/>
                </p:cNvSpPr>
                <p:nvPr/>
              </p:nvSpPr>
              <p:spPr bwMode="auto">
                <a:xfrm>
                  <a:off x="5874149" y="5405438"/>
                  <a:ext cx="8175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W</a:t>
                  </a:r>
                  <a:endParaRPr lang="en-US" altLang="en-US">
                    <a:latin typeface="+mn-lt"/>
                  </a:endParaRPr>
                </a:p>
              </p:txBody>
            </p:sp>
            <p:sp>
              <p:nvSpPr>
                <p:cNvPr id="64688" name="Rectangle 566"/>
                <p:cNvSpPr>
                  <a:spLocks noChangeArrowheads="1"/>
                </p:cNvSpPr>
                <p:nvPr/>
              </p:nvSpPr>
              <p:spPr bwMode="auto">
                <a:xfrm>
                  <a:off x="5966978" y="5405438"/>
                  <a:ext cx="8976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ee</a:t>
                  </a:r>
                  <a:endParaRPr lang="en-US" altLang="en-US">
                    <a:latin typeface="+mn-lt"/>
                  </a:endParaRPr>
                </a:p>
              </p:txBody>
            </p:sp>
            <p:sp>
              <p:nvSpPr>
                <p:cNvPr id="64689" name="Rectangle 567"/>
                <p:cNvSpPr>
                  <a:spLocks noChangeArrowheads="1"/>
                </p:cNvSpPr>
                <p:nvPr/>
              </p:nvSpPr>
              <p:spPr bwMode="auto">
                <a:xfrm>
                  <a:off x="6066422" y="5405438"/>
                  <a:ext cx="4328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k</a:t>
                  </a:r>
                  <a:endParaRPr lang="en-US" altLang="en-US">
                    <a:latin typeface="+mn-lt"/>
                  </a:endParaRPr>
                </a:p>
              </p:txBody>
            </p:sp>
            <p:sp>
              <p:nvSpPr>
                <p:cNvPr id="64690" name="Rectangle 568"/>
                <p:cNvSpPr>
                  <a:spLocks noChangeArrowheads="1"/>
                </p:cNvSpPr>
                <p:nvPr/>
              </p:nvSpPr>
              <p:spPr bwMode="auto">
                <a:xfrm>
                  <a:off x="6141821"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2</a:t>
                  </a:r>
                  <a:endParaRPr lang="en-US" altLang="en-US">
                    <a:latin typeface="+mn-lt"/>
                  </a:endParaRPr>
                </a:p>
              </p:txBody>
            </p:sp>
            <p:sp>
              <p:nvSpPr>
                <p:cNvPr id="64691" name="Rectangle 569"/>
                <p:cNvSpPr>
                  <a:spLocks noChangeArrowheads="1"/>
                </p:cNvSpPr>
                <p:nvPr/>
              </p:nvSpPr>
              <p:spPr bwMode="auto">
                <a:xfrm>
                  <a:off x="6194208"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4</a:t>
                  </a:r>
                  <a:endParaRPr lang="en-US" altLang="en-US">
                    <a:latin typeface="+mn-lt"/>
                  </a:endParaRPr>
                </a:p>
              </p:txBody>
            </p:sp>
            <p:sp>
              <p:nvSpPr>
                <p:cNvPr id="64692" name="Rectangle 570"/>
                <p:cNvSpPr>
                  <a:spLocks noChangeArrowheads="1"/>
                </p:cNvSpPr>
                <p:nvPr/>
              </p:nvSpPr>
              <p:spPr bwMode="auto">
                <a:xfrm>
                  <a:off x="6476651" y="5405438"/>
                  <a:ext cx="721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St</a:t>
                  </a:r>
                  <a:endParaRPr lang="en-US" altLang="en-US">
                    <a:latin typeface="+mn-lt"/>
                  </a:endParaRPr>
                </a:p>
              </p:txBody>
            </p:sp>
            <p:sp>
              <p:nvSpPr>
                <p:cNvPr id="64693" name="Rectangle 571"/>
                <p:cNvSpPr>
                  <a:spLocks noChangeArrowheads="1"/>
                </p:cNvSpPr>
                <p:nvPr/>
              </p:nvSpPr>
              <p:spPr bwMode="auto">
                <a:xfrm>
                  <a:off x="6560111" y="54054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a:t>
                  </a:r>
                  <a:endParaRPr lang="en-US" altLang="en-US">
                    <a:latin typeface="+mn-lt"/>
                  </a:endParaRPr>
                </a:p>
              </p:txBody>
            </p:sp>
            <p:sp>
              <p:nvSpPr>
                <p:cNvPr id="64694" name="Rectangle 572"/>
                <p:cNvSpPr>
                  <a:spLocks noChangeArrowheads="1"/>
                </p:cNvSpPr>
                <p:nvPr/>
              </p:nvSpPr>
              <p:spPr bwMode="auto">
                <a:xfrm>
                  <a:off x="6618849" y="54054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p</a:t>
                  </a:r>
                  <a:endParaRPr lang="en-US" altLang="en-US">
                    <a:latin typeface="+mn-lt"/>
                  </a:endParaRPr>
                </a:p>
              </p:txBody>
            </p:sp>
            <p:sp>
              <p:nvSpPr>
                <p:cNvPr id="64695" name="Rectangle 573"/>
                <p:cNvSpPr>
                  <a:spLocks noChangeArrowheads="1"/>
                </p:cNvSpPr>
                <p:nvPr/>
              </p:nvSpPr>
              <p:spPr bwMode="auto">
                <a:xfrm>
                  <a:off x="6703757" y="5405438"/>
                  <a:ext cx="529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V</a:t>
                  </a:r>
                  <a:endParaRPr lang="en-US" altLang="en-US">
                    <a:latin typeface="+mn-lt"/>
                  </a:endParaRPr>
                </a:p>
              </p:txBody>
            </p:sp>
            <p:sp>
              <p:nvSpPr>
                <p:cNvPr id="64696" name="Rectangle 574"/>
                <p:cNvSpPr>
                  <a:spLocks noChangeArrowheads="1"/>
                </p:cNvSpPr>
                <p:nvPr/>
              </p:nvSpPr>
              <p:spPr bwMode="auto">
                <a:xfrm>
                  <a:off x="6761848" y="5405438"/>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i</a:t>
                  </a:r>
                  <a:endParaRPr lang="en-US" altLang="en-US">
                    <a:latin typeface="+mn-lt"/>
                  </a:endParaRPr>
                </a:p>
              </p:txBody>
            </p:sp>
            <p:sp>
              <p:nvSpPr>
                <p:cNvPr id="64697" name="Rectangle 575"/>
                <p:cNvSpPr>
                  <a:spLocks noChangeArrowheads="1"/>
                </p:cNvSpPr>
                <p:nvPr/>
              </p:nvSpPr>
              <p:spPr bwMode="auto">
                <a:xfrm>
                  <a:off x="6794330" y="540543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s</a:t>
                  </a:r>
                  <a:endParaRPr lang="en-US" altLang="en-US">
                    <a:latin typeface="+mn-lt"/>
                  </a:endParaRPr>
                </a:p>
              </p:txBody>
            </p:sp>
            <p:sp>
              <p:nvSpPr>
                <p:cNvPr id="64698" name="Rectangle 576"/>
                <p:cNvSpPr>
                  <a:spLocks noChangeArrowheads="1"/>
                </p:cNvSpPr>
                <p:nvPr/>
              </p:nvSpPr>
              <p:spPr bwMode="auto">
                <a:xfrm>
                  <a:off x="6838048" y="5405438"/>
                  <a:ext cx="2244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i</a:t>
                  </a:r>
                  <a:endParaRPr lang="en-US" altLang="en-US">
                    <a:latin typeface="+mn-lt"/>
                  </a:endParaRPr>
                </a:p>
              </p:txBody>
            </p:sp>
            <p:sp>
              <p:nvSpPr>
                <p:cNvPr id="64699" name="Rectangle 577"/>
                <p:cNvSpPr>
                  <a:spLocks noChangeArrowheads="1"/>
                </p:cNvSpPr>
                <p:nvPr/>
              </p:nvSpPr>
              <p:spPr bwMode="auto">
                <a:xfrm>
                  <a:off x="6864203" y="5405438"/>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t</a:t>
                  </a:r>
                  <a:endParaRPr lang="en-US" altLang="en-US">
                    <a:latin typeface="+mn-lt"/>
                  </a:endParaRPr>
                </a:p>
              </p:txBody>
            </p:sp>
            <p:sp>
              <p:nvSpPr>
                <p:cNvPr id="64700" name="Rectangle 578"/>
                <p:cNvSpPr>
                  <a:spLocks noChangeArrowheads="1"/>
                </p:cNvSpPr>
                <p:nvPr/>
              </p:nvSpPr>
              <p:spPr bwMode="auto">
                <a:xfrm>
                  <a:off x="7130833" y="5405438"/>
                  <a:ext cx="4488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6</a:t>
                  </a:r>
                  <a:endParaRPr lang="en-US" altLang="en-US">
                    <a:latin typeface="+mn-lt"/>
                  </a:endParaRPr>
                </a:p>
              </p:txBody>
            </p:sp>
            <p:sp>
              <p:nvSpPr>
                <p:cNvPr id="64701" name="Rectangle 579"/>
                <p:cNvSpPr>
                  <a:spLocks noChangeArrowheads="1"/>
                </p:cNvSpPr>
                <p:nvPr/>
              </p:nvSpPr>
              <p:spPr bwMode="auto">
                <a:xfrm>
                  <a:off x="7180924" y="5405438"/>
                  <a:ext cx="2725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a:t>
                  </a:r>
                  <a:endParaRPr lang="en-US" altLang="en-US">
                    <a:latin typeface="+mn-lt"/>
                  </a:endParaRPr>
                </a:p>
              </p:txBody>
            </p:sp>
            <p:sp>
              <p:nvSpPr>
                <p:cNvPr id="64702" name="Rectangle 580"/>
                <p:cNvSpPr>
                  <a:spLocks noChangeArrowheads="1"/>
                </p:cNvSpPr>
                <p:nvPr/>
              </p:nvSpPr>
              <p:spPr bwMode="auto">
                <a:xfrm>
                  <a:off x="7212426" y="5405438"/>
                  <a:ext cx="7854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M</a:t>
                  </a:r>
                  <a:endParaRPr lang="en-US" altLang="en-US">
                    <a:latin typeface="+mn-lt"/>
                  </a:endParaRPr>
                </a:p>
              </p:txBody>
            </p:sp>
            <p:sp>
              <p:nvSpPr>
                <p:cNvPr id="64703" name="Rectangle 581"/>
                <p:cNvSpPr>
                  <a:spLocks noChangeArrowheads="1"/>
                </p:cNvSpPr>
                <p:nvPr/>
              </p:nvSpPr>
              <p:spPr bwMode="auto">
                <a:xfrm>
                  <a:off x="7291949" y="54054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a:t>
                  </a:r>
                  <a:endParaRPr lang="en-US" altLang="en-US">
                    <a:latin typeface="+mn-lt"/>
                  </a:endParaRPr>
                </a:p>
              </p:txBody>
            </p:sp>
            <p:sp>
              <p:nvSpPr>
                <p:cNvPr id="64704" name="Rectangle 582"/>
                <p:cNvSpPr>
                  <a:spLocks noChangeArrowheads="1"/>
                </p:cNvSpPr>
                <p:nvPr/>
              </p:nvSpPr>
              <p:spPr bwMode="auto">
                <a:xfrm>
                  <a:off x="7350686" y="540543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n</a:t>
                  </a:r>
                  <a:endParaRPr lang="en-US" altLang="en-US">
                    <a:latin typeface="+mn-lt"/>
                  </a:endParaRPr>
                </a:p>
              </p:txBody>
            </p:sp>
            <p:sp>
              <p:nvSpPr>
                <p:cNvPr id="64705" name="Rectangle 583"/>
                <p:cNvSpPr>
                  <a:spLocks noChangeArrowheads="1"/>
                </p:cNvSpPr>
                <p:nvPr/>
              </p:nvSpPr>
              <p:spPr bwMode="auto">
                <a:xfrm>
                  <a:off x="7410071" y="5405438"/>
                  <a:ext cx="7854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th</a:t>
                  </a:r>
                  <a:endParaRPr lang="en-US" altLang="en-US">
                    <a:latin typeface="+mn-lt"/>
                  </a:endParaRPr>
                </a:p>
              </p:txBody>
            </p:sp>
            <p:sp>
              <p:nvSpPr>
                <p:cNvPr id="64706" name="Rectangle 584"/>
                <p:cNvSpPr>
                  <a:spLocks noChangeArrowheads="1"/>
                </p:cNvSpPr>
                <p:nvPr/>
              </p:nvSpPr>
              <p:spPr bwMode="auto">
                <a:xfrm>
                  <a:off x="7120499"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P</a:t>
                  </a:r>
                  <a:endParaRPr lang="en-US" altLang="en-US">
                    <a:latin typeface="+mn-lt"/>
                  </a:endParaRPr>
                </a:p>
              </p:txBody>
            </p:sp>
            <p:sp>
              <p:nvSpPr>
                <p:cNvPr id="64707" name="Rectangle 585"/>
                <p:cNvSpPr>
                  <a:spLocks noChangeArrowheads="1"/>
                </p:cNvSpPr>
                <p:nvPr/>
              </p:nvSpPr>
              <p:spPr bwMode="auto">
                <a:xfrm>
                  <a:off x="7177649"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a:t>
                  </a:r>
                  <a:endParaRPr lang="en-US" altLang="en-US">
                    <a:latin typeface="+mn-lt"/>
                  </a:endParaRPr>
                </a:p>
              </p:txBody>
            </p:sp>
            <p:sp>
              <p:nvSpPr>
                <p:cNvPr id="64708" name="Rectangle 586"/>
                <p:cNvSpPr>
                  <a:spLocks noChangeArrowheads="1"/>
                </p:cNvSpPr>
                <p:nvPr/>
              </p:nvSpPr>
              <p:spPr bwMode="auto">
                <a:xfrm>
                  <a:off x="7240417" y="548798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s</a:t>
                  </a:r>
                  <a:endParaRPr lang="en-US" altLang="en-US">
                    <a:latin typeface="+mn-lt"/>
                  </a:endParaRPr>
                </a:p>
              </p:txBody>
            </p:sp>
            <p:sp>
              <p:nvSpPr>
                <p:cNvPr id="64709" name="Rectangle 587"/>
                <p:cNvSpPr>
                  <a:spLocks noChangeArrowheads="1"/>
                </p:cNvSpPr>
                <p:nvPr/>
              </p:nvSpPr>
              <p:spPr bwMode="auto">
                <a:xfrm>
                  <a:off x="7282509" y="5487988"/>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t</a:t>
                  </a:r>
                  <a:endParaRPr lang="en-US" altLang="en-US">
                    <a:latin typeface="+mn-lt"/>
                  </a:endParaRPr>
                </a:p>
              </p:txBody>
            </p:sp>
            <p:sp>
              <p:nvSpPr>
                <p:cNvPr id="64710" name="Rectangle 588"/>
                <p:cNvSpPr>
                  <a:spLocks noChangeArrowheads="1"/>
                </p:cNvSpPr>
                <p:nvPr/>
              </p:nvSpPr>
              <p:spPr bwMode="auto">
                <a:xfrm>
                  <a:off x="7322174" y="5487988"/>
                  <a:ext cx="3526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s</a:t>
                  </a:r>
                  <a:endParaRPr lang="en-US" altLang="en-US">
                    <a:latin typeface="+mn-lt"/>
                  </a:endParaRPr>
                </a:p>
              </p:txBody>
            </p:sp>
            <p:sp>
              <p:nvSpPr>
                <p:cNvPr id="64711" name="Rectangle 589"/>
                <p:cNvSpPr>
                  <a:spLocks noChangeArrowheads="1"/>
                </p:cNvSpPr>
                <p:nvPr/>
              </p:nvSpPr>
              <p:spPr bwMode="auto">
                <a:xfrm>
                  <a:off x="7366647" y="5487988"/>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t</a:t>
                  </a:r>
                  <a:endParaRPr lang="en-US" altLang="en-US">
                    <a:latin typeface="+mn-lt"/>
                  </a:endParaRPr>
                </a:p>
              </p:txBody>
            </p:sp>
            <p:sp>
              <p:nvSpPr>
                <p:cNvPr id="64712" name="Rectangle 590"/>
                <p:cNvSpPr>
                  <a:spLocks noChangeArrowheads="1"/>
                </p:cNvSpPr>
                <p:nvPr/>
              </p:nvSpPr>
              <p:spPr bwMode="auto">
                <a:xfrm>
                  <a:off x="7402280"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a:t>
                  </a:r>
                  <a:endParaRPr lang="en-US" altLang="en-US">
                    <a:latin typeface="+mn-lt"/>
                  </a:endParaRPr>
                </a:p>
              </p:txBody>
            </p:sp>
            <p:sp>
              <p:nvSpPr>
                <p:cNvPr id="64713" name="Rectangle 591"/>
                <p:cNvSpPr>
                  <a:spLocks noChangeArrowheads="1"/>
                </p:cNvSpPr>
                <p:nvPr/>
              </p:nvSpPr>
              <p:spPr bwMode="auto">
                <a:xfrm>
                  <a:off x="7458636"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p</a:t>
                  </a:r>
                  <a:endParaRPr lang="en-US" altLang="en-US">
                    <a:latin typeface="+mn-lt"/>
                  </a:endParaRPr>
                </a:p>
              </p:txBody>
            </p:sp>
            <p:sp>
              <p:nvSpPr>
                <p:cNvPr id="64714" name="Rectangle 592"/>
                <p:cNvSpPr>
                  <a:spLocks noChangeArrowheads="1"/>
                </p:cNvSpPr>
                <p:nvPr/>
              </p:nvSpPr>
              <p:spPr bwMode="auto">
                <a:xfrm>
                  <a:off x="7837987" y="5405438"/>
                  <a:ext cx="609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a:t>
                  </a:r>
                  <a:endParaRPr lang="en-US" altLang="en-US">
                    <a:latin typeface="+mn-lt"/>
                  </a:endParaRPr>
                </a:p>
              </p:txBody>
            </p:sp>
            <p:sp>
              <p:nvSpPr>
                <p:cNvPr id="64715" name="Rectangle 593"/>
                <p:cNvSpPr>
                  <a:spLocks noChangeArrowheads="1"/>
                </p:cNvSpPr>
                <p:nvPr/>
              </p:nvSpPr>
              <p:spPr bwMode="auto">
                <a:xfrm>
                  <a:off x="7912708" y="5405438"/>
                  <a:ext cx="3847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L</a:t>
                  </a:r>
                  <a:endParaRPr lang="en-US" altLang="en-US">
                    <a:latin typeface="+mn-lt"/>
                  </a:endParaRPr>
                </a:p>
              </p:txBody>
            </p:sp>
            <p:sp>
              <p:nvSpPr>
                <p:cNvPr id="64716" name="Rectangle 594"/>
                <p:cNvSpPr>
                  <a:spLocks noChangeArrowheads="1"/>
                </p:cNvSpPr>
                <p:nvPr/>
              </p:nvSpPr>
              <p:spPr bwMode="auto">
                <a:xfrm>
                  <a:off x="7970628" y="5405438"/>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E</a:t>
                  </a:r>
                  <a:endParaRPr lang="en-US" altLang="en-US">
                    <a:latin typeface="+mn-lt"/>
                  </a:endParaRPr>
                </a:p>
              </p:txBody>
            </p:sp>
            <p:sp>
              <p:nvSpPr>
                <p:cNvPr id="64717" name="Rectangle 595"/>
                <p:cNvSpPr>
                  <a:spLocks noChangeArrowheads="1"/>
                </p:cNvSpPr>
                <p:nvPr/>
              </p:nvSpPr>
              <p:spPr bwMode="auto">
                <a:xfrm>
                  <a:off x="7724566" y="5487988"/>
                  <a:ext cx="432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E</a:t>
                  </a:r>
                  <a:endParaRPr lang="en-US" altLang="en-US">
                    <a:latin typeface="+mn-lt"/>
                  </a:endParaRPr>
                </a:p>
              </p:txBody>
            </p:sp>
            <p:sp>
              <p:nvSpPr>
                <p:cNvPr id="64718" name="Rectangle 596"/>
                <p:cNvSpPr>
                  <a:spLocks noChangeArrowheads="1"/>
                </p:cNvSpPr>
                <p:nvPr/>
              </p:nvSpPr>
              <p:spPr bwMode="auto">
                <a:xfrm>
                  <a:off x="7778518"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n</a:t>
                  </a:r>
                  <a:endParaRPr lang="en-US" altLang="en-US">
                    <a:latin typeface="+mn-lt"/>
                  </a:endParaRPr>
                </a:p>
              </p:txBody>
            </p:sp>
            <p:sp>
              <p:nvSpPr>
                <p:cNvPr id="64719" name="Rectangle 597"/>
                <p:cNvSpPr>
                  <a:spLocks noChangeArrowheads="1"/>
                </p:cNvSpPr>
                <p:nvPr/>
              </p:nvSpPr>
              <p:spPr bwMode="auto">
                <a:xfrm>
                  <a:off x="7836539" y="5487988"/>
                  <a:ext cx="3206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r</a:t>
                  </a:r>
                  <a:endParaRPr lang="en-US" altLang="en-US">
                    <a:latin typeface="+mn-lt"/>
                  </a:endParaRPr>
                </a:p>
              </p:txBody>
            </p:sp>
            <p:sp>
              <p:nvSpPr>
                <p:cNvPr id="64720" name="Rectangle 598"/>
                <p:cNvSpPr>
                  <a:spLocks noChangeArrowheads="1"/>
                </p:cNvSpPr>
                <p:nvPr/>
              </p:nvSpPr>
              <p:spPr bwMode="auto">
                <a:xfrm>
                  <a:off x="7882282" y="5487988"/>
                  <a:ext cx="9297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oll</a:t>
                  </a:r>
                  <a:endParaRPr lang="en-US" altLang="en-US">
                    <a:latin typeface="+mn-lt"/>
                  </a:endParaRPr>
                </a:p>
              </p:txBody>
            </p:sp>
            <p:sp>
              <p:nvSpPr>
                <p:cNvPr id="64721" name="Rectangle 599"/>
                <p:cNvSpPr>
                  <a:spLocks noChangeArrowheads="1"/>
                </p:cNvSpPr>
                <p:nvPr/>
              </p:nvSpPr>
              <p:spPr bwMode="auto">
                <a:xfrm>
                  <a:off x="7990108" y="5487988"/>
                  <a:ext cx="11862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me</a:t>
                  </a:r>
                  <a:endParaRPr lang="en-US" altLang="en-US">
                    <a:latin typeface="+mn-lt"/>
                  </a:endParaRPr>
                </a:p>
              </p:txBody>
            </p:sp>
            <p:sp>
              <p:nvSpPr>
                <p:cNvPr id="64722" name="Rectangle 600"/>
                <p:cNvSpPr>
                  <a:spLocks noChangeArrowheads="1"/>
                </p:cNvSpPr>
                <p:nvPr/>
              </p:nvSpPr>
              <p:spPr bwMode="auto">
                <a:xfrm>
                  <a:off x="8119036" y="5487988"/>
                  <a:ext cx="4809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n</a:t>
                  </a:r>
                  <a:endParaRPr lang="en-US" altLang="en-US">
                    <a:latin typeface="+mn-lt"/>
                  </a:endParaRPr>
                </a:p>
              </p:txBody>
            </p:sp>
            <p:sp>
              <p:nvSpPr>
                <p:cNvPr id="64723" name="Rectangle 601"/>
                <p:cNvSpPr>
                  <a:spLocks noChangeArrowheads="1"/>
                </p:cNvSpPr>
                <p:nvPr/>
              </p:nvSpPr>
              <p:spPr bwMode="auto">
                <a:xfrm>
                  <a:off x="8169922" y="5487988"/>
                  <a:ext cx="3045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700" b="1">
                      <a:solidFill>
                        <a:srgbClr val="010101"/>
                      </a:solidFill>
                      <a:latin typeface="+mn-lt"/>
                    </a:rPr>
                    <a:t>t</a:t>
                  </a:r>
                  <a:endParaRPr lang="en-US" altLang="en-US">
                    <a:latin typeface="+mn-lt"/>
                  </a:endParaRPr>
                </a:p>
              </p:txBody>
            </p:sp>
          </p:grpSp>
        </p:grpSp>
        <p:sp>
          <p:nvSpPr>
            <p:cNvPr id="64555" name="Rectangle 602"/>
            <p:cNvSpPr>
              <a:spLocks noChangeArrowheads="1"/>
            </p:cNvSpPr>
            <p:nvPr/>
          </p:nvSpPr>
          <p:spPr bwMode="auto">
            <a:xfrm>
              <a:off x="7263265" y="5648326"/>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T</a:t>
              </a:r>
              <a:endParaRPr lang="en-US" altLang="en-US" sz="1100">
                <a:latin typeface="+mn-lt"/>
              </a:endParaRPr>
            </a:p>
          </p:txBody>
        </p:sp>
        <p:sp>
          <p:nvSpPr>
            <p:cNvPr id="64556" name="Rectangle 603"/>
            <p:cNvSpPr>
              <a:spLocks noChangeArrowheads="1"/>
            </p:cNvSpPr>
            <p:nvPr/>
          </p:nvSpPr>
          <p:spPr bwMode="auto">
            <a:xfrm>
              <a:off x="7344398" y="5648326"/>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i</a:t>
              </a:r>
              <a:endParaRPr lang="en-US" altLang="en-US" sz="1100">
                <a:latin typeface="+mn-lt"/>
              </a:endParaRPr>
            </a:p>
          </p:txBody>
        </p:sp>
        <p:sp>
          <p:nvSpPr>
            <p:cNvPr id="64557" name="Rectangle 604"/>
            <p:cNvSpPr>
              <a:spLocks noChangeArrowheads="1"/>
            </p:cNvSpPr>
            <p:nvPr/>
          </p:nvSpPr>
          <p:spPr bwMode="auto">
            <a:xfrm>
              <a:off x="7393223" y="5648326"/>
              <a:ext cx="1154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m</a:t>
              </a:r>
              <a:endParaRPr lang="en-US" altLang="en-US" sz="1100">
                <a:latin typeface="+mn-lt"/>
              </a:endParaRPr>
            </a:p>
          </p:txBody>
        </p:sp>
        <p:sp>
          <p:nvSpPr>
            <p:cNvPr id="64558" name="Rectangle 605"/>
            <p:cNvSpPr>
              <a:spLocks noChangeArrowheads="1"/>
            </p:cNvSpPr>
            <p:nvPr/>
          </p:nvSpPr>
          <p:spPr bwMode="auto">
            <a:xfrm>
              <a:off x="7523615" y="5648326"/>
              <a:ext cx="70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e</a:t>
              </a:r>
              <a:endParaRPr lang="en-US" altLang="en-US" sz="1100">
                <a:latin typeface="+mn-lt"/>
              </a:endParaRPr>
            </a:p>
          </p:txBody>
        </p:sp>
        <p:sp>
          <p:nvSpPr>
            <p:cNvPr id="64559" name="Rectangle 606"/>
            <p:cNvSpPr>
              <a:spLocks noChangeArrowheads="1"/>
            </p:cNvSpPr>
            <p:nvPr/>
          </p:nvSpPr>
          <p:spPr bwMode="auto">
            <a:xfrm>
              <a:off x="7662591" y="5648326"/>
              <a:ext cx="561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10101"/>
                  </a:solidFill>
                  <a:latin typeface="+mn-lt"/>
                </a:rPr>
                <a:t>s</a:t>
              </a:r>
              <a:endParaRPr lang="en-US" altLang="en-US" sz="1100" dirty="0">
                <a:latin typeface="+mn-lt"/>
              </a:endParaRPr>
            </a:p>
          </p:txBody>
        </p:sp>
        <p:sp>
          <p:nvSpPr>
            <p:cNvPr id="64560" name="Rectangle 607"/>
            <p:cNvSpPr>
              <a:spLocks noChangeArrowheads="1"/>
            </p:cNvSpPr>
            <p:nvPr/>
          </p:nvSpPr>
          <p:spPr bwMode="auto">
            <a:xfrm>
              <a:off x="7742861" y="5648326"/>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i</a:t>
              </a:r>
              <a:endParaRPr lang="en-US" altLang="en-US" sz="1100">
                <a:latin typeface="+mn-lt"/>
              </a:endParaRPr>
            </a:p>
          </p:txBody>
        </p:sp>
        <p:sp>
          <p:nvSpPr>
            <p:cNvPr id="64561" name="Rectangle 608"/>
            <p:cNvSpPr>
              <a:spLocks noChangeArrowheads="1"/>
            </p:cNvSpPr>
            <p:nvPr/>
          </p:nvSpPr>
          <p:spPr bwMode="auto">
            <a:xfrm>
              <a:off x="7791085" y="5648326"/>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n</a:t>
              </a:r>
              <a:endParaRPr lang="en-US" altLang="en-US" sz="1100">
                <a:latin typeface="+mn-lt"/>
              </a:endParaRPr>
            </a:p>
          </p:txBody>
        </p:sp>
        <p:sp>
          <p:nvSpPr>
            <p:cNvPr id="64562" name="Rectangle 609"/>
            <p:cNvSpPr>
              <a:spLocks noChangeArrowheads="1"/>
            </p:cNvSpPr>
            <p:nvPr/>
          </p:nvSpPr>
          <p:spPr bwMode="auto">
            <a:xfrm>
              <a:off x="7891629" y="5648326"/>
              <a:ext cx="12984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ce</a:t>
              </a:r>
              <a:endParaRPr lang="en-US" altLang="en-US" sz="1100" dirty="0">
                <a:latin typeface="+mn-lt"/>
              </a:endParaRPr>
            </a:p>
          </p:txBody>
        </p:sp>
        <p:sp>
          <p:nvSpPr>
            <p:cNvPr id="64563" name="Rectangle 610"/>
            <p:cNvSpPr>
              <a:spLocks noChangeArrowheads="1"/>
            </p:cNvSpPr>
            <p:nvPr/>
          </p:nvSpPr>
          <p:spPr bwMode="auto">
            <a:xfrm>
              <a:off x="8108709" y="5648326"/>
              <a:ext cx="496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dirty="0">
                  <a:solidFill>
                    <a:srgbClr val="010101"/>
                  </a:solidFill>
                  <a:latin typeface="+mn-lt"/>
                </a:rPr>
                <a:t>r</a:t>
              </a:r>
              <a:endParaRPr lang="en-US" altLang="en-US" sz="1100" dirty="0">
                <a:latin typeface="+mn-lt"/>
              </a:endParaRPr>
            </a:p>
          </p:txBody>
        </p:sp>
        <p:sp>
          <p:nvSpPr>
            <p:cNvPr id="64564" name="Rectangle 611"/>
            <p:cNvSpPr>
              <a:spLocks noChangeArrowheads="1"/>
            </p:cNvSpPr>
            <p:nvPr/>
          </p:nvSpPr>
          <p:spPr bwMode="auto">
            <a:xfrm>
              <a:off x="8192753" y="5648326"/>
              <a:ext cx="689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a</a:t>
              </a:r>
              <a:endParaRPr lang="en-US" altLang="en-US" sz="1100">
                <a:latin typeface="+mn-lt"/>
              </a:endParaRPr>
            </a:p>
          </p:txBody>
        </p:sp>
        <p:sp>
          <p:nvSpPr>
            <p:cNvPr id="64565" name="Rectangle 612"/>
            <p:cNvSpPr>
              <a:spLocks noChangeArrowheads="1"/>
            </p:cNvSpPr>
            <p:nvPr/>
          </p:nvSpPr>
          <p:spPr bwMode="auto">
            <a:xfrm>
              <a:off x="8295976" y="5648326"/>
              <a:ext cx="2260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ndo</a:t>
              </a:r>
              <a:endParaRPr lang="en-US" altLang="en-US" sz="1100">
                <a:latin typeface="+mn-lt"/>
              </a:endParaRPr>
            </a:p>
          </p:txBody>
        </p:sp>
        <p:sp>
          <p:nvSpPr>
            <p:cNvPr id="64566" name="Rectangle 613"/>
            <p:cNvSpPr>
              <a:spLocks noChangeArrowheads="1"/>
            </p:cNvSpPr>
            <p:nvPr/>
          </p:nvSpPr>
          <p:spPr bwMode="auto">
            <a:xfrm>
              <a:off x="8550511" y="5648326"/>
              <a:ext cx="1154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m</a:t>
              </a:r>
              <a:endParaRPr lang="en-US" altLang="en-US" sz="1100">
                <a:latin typeface="+mn-lt"/>
              </a:endParaRPr>
            </a:p>
          </p:txBody>
        </p:sp>
        <p:sp>
          <p:nvSpPr>
            <p:cNvPr id="64567" name="Rectangle 614"/>
            <p:cNvSpPr>
              <a:spLocks noChangeArrowheads="1"/>
            </p:cNvSpPr>
            <p:nvPr/>
          </p:nvSpPr>
          <p:spPr bwMode="auto">
            <a:xfrm>
              <a:off x="8677898" y="5648326"/>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i</a:t>
              </a:r>
              <a:endParaRPr lang="en-US" altLang="en-US" sz="1100">
                <a:latin typeface="+mn-lt"/>
              </a:endParaRPr>
            </a:p>
          </p:txBody>
        </p:sp>
        <p:sp>
          <p:nvSpPr>
            <p:cNvPr id="64568" name="Rectangle 615"/>
            <p:cNvSpPr>
              <a:spLocks noChangeArrowheads="1"/>
            </p:cNvSpPr>
            <p:nvPr/>
          </p:nvSpPr>
          <p:spPr bwMode="auto">
            <a:xfrm>
              <a:off x="8726217" y="5648326"/>
              <a:ext cx="561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z</a:t>
              </a:r>
              <a:endParaRPr lang="en-US" altLang="en-US" sz="1100">
                <a:latin typeface="+mn-lt"/>
              </a:endParaRPr>
            </a:p>
          </p:txBody>
        </p:sp>
        <p:sp>
          <p:nvSpPr>
            <p:cNvPr id="64569" name="Rectangle 616"/>
            <p:cNvSpPr>
              <a:spLocks noChangeArrowheads="1"/>
            </p:cNvSpPr>
            <p:nvPr/>
          </p:nvSpPr>
          <p:spPr bwMode="auto">
            <a:xfrm>
              <a:off x="8799178" y="5648326"/>
              <a:ext cx="689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a</a:t>
              </a:r>
              <a:endParaRPr lang="en-US" altLang="en-US" sz="1100">
                <a:latin typeface="+mn-lt"/>
              </a:endParaRPr>
            </a:p>
          </p:txBody>
        </p:sp>
        <p:sp>
          <p:nvSpPr>
            <p:cNvPr id="64570" name="Rectangle 617"/>
            <p:cNvSpPr>
              <a:spLocks noChangeArrowheads="1"/>
            </p:cNvSpPr>
            <p:nvPr/>
          </p:nvSpPr>
          <p:spPr bwMode="auto">
            <a:xfrm>
              <a:off x="8875473" y="5648326"/>
              <a:ext cx="496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t</a:t>
              </a:r>
              <a:endParaRPr lang="en-US" altLang="en-US" sz="1100">
                <a:latin typeface="+mn-lt"/>
              </a:endParaRPr>
            </a:p>
          </p:txBody>
        </p:sp>
        <p:sp>
          <p:nvSpPr>
            <p:cNvPr id="64571" name="Rectangle 618"/>
            <p:cNvSpPr>
              <a:spLocks noChangeArrowheads="1"/>
            </p:cNvSpPr>
            <p:nvPr/>
          </p:nvSpPr>
          <p:spPr bwMode="auto">
            <a:xfrm>
              <a:off x="8927136" y="5648326"/>
              <a:ext cx="3526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i</a:t>
              </a:r>
              <a:endParaRPr lang="en-US" altLang="en-US" sz="1100">
                <a:latin typeface="+mn-lt"/>
              </a:endParaRPr>
            </a:p>
          </p:txBody>
        </p:sp>
        <p:sp>
          <p:nvSpPr>
            <p:cNvPr id="64572" name="Rectangle 619"/>
            <p:cNvSpPr>
              <a:spLocks noChangeArrowheads="1"/>
            </p:cNvSpPr>
            <p:nvPr/>
          </p:nvSpPr>
          <p:spPr bwMode="auto">
            <a:xfrm>
              <a:off x="8975360" y="5648326"/>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o</a:t>
              </a:r>
              <a:endParaRPr lang="en-US" altLang="en-US" sz="1100">
                <a:latin typeface="+mn-lt"/>
              </a:endParaRPr>
            </a:p>
          </p:txBody>
        </p:sp>
        <p:sp>
          <p:nvSpPr>
            <p:cNvPr id="64573" name="Rectangle 620"/>
            <p:cNvSpPr>
              <a:spLocks noChangeArrowheads="1"/>
            </p:cNvSpPr>
            <p:nvPr/>
          </p:nvSpPr>
          <p:spPr bwMode="auto">
            <a:xfrm>
              <a:off x="9065848" y="5648326"/>
              <a:ext cx="753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b="1">
                  <a:solidFill>
                    <a:srgbClr val="010101"/>
                  </a:solidFill>
                  <a:latin typeface="+mn-lt"/>
                </a:rPr>
                <a:t>n</a:t>
              </a:r>
              <a:endParaRPr lang="en-US" altLang="en-US" sz="1100">
                <a:latin typeface="+mn-lt"/>
              </a:endParaRPr>
            </a:p>
          </p:txBody>
        </p:sp>
        <p:sp>
          <p:nvSpPr>
            <p:cNvPr id="2" name="Rectangle 1"/>
            <p:cNvSpPr/>
            <p:nvPr/>
          </p:nvSpPr>
          <p:spPr>
            <a:xfrm>
              <a:off x="1957168" y="5500468"/>
              <a:ext cx="668336" cy="4381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7" name="Text Box 5"/>
          <p:cNvSpPr txBox="1">
            <a:spLocks noChangeArrowheads="1"/>
          </p:cNvSpPr>
          <p:nvPr/>
        </p:nvSpPr>
        <p:spPr bwMode="auto">
          <a:xfrm>
            <a:off x="10358619" y="6230826"/>
            <a:ext cx="16896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dirty="0">
                <a:latin typeface="+mn-lt"/>
              </a:rPr>
              <a:t>Grant R et al, CROI 2016</a:t>
            </a:r>
            <a:endParaRPr lang="en-US" altLang="en-US" sz="1200" dirty="0">
              <a:latin typeface="+mn-lt"/>
              <a:ea typeface="MS PGothic" charset="-128"/>
            </a:endParaRPr>
          </a:p>
        </p:txBody>
      </p:sp>
    </p:spTree>
    <p:extLst>
      <p:ext uri="{BB962C8B-B14F-4D97-AF65-F5344CB8AC3E}">
        <p14:creationId xmlns:p14="http://schemas.microsoft.com/office/powerpoint/2010/main" val="1493817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11905" y="6304226"/>
            <a:ext cx="2180095" cy="276999"/>
          </a:xfrm>
          <a:prstGeom prst="rect">
            <a:avLst/>
          </a:prstGeom>
        </p:spPr>
        <p:txBody>
          <a:bodyPr wrap="square">
            <a:spAutoFit/>
          </a:bodyPr>
          <a:lstStyle/>
          <a:p>
            <a:pPr>
              <a:spcBef>
                <a:spcPct val="0"/>
              </a:spcBef>
            </a:pPr>
            <a:r>
              <a:rPr lang="en-US" altLang="en-US" sz="1200" dirty="0">
                <a:solidFill>
                  <a:srgbClr val="000000"/>
                </a:solidFill>
              </a:rPr>
              <a:t>Mulligan K, et al. AIDS 2016</a:t>
            </a:r>
            <a:endParaRPr lang="en-US" altLang="zh-HK" sz="1200" dirty="0">
              <a:solidFill>
                <a:srgbClr val="000000"/>
              </a:solidFill>
              <a:ea typeface="PMingLiU" panose="02020500000000000000" pitchFamily="18" charset="-120"/>
            </a:endParaRPr>
          </a:p>
        </p:txBody>
      </p:sp>
      <p:sp>
        <p:nvSpPr>
          <p:cNvPr id="5" name="Title 4"/>
          <p:cNvSpPr>
            <a:spLocks noGrp="1"/>
          </p:cNvSpPr>
          <p:nvPr>
            <p:ph type="title"/>
          </p:nvPr>
        </p:nvSpPr>
        <p:spPr/>
        <p:txBody>
          <a:bodyPr anchor="t">
            <a:noAutofit/>
          </a:bodyPr>
          <a:lstStyle/>
          <a:p>
            <a:pPr algn="ctr"/>
            <a:r>
              <a:rPr lang="en-GB" altLang="en-US" sz="3600" dirty="0"/>
              <a:t>BMD </a:t>
            </a:r>
            <a:r>
              <a:rPr lang="en-GB" altLang="en-US" sz="3600" dirty="0" smtClean="0"/>
              <a:t>changes </a:t>
            </a:r>
            <a:r>
              <a:rPr lang="en-GB" altLang="en-US" sz="3600" dirty="0"/>
              <a:t>in 18-24 </a:t>
            </a:r>
            <a:r>
              <a:rPr lang="en-GB" altLang="en-US" sz="3600" dirty="0" smtClean="0"/>
              <a:t>year </a:t>
            </a:r>
            <a:r>
              <a:rPr lang="en-GB" altLang="en-US" sz="3600" dirty="0"/>
              <a:t>o</a:t>
            </a:r>
            <a:r>
              <a:rPr lang="en-GB" altLang="en-US" sz="3600" dirty="0" smtClean="0"/>
              <a:t>ld </a:t>
            </a:r>
            <a:r>
              <a:rPr lang="en-GB" altLang="en-US" sz="3600" dirty="0"/>
              <a:t>MSM </a:t>
            </a:r>
            <a:r>
              <a:rPr lang="en-GB" altLang="en-US" sz="3600" dirty="0" smtClean="0"/>
              <a:t>after </a:t>
            </a:r>
            <a:r>
              <a:rPr lang="en-GB" altLang="en-US" sz="3600" dirty="0"/>
              <a:t>d</a:t>
            </a:r>
            <a:r>
              <a:rPr lang="en-GB" altLang="en-US" sz="3600" dirty="0" smtClean="0"/>
              <a:t>iscontinuing </a:t>
            </a:r>
            <a:r>
              <a:rPr lang="en-GB" altLang="en-US" sz="3600" dirty="0"/>
              <a:t>TDF/FTC </a:t>
            </a:r>
            <a:r>
              <a:rPr lang="en-GB" altLang="en-US" sz="3600" dirty="0" err="1"/>
              <a:t>PrEP</a:t>
            </a:r>
            <a:endParaRPr lang="en-GB" sz="3600" dirty="0"/>
          </a:p>
        </p:txBody>
      </p:sp>
      <p:sp>
        <p:nvSpPr>
          <p:cNvPr id="11" name="Text Placeholder 5"/>
          <p:cNvSpPr txBox="1">
            <a:spLocks/>
          </p:cNvSpPr>
          <p:nvPr/>
        </p:nvSpPr>
        <p:spPr>
          <a:xfrm>
            <a:off x="33190" y="1113295"/>
            <a:ext cx="1642356" cy="710585"/>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spcBef>
                <a:spcPct val="0"/>
              </a:spcBef>
              <a:buNone/>
            </a:pPr>
            <a:r>
              <a:rPr lang="en-GB" altLang="en-US" sz="1400">
                <a:solidFill>
                  <a:schemeClr val="bg1"/>
                </a:solidFill>
              </a:rPr>
              <a:t>ATN 110 Study Extension Phase (EPH)</a:t>
            </a:r>
          </a:p>
        </p:txBody>
      </p:sp>
      <p:graphicFrame>
        <p:nvGraphicFramePr>
          <p:cNvPr id="16" name="Content Placeholder 4"/>
          <p:cNvGraphicFramePr>
            <a:graphicFrameLocks/>
          </p:cNvGraphicFramePr>
          <p:nvPr>
            <p:extLst/>
          </p:nvPr>
        </p:nvGraphicFramePr>
        <p:xfrm>
          <a:off x="1141512" y="3331463"/>
          <a:ext cx="10212288" cy="1905704"/>
        </p:xfrm>
        <a:graphic>
          <a:graphicData uri="http://schemas.openxmlformats.org/drawingml/2006/table">
            <a:tbl>
              <a:tblPr firstRow="1" bandRow="1">
                <a:tableStyleId>{5C22544A-7EE6-4342-B048-85BDC9FD1C3A}</a:tableStyleId>
              </a:tblPr>
              <a:tblGrid>
                <a:gridCol w="2631086"/>
                <a:gridCol w="2668756"/>
                <a:gridCol w="2456223"/>
                <a:gridCol w="2456223"/>
              </a:tblGrid>
              <a:tr h="919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BMD change (mean)</a:t>
                      </a:r>
                    </a:p>
                    <a:p>
                      <a:endParaRPr lang="en-US" sz="1800" b="1" dirty="0"/>
                    </a:p>
                  </a:txBody>
                  <a:tcPr marL="114937" marR="114937" marT="57490" marB="57490"/>
                </a:tc>
                <a:tc>
                  <a:txBody>
                    <a:bodyPr/>
                    <a:lstStyle/>
                    <a:p>
                      <a:pPr algn="ctr"/>
                      <a:r>
                        <a:rPr lang="en-US" sz="1800" b="1" dirty="0" smtClean="0"/>
                        <a:t>From</a:t>
                      </a:r>
                      <a:r>
                        <a:rPr lang="en-US" sz="1800" b="1" baseline="0" dirty="0" smtClean="0"/>
                        <a:t> BL to </a:t>
                      </a:r>
                      <a:r>
                        <a:rPr lang="en-US" sz="1800" b="1" baseline="0" dirty="0" err="1" smtClean="0"/>
                        <a:t>Wk</a:t>
                      </a:r>
                      <a:r>
                        <a:rPr lang="en-US" sz="1800" b="1" baseline="0" dirty="0" smtClean="0"/>
                        <a:t> 48</a:t>
                      </a:r>
                    </a:p>
                    <a:p>
                      <a:pPr algn="ctr"/>
                      <a:r>
                        <a:rPr lang="en-US" sz="1800" b="1" baseline="0" dirty="0" smtClean="0"/>
                        <a:t>(on TDF/FTC)</a:t>
                      </a:r>
                      <a:endParaRPr lang="en-US" sz="1800" b="1" dirty="0"/>
                    </a:p>
                  </a:txBody>
                  <a:tcPr marL="114937" marR="114937" marT="57490" marB="57490"/>
                </a:tc>
                <a:tc>
                  <a:txBody>
                    <a:bodyPr/>
                    <a:lstStyle/>
                    <a:p>
                      <a:pPr algn="ctr"/>
                      <a:r>
                        <a:rPr lang="en-US" sz="1800" b="1" dirty="0" smtClean="0"/>
                        <a:t>From </a:t>
                      </a:r>
                      <a:r>
                        <a:rPr lang="en-US" sz="1800" b="1" dirty="0" err="1" smtClean="0"/>
                        <a:t>Wk</a:t>
                      </a:r>
                      <a:r>
                        <a:rPr lang="en-US" sz="1800" b="1" baseline="0" dirty="0" smtClean="0"/>
                        <a:t> 48 to end of EPH </a:t>
                      </a:r>
                    </a:p>
                    <a:p>
                      <a:pPr algn="ctr"/>
                      <a:r>
                        <a:rPr lang="en-US" sz="1800" b="1" baseline="0" dirty="0" smtClean="0"/>
                        <a:t>(off TDF/FTC)</a:t>
                      </a:r>
                      <a:endParaRPr lang="en-US" sz="1800" b="1" dirty="0"/>
                    </a:p>
                  </a:txBody>
                  <a:tcPr marL="114937" marR="114937" marT="57490" marB="574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t>Overall change from BL to end of EPH</a:t>
                      </a:r>
                    </a:p>
                  </a:txBody>
                  <a:tcPr marL="114937" marR="114937" marT="57490" marB="57490"/>
                </a:tc>
              </a:tr>
              <a:tr h="32258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Calibri"/>
                        </a:rPr>
                        <a:t>Hip </a:t>
                      </a:r>
                    </a:p>
                  </a:txBody>
                  <a:tcPr marL="15963" marR="15963" marT="15969" marB="0" anchor="ctr">
                    <a:solidFill>
                      <a:schemeClr val="bg2"/>
                    </a:solidFill>
                  </a:tcPr>
                </a:tc>
                <a:tc>
                  <a:txBody>
                    <a:bodyPr/>
                    <a:lstStyle/>
                    <a:p>
                      <a:pPr algn="ctr" fontAlgn="b"/>
                      <a:r>
                        <a:rPr lang="uk-UA" sz="2000" b="0" i="0" u="none" strike="noStrike" kern="1200" dirty="0">
                          <a:solidFill>
                            <a:srgbClr val="000000"/>
                          </a:solidFill>
                          <a:effectLst/>
                          <a:latin typeface="Calibri"/>
                          <a:ea typeface="+mn-ea"/>
                          <a:cs typeface="+mn-cs"/>
                        </a:rPr>
                        <a:t>-</a:t>
                      </a:r>
                      <a:r>
                        <a:rPr lang="uk-UA" sz="2000" b="0" i="0" u="none" strike="noStrike" kern="1200" dirty="0" smtClean="0">
                          <a:solidFill>
                            <a:srgbClr val="000000"/>
                          </a:solidFill>
                          <a:effectLst/>
                          <a:latin typeface="Calibri"/>
                          <a:ea typeface="+mn-ea"/>
                          <a:cs typeface="+mn-cs"/>
                        </a:rPr>
                        <a:t>1.</a:t>
                      </a:r>
                      <a:r>
                        <a:rPr lang="en-US" sz="2000" b="0" i="0" u="none" strike="noStrike" kern="1200" dirty="0" smtClean="0">
                          <a:solidFill>
                            <a:srgbClr val="000000"/>
                          </a:solidFill>
                          <a:effectLst/>
                          <a:latin typeface="Calibri"/>
                          <a:ea typeface="+mn-ea"/>
                          <a:cs typeface="+mn-cs"/>
                        </a:rPr>
                        <a:t>43%*</a:t>
                      </a:r>
                      <a:endParaRPr lang="uk-UA" sz="2000" b="0" i="0" u="none" strike="noStrike" kern="1200" dirty="0">
                        <a:solidFill>
                          <a:srgbClr val="000000"/>
                        </a:solidFill>
                        <a:effectLst/>
                        <a:latin typeface="Calibri"/>
                        <a:ea typeface="+mn-ea"/>
                        <a:cs typeface="+mn-cs"/>
                      </a:endParaRPr>
                    </a:p>
                  </a:txBody>
                  <a:tcPr marL="15963" marR="15963" marT="15969" marB="0" anchor="ctr">
                    <a:solidFill>
                      <a:schemeClr val="bg2"/>
                    </a:solidFill>
                  </a:tcPr>
                </a:tc>
                <a:tc>
                  <a:txBody>
                    <a:bodyPr/>
                    <a:lstStyle/>
                    <a:p>
                      <a:pPr algn="ctr" fontAlgn="b"/>
                      <a:r>
                        <a:rPr lang="nb-NO" sz="2000" b="0" i="0" u="none" strike="noStrike" kern="1200" dirty="0" smtClean="0">
                          <a:solidFill>
                            <a:srgbClr val="000000"/>
                          </a:solidFill>
                          <a:effectLst/>
                          <a:latin typeface="Calibri"/>
                          <a:ea typeface="+mn-ea"/>
                          <a:cs typeface="+mn-cs"/>
                        </a:rPr>
                        <a:t>+1.02%*</a:t>
                      </a:r>
                      <a:endParaRPr lang="nb-NO" sz="2000" b="0" i="0" u="none" strike="noStrike" kern="1200" dirty="0">
                        <a:solidFill>
                          <a:srgbClr val="000000"/>
                        </a:solidFill>
                        <a:effectLst/>
                        <a:latin typeface="Calibri"/>
                        <a:ea typeface="+mn-ea"/>
                        <a:cs typeface="+mn-cs"/>
                      </a:endParaRPr>
                    </a:p>
                  </a:txBody>
                  <a:tcPr marL="15963" marR="15963" marT="15969" marB="0" anchor="ctr">
                    <a:solidFill>
                      <a:schemeClr val="bg2"/>
                    </a:solidFill>
                  </a:tcPr>
                </a:tc>
                <a:tc>
                  <a:txBody>
                    <a:bodyPr/>
                    <a:lstStyle/>
                    <a:p>
                      <a:pPr algn="ctr" fontAlgn="b"/>
                      <a:r>
                        <a:rPr lang="pt-BR" sz="2000" b="0" i="0" u="none" strike="noStrike" dirty="0">
                          <a:solidFill>
                            <a:srgbClr val="000000"/>
                          </a:solidFill>
                          <a:effectLst/>
                          <a:latin typeface="Calibri"/>
                        </a:rPr>
                        <a:t>-</a:t>
                      </a:r>
                      <a:r>
                        <a:rPr lang="pt-BR" sz="2000" b="0" i="0" u="none" strike="noStrike" dirty="0" smtClean="0">
                          <a:solidFill>
                            <a:srgbClr val="000000"/>
                          </a:solidFill>
                          <a:effectLst/>
                          <a:latin typeface="Calibri"/>
                        </a:rPr>
                        <a:t>0.35%</a:t>
                      </a:r>
                      <a:endParaRPr lang="pt-BR" sz="2000" b="0" i="0" u="none" strike="noStrike" dirty="0">
                        <a:solidFill>
                          <a:srgbClr val="000000"/>
                        </a:solidFill>
                        <a:effectLst/>
                        <a:latin typeface="Calibri"/>
                      </a:endParaRPr>
                    </a:p>
                  </a:txBody>
                  <a:tcPr marL="15963" marR="15963" marT="15969" marB="0" anchor="ctr">
                    <a:solidFill>
                      <a:schemeClr val="bg2"/>
                    </a:solidFill>
                  </a:tcPr>
                </a:tc>
              </a:tr>
              <a:tr h="322588">
                <a:tc>
                  <a:txBody>
                    <a:bodyPr/>
                    <a:lstStyle/>
                    <a:p>
                      <a:pPr algn="l" fontAlgn="b"/>
                      <a:r>
                        <a:rPr lang="en-US" sz="2000" b="0" i="0" u="none" strike="noStrike" dirty="0" smtClean="0">
                          <a:solidFill>
                            <a:srgbClr val="000000"/>
                          </a:solidFill>
                          <a:effectLst/>
                          <a:latin typeface="Calibri"/>
                        </a:rPr>
                        <a:t>Whole Body </a:t>
                      </a:r>
                      <a:endParaRPr lang="en-US" sz="2000" b="0" i="0" u="none" strike="noStrike" dirty="0">
                        <a:solidFill>
                          <a:srgbClr val="000000"/>
                        </a:solidFill>
                        <a:effectLst/>
                        <a:latin typeface="Calibri"/>
                      </a:endParaRPr>
                    </a:p>
                  </a:txBody>
                  <a:tcPr marL="15963" marR="15963" marT="15969" marB="0" anchor="ctr">
                    <a:noFill/>
                  </a:tcPr>
                </a:tc>
                <a:tc>
                  <a:txBody>
                    <a:bodyPr/>
                    <a:lstStyle/>
                    <a:p>
                      <a:pPr algn="ctr" fontAlgn="b"/>
                      <a:r>
                        <a:rPr lang="pl-PL" sz="2000" b="0" i="0" u="none" strike="noStrike" kern="1200" dirty="0">
                          <a:solidFill>
                            <a:srgbClr val="000000"/>
                          </a:solidFill>
                          <a:effectLst/>
                          <a:latin typeface="Calibri"/>
                          <a:ea typeface="+mn-ea"/>
                          <a:cs typeface="+mn-cs"/>
                        </a:rPr>
                        <a:t>-</a:t>
                      </a:r>
                      <a:r>
                        <a:rPr lang="pl-PL" sz="2000" b="0" i="0" u="none" strike="noStrike" kern="1200" dirty="0" smtClean="0">
                          <a:solidFill>
                            <a:srgbClr val="000000"/>
                          </a:solidFill>
                          <a:effectLst/>
                          <a:latin typeface="Calibri"/>
                          <a:ea typeface="+mn-ea"/>
                          <a:cs typeface="+mn-cs"/>
                        </a:rPr>
                        <a:t>0.63</a:t>
                      </a:r>
                      <a:r>
                        <a:rPr lang="de-DE" sz="2000" b="0" i="0" u="none" strike="noStrike" kern="1200" dirty="0" smtClean="0">
                          <a:solidFill>
                            <a:srgbClr val="000000"/>
                          </a:solidFill>
                          <a:effectLst/>
                          <a:latin typeface="Calibri"/>
                          <a:ea typeface="+mn-ea"/>
                          <a:cs typeface="+mn-cs"/>
                        </a:rPr>
                        <a:t>%*</a:t>
                      </a:r>
                      <a:endParaRPr lang="pl-PL" sz="2000" b="0" i="0" u="none" strike="noStrike" kern="1200" dirty="0">
                        <a:solidFill>
                          <a:srgbClr val="000000"/>
                        </a:solidFill>
                        <a:effectLst/>
                        <a:latin typeface="Calibri"/>
                        <a:ea typeface="+mn-ea"/>
                        <a:cs typeface="+mn-cs"/>
                      </a:endParaRPr>
                    </a:p>
                  </a:txBody>
                  <a:tcPr marL="15963" marR="15963" marT="15969" marB="0" anchor="ctr">
                    <a:noFill/>
                  </a:tcPr>
                </a:tc>
                <a:tc>
                  <a:txBody>
                    <a:bodyPr/>
                    <a:lstStyle/>
                    <a:p>
                      <a:pPr algn="ctr" fontAlgn="b"/>
                      <a:r>
                        <a:rPr lang="nb-NO" sz="2000" b="0" i="0" u="none" strike="noStrike" kern="1200" dirty="0" smtClean="0">
                          <a:solidFill>
                            <a:srgbClr val="000000"/>
                          </a:solidFill>
                          <a:effectLst/>
                          <a:latin typeface="Calibri"/>
                          <a:ea typeface="+mn-ea"/>
                          <a:cs typeface="+mn-cs"/>
                        </a:rPr>
                        <a:t>+0.64%*</a:t>
                      </a:r>
                      <a:endParaRPr lang="nb-NO" sz="2000" b="0" i="0" u="none" strike="noStrike" kern="1200" dirty="0">
                        <a:solidFill>
                          <a:srgbClr val="000000"/>
                        </a:solidFill>
                        <a:effectLst/>
                        <a:latin typeface="Calibri"/>
                        <a:ea typeface="+mn-ea"/>
                        <a:cs typeface="+mn-cs"/>
                      </a:endParaRPr>
                    </a:p>
                  </a:txBody>
                  <a:tcPr marL="15963" marR="15963" marT="15969" marB="0" anchor="ctr">
                    <a:noFill/>
                  </a:tcPr>
                </a:tc>
                <a:tc>
                  <a:txBody>
                    <a:bodyPr/>
                    <a:lstStyle/>
                    <a:p>
                      <a:pPr algn="ctr" fontAlgn="b"/>
                      <a:r>
                        <a:rPr lang="pt-BR" sz="2000" b="0" i="0" u="none" strike="noStrike" kern="1200" dirty="0">
                          <a:solidFill>
                            <a:srgbClr val="000000"/>
                          </a:solidFill>
                          <a:effectLst/>
                          <a:latin typeface="Calibri"/>
                          <a:ea typeface="+mn-ea"/>
                          <a:cs typeface="+mn-cs"/>
                        </a:rPr>
                        <a:t>-</a:t>
                      </a:r>
                      <a:r>
                        <a:rPr lang="pt-BR" sz="2000" b="0" i="0" u="none" strike="noStrike" kern="1200" dirty="0" smtClean="0">
                          <a:solidFill>
                            <a:srgbClr val="000000"/>
                          </a:solidFill>
                          <a:effectLst/>
                          <a:latin typeface="Calibri"/>
                          <a:ea typeface="+mn-ea"/>
                          <a:cs typeface="+mn-cs"/>
                        </a:rPr>
                        <a:t>0.11%</a:t>
                      </a:r>
                      <a:endParaRPr lang="pt-BR" sz="2000" b="0" i="0" u="none" strike="noStrike" kern="1200" dirty="0">
                        <a:solidFill>
                          <a:srgbClr val="000000"/>
                        </a:solidFill>
                        <a:effectLst/>
                        <a:latin typeface="Calibri"/>
                        <a:ea typeface="+mn-ea"/>
                        <a:cs typeface="+mn-cs"/>
                      </a:endParaRPr>
                    </a:p>
                  </a:txBody>
                  <a:tcPr marL="15963" marR="15963" marT="15969" marB="0" anchor="ctr">
                    <a:noFill/>
                  </a:tcPr>
                </a:tc>
              </a:tr>
              <a:tr h="322588">
                <a:tc>
                  <a:txBody>
                    <a:bodyPr/>
                    <a:lstStyle/>
                    <a:p>
                      <a:pPr algn="l" fontAlgn="b"/>
                      <a:r>
                        <a:rPr lang="en-US" sz="2000" b="0" i="0" u="none" strike="noStrike" dirty="0" smtClean="0">
                          <a:solidFill>
                            <a:srgbClr val="000000"/>
                          </a:solidFill>
                          <a:effectLst/>
                          <a:latin typeface="Calibri"/>
                        </a:rPr>
                        <a:t>Lumbar Spine 1-4 </a:t>
                      </a:r>
                      <a:endParaRPr lang="en-US" sz="2000" b="0" i="0" u="none" strike="noStrike" dirty="0">
                        <a:solidFill>
                          <a:srgbClr val="000000"/>
                        </a:solidFill>
                        <a:effectLst/>
                        <a:latin typeface="Calibri"/>
                      </a:endParaRPr>
                    </a:p>
                  </a:txBody>
                  <a:tcPr marL="15963" marR="15963" marT="15969"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is-IS" sz="2000" b="0" i="0" u="none" strike="noStrike" dirty="0">
                          <a:solidFill>
                            <a:srgbClr val="000000"/>
                          </a:solidFill>
                          <a:effectLst/>
                          <a:latin typeface="Calibri"/>
                        </a:rPr>
                        <a:t>-</a:t>
                      </a:r>
                      <a:r>
                        <a:rPr lang="is-IS" sz="2000" b="0" i="0" u="none" strike="noStrike" dirty="0" smtClean="0">
                          <a:solidFill>
                            <a:srgbClr val="000000"/>
                          </a:solidFill>
                          <a:effectLst/>
                          <a:latin typeface="Calibri"/>
                        </a:rPr>
                        <a:t>0.25%</a:t>
                      </a:r>
                      <a:endParaRPr lang="is-IS" sz="2000" b="0" i="0" u="none" strike="noStrike" dirty="0">
                        <a:solidFill>
                          <a:srgbClr val="000000"/>
                        </a:solidFill>
                        <a:effectLst/>
                        <a:latin typeface="Calibri"/>
                      </a:endParaRPr>
                    </a:p>
                  </a:txBody>
                  <a:tcPr marL="15963" marR="15963" marT="15969"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hr-HR" sz="2000" b="0" i="0" u="none" strike="noStrike" dirty="0" smtClean="0">
                          <a:solidFill>
                            <a:srgbClr val="000000"/>
                          </a:solidFill>
                          <a:effectLst/>
                          <a:latin typeface="Calibri"/>
                        </a:rPr>
                        <a:t>+1.15</a:t>
                      </a:r>
                      <a:r>
                        <a:rPr lang="de-DE" sz="2000" b="0" i="0" u="none" strike="noStrike" dirty="0" smtClean="0">
                          <a:solidFill>
                            <a:srgbClr val="000000"/>
                          </a:solidFill>
                          <a:effectLst/>
                          <a:latin typeface="Calibri"/>
                        </a:rPr>
                        <a:t>%*</a:t>
                      </a:r>
                      <a:endParaRPr lang="hr-HR" sz="2000" b="0" i="0" u="none" strike="noStrike" dirty="0">
                        <a:solidFill>
                          <a:srgbClr val="000000"/>
                        </a:solidFill>
                        <a:effectLst/>
                        <a:latin typeface="Calibri"/>
                      </a:endParaRPr>
                    </a:p>
                  </a:txBody>
                  <a:tcPr marL="15963" marR="15963" marT="15969"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b-NO" sz="2000" b="0" i="0" u="none" strike="noStrike" dirty="0" smtClean="0">
                          <a:solidFill>
                            <a:schemeClr val="tx1"/>
                          </a:solidFill>
                          <a:effectLst/>
                          <a:latin typeface="Calibri"/>
                        </a:rPr>
                        <a:t>+0.87%*</a:t>
                      </a:r>
                      <a:endParaRPr lang="nb-NO" sz="2000" b="0" i="0" u="none" strike="noStrike" dirty="0">
                        <a:solidFill>
                          <a:schemeClr val="tx1"/>
                        </a:solidFill>
                        <a:effectLst/>
                        <a:latin typeface="Calibri"/>
                      </a:endParaRPr>
                    </a:p>
                  </a:txBody>
                  <a:tcPr marL="15963" marR="15963" marT="15969" marB="0" anchor="ctr">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19" name="TextBox 18"/>
          <p:cNvSpPr txBox="1"/>
          <p:nvPr/>
        </p:nvSpPr>
        <p:spPr>
          <a:xfrm>
            <a:off x="1141512" y="5301767"/>
            <a:ext cx="10212288" cy="1184940"/>
          </a:xfrm>
          <a:prstGeom prst="rect">
            <a:avLst/>
          </a:prstGeom>
          <a:noFill/>
        </p:spPr>
        <p:txBody>
          <a:bodyPr wrap="square" lIns="0" tIns="0" rIns="0" bIns="0">
            <a:spAutoFit/>
          </a:bodyPr>
          <a:lstStyle/>
          <a:p>
            <a:pPr marL="285750" indent="-285750">
              <a:spcAft>
                <a:spcPts val="600"/>
              </a:spcAft>
              <a:buFont typeface="Arial" panose="020B0604020202020204" pitchFamily="34" charset="0"/>
              <a:buChar char="•"/>
              <a:defRPr/>
            </a:pPr>
            <a:r>
              <a:rPr lang="en-US" dirty="0"/>
              <a:t>There is evidence of impact on bone density caused by exposure to TDF/FTC used as PrEP over 48 weeks in 18-22 year old males</a:t>
            </a:r>
          </a:p>
          <a:p>
            <a:pPr marL="285750" indent="-285750">
              <a:spcAft>
                <a:spcPts val="600"/>
              </a:spcAft>
              <a:buFont typeface="Arial" panose="020B0604020202020204" pitchFamily="34" charset="0"/>
              <a:buChar char="•"/>
              <a:defRPr/>
            </a:pPr>
            <a:r>
              <a:rPr lang="en-US" dirty="0"/>
              <a:t>Discontinuation of exposure to TDF/FTC leads to a trend to recovery of bone density changes over a 48 week follow-up </a:t>
            </a:r>
            <a:r>
              <a:rPr lang="en-US" dirty="0" smtClean="0"/>
              <a:t>period</a:t>
            </a:r>
            <a:endParaRPr lang="en-US" dirty="0"/>
          </a:p>
        </p:txBody>
      </p:sp>
      <p:sp>
        <p:nvSpPr>
          <p:cNvPr id="20" name="Content Placeholder 2"/>
          <p:cNvSpPr>
            <a:spLocks noGrp="1"/>
          </p:cNvSpPr>
          <p:nvPr>
            <p:ph idx="1"/>
          </p:nvPr>
        </p:nvSpPr>
        <p:spPr>
          <a:xfrm>
            <a:off x="1141513" y="1905449"/>
            <a:ext cx="10212287" cy="1092200"/>
          </a:xfrm>
        </p:spPr>
        <p:txBody>
          <a:bodyPr rtlCol="0">
            <a:noAutofit/>
          </a:bodyPr>
          <a:lstStyle/>
          <a:p>
            <a:pPr marL="0" indent="0">
              <a:lnSpc>
                <a:spcPct val="100000"/>
              </a:lnSpc>
              <a:buClr>
                <a:schemeClr val="bg2">
                  <a:lumMod val="75000"/>
                </a:schemeClr>
              </a:buClr>
              <a:buNone/>
              <a:defRPr/>
            </a:pPr>
            <a:r>
              <a:rPr lang="en-US" sz="2000" b="1" dirty="0"/>
              <a:t>Extension Phase</a:t>
            </a:r>
            <a:endParaRPr lang="en-US" sz="2000" dirty="0"/>
          </a:p>
          <a:p>
            <a:pPr>
              <a:lnSpc>
                <a:spcPct val="100000"/>
              </a:lnSpc>
              <a:spcBef>
                <a:spcPts val="600"/>
              </a:spcBef>
              <a:buClr>
                <a:schemeClr val="bg2">
                  <a:lumMod val="75000"/>
                </a:schemeClr>
              </a:buClr>
              <a:defRPr/>
            </a:pPr>
            <a:r>
              <a:rPr lang="en-US" sz="1800" dirty="0"/>
              <a:t>DXA scans at 48 weeks after discontinuing PrEP study, i.e. 48 weeks on </a:t>
            </a:r>
            <a:r>
              <a:rPr lang="en-US" sz="1800" dirty="0" smtClean="0"/>
              <a:t>TDF/FTC </a:t>
            </a:r>
            <a:r>
              <a:rPr lang="en-US" sz="1800" dirty="0"/>
              <a:t>followed by 48 weeks off </a:t>
            </a:r>
            <a:r>
              <a:rPr lang="en-US" sz="1800" dirty="0" smtClean="0"/>
              <a:t>TDF/FTC</a:t>
            </a:r>
            <a:endParaRPr lang="en-US" sz="1800" dirty="0"/>
          </a:p>
          <a:p>
            <a:pPr>
              <a:lnSpc>
                <a:spcPct val="100000"/>
              </a:lnSpc>
              <a:spcBef>
                <a:spcPts val="600"/>
              </a:spcBef>
              <a:buClr>
                <a:schemeClr val="bg2">
                  <a:lumMod val="75000"/>
                </a:schemeClr>
              </a:buClr>
              <a:defRPr/>
            </a:pPr>
            <a:r>
              <a:rPr lang="en-US" sz="1800" dirty="0"/>
              <a:t>N=72 individuals followed-up through the EPH</a:t>
            </a:r>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1600" dirty="0"/>
          </a:p>
          <a:p>
            <a:pPr marL="0" indent="0">
              <a:lnSpc>
                <a:spcPct val="100000"/>
              </a:lnSpc>
              <a:buClr>
                <a:schemeClr val="bg2">
                  <a:lumMod val="75000"/>
                </a:schemeClr>
              </a:buClr>
              <a:buNone/>
              <a:defRPr/>
            </a:pPr>
            <a:endParaRPr lang="en-US" sz="2000" b="1" dirty="0"/>
          </a:p>
        </p:txBody>
      </p:sp>
    </p:spTree>
    <p:extLst>
      <p:ext uri="{BB962C8B-B14F-4D97-AF65-F5344CB8AC3E}">
        <p14:creationId xmlns:p14="http://schemas.microsoft.com/office/powerpoint/2010/main" val="164663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93376001"/>
              </p:ext>
            </p:extLst>
          </p:nvPr>
        </p:nvGraphicFramePr>
        <p:xfrm>
          <a:off x="2152650" y="12160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847528" y="1451248"/>
            <a:ext cx="2136674" cy="1152128"/>
          </a:xfrm>
          <a:prstGeom prst="rect">
            <a:avLst/>
          </a:prstGeom>
        </p:spPr>
      </p:pic>
      <p:pic>
        <p:nvPicPr>
          <p:cNvPr id="4" name="Picture 3"/>
          <p:cNvPicPr>
            <a:picLocks noChangeAspect="1"/>
          </p:cNvPicPr>
          <p:nvPr/>
        </p:nvPicPr>
        <p:blipFill>
          <a:blip r:embed="rId9"/>
          <a:stretch>
            <a:fillRect/>
          </a:stretch>
        </p:blipFill>
        <p:spPr>
          <a:xfrm>
            <a:off x="8135791" y="2760712"/>
            <a:ext cx="2283121" cy="1282824"/>
          </a:xfrm>
          <a:prstGeom prst="rect">
            <a:avLst/>
          </a:prstGeom>
        </p:spPr>
      </p:pic>
      <p:pic>
        <p:nvPicPr>
          <p:cNvPr id="5" name="Picture 4"/>
          <p:cNvPicPr>
            <a:picLocks noChangeAspect="1"/>
          </p:cNvPicPr>
          <p:nvPr/>
        </p:nvPicPr>
        <p:blipFill>
          <a:blip r:embed="rId10"/>
          <a:stretch>
            <a:fillRect/>
          </a:stretch>
        </p:blipFill>
        <p:spPr>
          <a:xfrm>
            <a:off x="1914328" y="4115545"/>
            <a:ext cx="2021433" cy="1316113"/>
          </a:xfrm>
          <a:prstGeom prst="rect">
            <a:avLst/>
          </a:prstGeom>
        </p:spPr>
      </p:pic>
    </p:spTree>
    <p:extLst>
      <p:ext uri="{BB962C8B-B14F-4D97-AF65-F5344CB8AC3E}">
        <p14:creationId xmlns:p14="http://schemas.microsoft.com/office/powerpoint/2010/main" val="1897714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0" name="Rectangle 3"/>
          <p:cNvSpPr>
            <a:spLocks noGrp="1"/>
          </p:cNvSpPr>
          <p:nvPr>
            <p:ph type="title"/>
          </p:nvPr>
        </p:nvSpPr>
        <p:spPr>
          <a:extLst/>
        </p:spPr>
        <p:txBody>
          <a:bodyPr vert="horz" lIns="91440" tIns="45720" rIns="91440" bIns="45720" rtlCol="0" anchor="t">
            <a:normAutofit/>
          </a:bodyPr>
          <a:lstStyle/>
          <a:p>
            <a:r>
              <a:rPr lang="en-US" altLang="en-US" dirty="0">
                <a:latin typeface="+mn-lt"/>
                <a:sym typeface="Helvetica Neue" charset="0"/>
              </a:rPr>
              <a:t>Risk compensation in PrEP clinical trials </a:t>
            </a:r>
          </a:p>
        </p:txBody>
      </p:sp>
      <p:grpSp>
        <p:nvGrpSpPr>
          <p:cNvPr id="2" name="Group 1"/>
          <p:cNvGrpSpPr/>
          <p:nvPr/>
        </p:nvGrpSpPr>
        <p:grpSpPr>
          <a:xfrm>
            <a:off x="1628776" y="1400175"/>
            <a:ext cx="8526455" cy="4676534"/>
            <a:chOff x="1628776" y="1400175"/>
            <a:chExt cx="8891588" cy="4876800"/>
          </a:xfrm>
        </p:grpSpPr>
        <p:pic>
          <p:nvPicPr>
            <p:cNvPr id="3082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28776" y="1400175"/>
              <a:ext cx="8461375" cy="4876800"/>
            </a:xfrm>
            <a:prstGeom prst="rect">
              <a:avLst/>
            </a:prstGeom>
            <a:solidFill>
              <a:schemeClr val="bg1"/>
            </a:solidFill>
            <a:ln>
              <a:noFill/>
            </a:ln>
            <a:effectLst/>
          </p:spPr>
        </p:pic>
        <p:sp>
          <p:nvSpPr>
            <p:cNvPr id="119914" name="Rectangle 191"/>
            <p:cNvSpPr>
              <a:spLocks noChangeArrowheads="1"/>
            </p:cNvSpPr>
            <p:nvPr/>
          </p:nvSpPr>
          <p:spPr bwMode="auto">
            <a:xfrm>
              <a:off x="5918201" y="3487738"/>
              <a:ext cx="4602163"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GB" sz="1450" b="1" dirty="0">
                  <a:solidFill>
                    <a:srgbClr val="C00000"/>
                  </a:solidFill>
                </a:rPr>
                <a:t>PROUD</a:t>
              </a:r>
              <a:r>
                <a:rPr lang="en-GB" sz="1450" b="1" baseline="30000" dirty="0">
                  <a:solidFill>
                    <a:srgbClr val="C00000"/>
                  </a:solidFill>
                </a:rPr>
                <a:t>4</a:t>
              </a:r>
            </a:p>
          </p:txBody>
        </p:sp>
        <p:pic>
          <p:nvPicPr>
            <p:cNvPr id="30823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29363" y="4030426"/>
              <a:ext cx="4191000" cy="198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TextBox 9"/>
            <p:cNvSpPr txBox="1"/>
            <p:nvPr/>
          </p:nvSpPr>
          <p:spPr>
            <a:xfrm rot="16200000">
              <a:off x="5420519" y="4747419"/>
              <a:ext cx="2046288" cy="228600"/>
            </a:xfrm>
            <a:prstGeom prst="rect">
              <a:avLst/>
            </a:prstGeom>
            <a:noFill/>
          </p:spPr>
          <p:txBody>
            <a:bodyPr lIns="0" tIns="0" rIns="0" bIns="0"/>
            <a:lstStyle/>
            <a:p>
              <a:pPr>
                <a:lnSpc>
                  <a:spcPct val="90000"/>
                </a:lnSpc>
                <a:defRPr/>
              </a:pPr>
              <a:r>
                <a:rPr lang="en-US" sz="1000" b="1" kern="0" dirty="0">
                  <a:solidFill>
                    <a:prstClr val="black"/>
                  </a:solidFill>
                </a:rPr>
                <a:t>Incidence of STI over follow-up, n</a:t>
              </a:r>
            </a:p>
          </p:txBody>
        </p:sp>
      </p:grpSp>
      <p:sp>
        <p:nvSpPr>
          <p:cNvPr id="308235" name="TextBox 4"/>
          <p:cNvSpPr txBox="1">
            <a:spLocks noChangeArrowheads="1"/>
          </p:cNvSpPr>
          <p:nvPr/>
        </p:nvSpPr>
        <p:spPr bwMode="auto">
          <a:xfrm>
            <a:off x="2346970" y="6208307"/>
            <a:ext cx="7578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dirty="0">
                <a:solidFill>
                  <a:schemeClr val="tx2"/>
                </a:solidFill>
                <a:latin typeface="+mn-lt"/>
              </a:rPr>
              <a:t>There was no risk compensation seen in </a:t>
            </a:r>
            <a:r>
              <a:rPr lang="en-US" altLang="en-US" dirty="0" err="1">
                <a:solidFill>
                  <a:schemeClr val="tx2"/>
                </a:solidFill>
                <a:latin typeface="+mn-lt"/>
              </a:rPr>
              <a:t>iPrEX</a:t>
            </a:r>
            <a:r>
              <a:rPr lang="en-US" altLang="en-US" dirty="0">
                <a:solidFill>
                  <a:schemeClr val="tx2"/>
                </a:solidFill>
                <a:latin typeface="+mn-lt"/>
              </a:rPr>
              <a:t>, Partners PrEP, or PROUD</a:t>
            </a:r>
          </a:p>
        </p:txBody>
      </p:sp>
      <p:sp>
        <p:nvSpPr>
          <p:cNvPr id="11" name="Text Box 5"/>
          <p:cNvSpPr txBox="1">
            <a:spLocks noChangeArrowheads="1"/>
          </p:cNvSpPr>
          <p:nvPr/>
        </p:nvSpPr>
        <p:spPr bwMode="auto">
          <a:xfrm>
            <a:off x="10000823" y="5777771"/>
            <a:ext cx="21911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dirty="0">
                <a:latin typeface="+mn-lt"/>
              </a:rPr>
              <a:t>Grant R et al, CROI </a:t>
            </a:r>
            <a:r>
              <a:rPr lang="en-US" sz="1200" dirty="0" smtClean="0">
                <a:latin typeface="+mn-lt"/>
              </a:rPr>
              <a:t>2016</a:t>
            </a:r>
          </a:p>
          <a:p>
            <a:r>
              <a:rPr lang="en-US" altLang="en-US" sz="1200" dirty="0" smtClean="0">
                <a:latin typeface="+mn-lt"/>
                <a:ea typeface="MS PGothic" charset="-128"/>
              </a:rPr>
              <a:t>Grant R et al, N </a:t>
            </a:r>
            <a:r>
              <a:rPr lang="en-US" altLang="en-US" sz="1200" dirty="0" err="1" smtClean="0">
                <a:latin typeface="+mn-lt"/>
                <a:ea typeface="MS PGothic" charset="-128"/>
              </a:rPr>
              <a:t>Engl</a:t>
            </a:r>
            <a:r>
              <a:rPr lang="en-US" altLang="en-US" sz="1200" dirty="0" smtClean="0">
                <a:latin typeface="+mn-lt"/>
                <a:ea typeface="MS PGothic" charset="-128"/>
              </a:rPr>
              <a:t> J Med 2010</a:t>
            </a:r>
          </a:p>
          <a:p>
            <a:r>
              <a:rPr lang="en-US" altLang="en-US" sz="1200" dirty="0" err="1" smtClean="0">
                <a:latin typeface="+mn-lt"/>
                <a:ea typeface="MS PGothic" charset="-128"/>
              </a:rPr>
              <a:t>Baeten</a:t>
            </a:r>
            <a:r>
              <a:rPr lang="en-US" altLang="en-US" sz="1200" dirty="0" smtClean="0">
                <a:latin typeface="+mn-lt"/>
                <a:ea typeface="MS PGothic" charset="-128"/>
              </a:rPr>
              <a:t> J et al, IAS 2011</a:t>
            </a:r>
          </a:p>
          <a:p>
            <a:r>
              <a:rPr lang="en-US" altLang="en-US" sz="1200" dirty="0" smtClean="0">
                <a:latin typeface="+mn-lt"/>
                <a:ea typeface="MS PGothic" charset="-128"/>
              </a:rPr>
              <a:t>McCormack S et al CROI 2015</a:t>
            </a:r>
            <a:endParaRPr lang="en-US" altLang="en-US" sz="1200" dirty="0">
              <a:latin typeface="+mn-lt"/>
              <a:ea typeface="MS PGothic" charset="-128"/>
            </a:endParaRPr>
          </a:p>
        </p:txBody>
      </p:sp>
    </p:spTree>
    <p:custDataLst>
      <p:tags r:id="rId1"/>
    </p:custDataLst>
    <p:extLst>
      <p:ext uri="{BB962C8B-B14F-4D97-AF65-F5344CB8AC3E}">
        <p14:creationId xmlns:p14="http://schemas.microsoft.com/office/powerpoint/2010/main" val="4530643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vert="horz" lIns="91440" tIns="45720" rIns="91440" bIns="45720" rtlCol="0" anchor="t">
            <a:normAutofit fontScale="90000"/>
          </a:bodyPr>
          <a:lstStyle/>
          <a:p>
            <a:r>
              <a:rPr lang="en-US" altLang="en-US" dirty="0">
                <a:latin typeface="+mn-lt"/>
              </a:rPr>
              <a:t>STI data from community-based PrEP implementation </a:t>
            </a:r>
            <a:br>
              <a:rPr lang="en-US" altLang="en-US" dirty="0">
                <a:latin typeface="+mn-lt"/>
              </a:rPr>
            </a:br>
            <a:endParaRPr lang="en-US" altLang="en-US" dirty="0">
              <a:latin typeface="+mn-lt"/>
            </a:endParaRPr>
          </a:p>
        </p:txBody>
      </p:sp>
      <p:sp>
        <p:nvSpPr>
          <p:cNvPr id="62468" name="Text Placeholder 3"/>
          <p:cNvSpPr>
            <a:spLocks noGrp="1"/>
          </p:cNvSpPr>
          <p:nvPr>
            <p:ph type="body" sz="quarter" idx="4294967295"/>
          </p:nvPr>
        </p:nvSpPr>
        <p:spPr>
          <a:xfrm>
            <a:off x="1833613" y="1546105"/>
            <a:ext cx="9188349" cy="609600"/>
          </a:xfrm>
          <a:prstGeom prst="rect">
            <a:avLst/>
          </a:prstGeom>
        </p:spPr>
        <p:txBody>
          <a:bodyPr vert="horz" lIns="91440" tIns="45720" rIns="91440" bIns="45720" rtlCol="0">
            <a:noAutofit/>
          </a:bodyPr>
          <a:lstStyle/>
          <a:p>
            <a:pPr marL="0" indent="0" algn="ctr">
              <a:spcBef>
                <a:spcPct val="0"/>
              </a:spcBef>
              <a:buNone/>
            </a:pPr>
            <a:r>
              <a:rPr lang="en-US" altLang="en-US" sz="1800" b="1" dirty="0">
                <a:solidFill>
                  <a:schemeClr val="tx2"/>
                </a:solidFill>
              </a:rPr>
              <a:t>Retrospective record review in SPARK (NYC); </a:t>
            </a:r>
            <a:br>
              <a:rPr lang="en-US" altLang="en-US" sz="1800" b="1" dirty="0">
                <a:solidFill>
                  <a:schemeClr val="tx2"/>
                </a:solidFill>
              </a:rPr>
            </a:br>
            <a:r>
              <a:rPr lang="en-US" altLang="en-US" sz="1800" b="1" dirty="0" smtClean="0">
                <a:solidFill>
                  <a:schemeClr val="tx2"/>
                </a:solidFill>
              </a:rPr>
              <a:t>Prospective </a:t>
            </a:r>
            <a:r>
              <a:rPr lang="en-US" altLang="en-US" sz="1800" b="1" dirty="0">
                <a:solidFill>
                  <a:schemeClr val="tx2"/>
                </a:solidFill>
              </a:rPr>
              <a:t>cohort analysis in The Demo Project (SF, DC, Miami)</a:t>
            </a:r>
          </a:p>
        </p:txBody>
      </p:sp>
      <p:graphicFrame>
        <p:nvGraphicFramePr>
          <p:cNvPr id="17" name="Content Placeholder 10"/>
          <p:cNvGraphicFramePr>
            <a:graphicFrameLocks noGrp="1"/>
          </p:cNvGraphicFramePr>
          <p:nvPr>
            <p:ph idx="4294967295"/>
            <p:extLst/>
          </p:nvPr>
        </p:nvGraphicFramePr>
        <p:xfrm>
          <a:off x="6319777" y="2229343"/>
          <a:ext cx="5486279" cy="3156370"/>
        </p:xfrm>
        <a:graphic>
          <a:graphicData uri="http://schemas.openxmlformats.org/drawingml/2006/table">
            <a:tbl>
              <a:tblPr firstRow="1" bandRow="1">
                <a:tableStyleId>{6E25E649-3F16-4E02-A733-19D2CDBF48F0}</a:tableStyleId>
              </a:tblPr>
              <a:tblGrid>
                <a:gridCol w="2251033"/>
                <a:gridCol w="1507230"/>
                <a:gridCol w="1728016"/>
              </a:tblGrid>
              <a:tr h="361794">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solidFill>
                            <a:schemeClr val="bg1"/>
                          </a:solidFill>
                          <a:effectLst/>
                          <a:latin typeface="+mn-lt"/>
                        </a:rPr>
                        <a:t>NYC SPARK (n=280)</a:t>
                      </a:r>
                      <a:r>
                        <a:rPr kumimoji="0" lang="en-US" altLang="en-US" sz="1600" u="none" strike="noStrike" cap="none" normalizeH="0" baseline="30000">
                          <a:ln>
                            <a:noFill/>
                          </a:ln>
                          <a:solidFill>
                            <a:schemeClr val="bg1"/>
                          </a:solidFill>
                          <a:effectLst/>
                          <a:latin typeface="+mn-lt"/>
                        </a:rPr>
                        <a:t>1</a:t>
                      </a:r>
                      <a:endParaRPr kumimoji="0" lang="en-US" altLang="en-US" sz="1600" b="1" i="0" u="none" strike="noStrike" cap="none" normalizeH="0" baseline="30000">
                        <a:ln>
                          <a:noFill/>
                        </a:ln>
                        <a:solidFill>
                          <a:schemeClr val="bg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solidFill>
                            <a:schemeClr val="bg1"/>
                          </a:solidFill>
                          <a:effectLst/>
                          <a:latin typeface="+mn-lt"/>
                        </a:rPr>
                        <a:t>The Demo Project (n=557)</a:t>
                      </a:r>
                      <a:r>
                        <a:rPr kumimoji="0" lang="en-US" altLang="en-US" sz="1600" u="none" strike="noStrike" cap="none" normalizeH="0" baseline="30000" dirty="0">
                          <a:ln>
                            <a:noFill/>
                          </a:ln>
                          <a:solidFill>
                            <a:schemeClr val="bg1"/>
                          </a:solidFill>
                          <a:effectLst/>
                          <a:latin typeface="+mn-lt"/>
                        </a:rPr>
                        <a:t>2</a:t>
                      </a:r>
                      <a:endParaRPr kumimoji="0" lang="en-US" altLang="en-US" sz="1600" b="1" i="0" u="none" strike="noStrike" cap="none" normalizeH="0" baseline="30000" dirty="0">
                        <a:ln>
                          <a:noFill/>
                        </a:ln>
                        <a:solidFill>
                          <a:schemeClr val="bg1"/>
                        </a:solidFill>
                        <a:effectLst/>
                        <a:latin typeface="+mn-lt"/>
                        <a:ea typeface="Arial" charset="0"/>
                        <a:cs typeface="Arial" charset="0"/>
                      </a:endParaRPr>
                    </a:p>
                  </a:txBody>
                  <a:tcPr marL="89057" marR="89057" marT="44522" marB="44522" horzOverflow="overflow"/>
                </a:tc>
              </a:tr>
              <a:tr h="361794">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latin typeface="+mn-lt"/>
                        </a:rPr>
                        <a:t>STIs pre-</a:t>
                      </a:r>
                      <a:r>
                        <a:rPr kumimoji="0" lang="en-US" altLang="en-US" sz="1600" u="none" strike="noStrike" cap="none" normalizeH="0" baseline="0" dirty="0" err="1">
                          <a:ln>
                            <a:noFill/>
                          </a:ln>
                          <a:effectLst/>
                          <a:latin typeface="+mn-lt"/>
                        </a:rPr>
                        <a:t>PrEP</a:t>
                      </a:r>
                      <a:endParaRPr kumimoji="0" lang="en-US" altLang="en-US" sz="1600" b="0" i="0" u="none" strike="noStrike" cap="none" normalizeH="0" baseline="0" dirty="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21%</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&gt;25%</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r>
              <a:tr h="361794">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latin typeface="+mn-lt"/>
                        </a:rPr>
                        <a:t>STIs on </a:t>
                      </a:r>
                      <a:r>
                        <a:rPr kumimoji="0" lang="en-US" altLang="en-US" sz="1600" u="none" strike="noStrike" cap="none" normalizeH="0" baseline="0" dirty="0" err="1">
                          <a:ln>
                            <a:noFill/>
                          </a:ln>
                          <a:effectLst/>
                          <a:latin typeface="+mn-lt"/>
                        </a:rPr>
                        <a:t>PrEP</a:t>
                      </a:r>
                      <a:endParaRPr kumimoji="0" lang="en-US" altLang="en-US" sz="1600" b="0" i="0" u="none" strike="noStrike" cap="none" normalizeH="0" baseline="0" dirty="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latin typeface="+mn-lt"/>
                        </a:rPr>
                        <a:t>13-21% quarterly</a:t>
                      </a:r>
                      <a:endParaRPr kumimoji="0" lang="en-US" altLang="en-US" sz="1600" b="0" i="0" u="none" strike="noStrike" cap="none" normalizeH="0" baseline="0" dirty="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18-25% quarterly </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r>
              <a:tr h="564337">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latin typeface="+mn-lt"/>
                        </a:rPr>
                        <a:t>STIs that CDC guidelines* would have missed (asymptomatic at 3M and 9M)</a:t>
                      </a:r>
                      <a:endParaRPr kumimoji="0" lang="en-US" altLang="en-US" sz="1600" b="0" i="0" u="none" strike="noStrike" cap="none" normalizeH="0" baseline="0" dirty="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77% at 3M; </a:t>
                      </a:r>
                      <a:br>
                        <a:rPr kumimoji="0" lang="en-US" altLang="en-US" sz="1600" u="none" strike="noStrike" cap="none" normalizeH="0" baseline="0">
                          <a:ln>
                            <a:noFill/>
                          </a:ln>
                          <a:effectLst/>
                          <a:latin typeface="+mn-lt"/>
                        </a:rPr>
                      </a:br>
                      <a:r>
                        <a:rPr kumimoji="0" lang="en-US" altLang="en-US" sz="1600" u="none" strike="noStrike" cap="none" normalizeH="0" baseline="0">
                          <a:ln>
                            <a:noFill/>
                          </a:ln>
                          <a:effectLst/>
                          <a:latin typeface="+mn-lt"/>
                        </a:rPr>
                        <a:t>68% at 9M</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34% GC; 40% CT; </a:t>
                      </a:r>
                      <a:br>
                        <a:rPr kumimoji="0" lang="en-US" altLang="en-US" sz="1600" u="none" strike="noStrike" cap="none" normalizeH="0" baseline="0">
                          <a:ln>
                            <a:noFill/>
                          </a:ln>
                          <a:effectLst/>
                          <a:latin typeface="+mn-lt"/>
                        </a:rPr>
                      </a:br>
                      <a:r>
                        <a:rPr kumimoji="0" lang="en-US" altLang="en-US" sz="1600" u="none" strike="noStrike" cap="none" normalizeH="0" baseline="0">
                          <a:ln>
                            <a:noFill/>
                          </a:ln>
                          <a:effectLst/>
                          <a:latin typeface="+mn-lt"/>
                        </a:rPr>
                        <a:t>20% syphilis</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r>
              <a:tr h="361794">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Extragenital STIs</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latin typeface="+mn-lt"/>
                        </a:rPr>
                        <a:t>71-100% quarterly</a:t>
                      </a:r>
                      <a:endParaRPr kumimoji="0" lang="en-US" altLang="en-US" sz="1600" b="0" i="0" u="none" strike="noStrike" cap="none" normalizeH="0" baseline="0">
                        <a:ln>
                          <a:noFill/>
                        </a:ln>
                        <a:solidFill>
                          <a:schemeClr val="tx1"/>
                        </a:solidFill>
                        <a:effectLst/>
                        <a:latin typeface="+mn-lt"/>
                        <a:ea typeface="Arial" charset="0"/>
                        <a:cs typeface="Arial" charset="0"/>
                      </a:endParaRPr>
                    </a:p>
                  </a:txBody>
                  <a:tcPr marL="89057" marR="89057" marT="44522" marB="44522"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latin typeface="+mn-lt"/>
                        </a:rPr>
                        <a:t>83% GC; 76% CT</a:t>
                      </a:r>
                      <a:endParaRPr kumimoji="0" lang="en-US" altLang="en-US" sz="1600" b="0" i="0" u="none" strike="noStrike" cap="none" normalizeH="0" baseline="0" dirty="0">
                        <a:ln>
                          <a:noFill/>
                        </a:ln>
                        <a:solidFill>
                          <a:schemeClr val="tx1"/>
                        </a:solidFill>
                        <a:effectLst/>
                        <a:latin typeface="+mn-lt"/>
                        <a:ea typeface="Arial" charset="0"/>
                        <a:cs typeface="Arial" charset="0"/>
                      </a:endParaRPr>
                    </a:p>
                  </a:txBody>
                  <a:tcPr marL="89057" marR="89057" marT="44522" marB="44522" horzOverflow="overflow"/>
                </a:tc>
              </a:tr>
            </a:tbl>
          </a:graphicData>
        </a:graphic>
      </p:graphicFrame>
      <p:sp>
        <p:nvSpPr>
          <p:cNvPr id="4" name="TextBox 3"/>
          <p:cNvSpPr txBox="1"/>
          <p:nvPr/>
        </p:nvSpPr>
        <p:spPr>
          <a:xfrm>
            <a:off x="347903" y="2330506"/>
            <a:ext cx="5241516" cy="1537731"/>
          </a:xfrm>
          <a:prstGeom prst="rect">
            <a:avLst/>
          </a:prstGeom>
          <a:noFill/>
        </p:spPr>
        <p:txBody>
          <a:bodyPr lIns="0" tIns="0" rIns="0" bIns="0"/>
          <a:lstStyle/>
          <a:p>
            <a:pPr marL="285750" lvl="1" indent="-285750">
              <a:spcBef>
                <a:spcPts val="1200"/>
              </a:spcBef>
              <a:buClr>
                <a:schemeClr val="tx1"/>
              </a:buClr>
              <a:buFont typeface="Arial" charset="0"/>
              <a:buChar char="•"/>
              <a:defRPr/>
            </a:pPr>
            <a:r>
              <a:rPr lang="en-US" sz="1600" dirty="0"/>
              <a:t>In The Demo Project, transmission modeling suggested that q3mo screening prevented a median of 3 partners from being exposed to an STI via </a:t>
            </a:r>
            <a:r>
              <a:rPr lang="en-US" sz="1600" dirty="0" err="1"/>
              <a:t>condomless</a:t>
            </a:r>
            <a:r>
              <a:rPr lang="en-US" sz="1600" dirty="0"/>
              <a:t> anal sex</a:t>
            </a:r>
          </a:p>
          <a:p>
            <a:pPr marL="285750" lvl="1" indent="-285750">
              <a:spcBef>
                <a:spcPts val="600"/>
              </a:spcBef>
              <a:buClr>
                <a:schemeClr val="tx1"/>
              </a:buClr>
              <a:buFont typeface="Arial" charset="0"/>
              <a:buChar char="•"/>
              <a:defRPr/>
            </a:pPr>
            <a:r>
              <a:rPr lang="en-US" sz="1600" b="1" dirty="0">
                <a:solidFill>
                  <a:schemeClr val="tx2"/>
                </a:solidFill>
              </a:rPr>
              <a:t>Data from both projects indicate that not screening extra-genital sites and only following the CDC’s current STI screening guidelines would miss or delay many STI </a:t>
            </a:r>
            <a:r>
              <a:rPr lang="en-US" sz="1600" b="1" dirty="0" smtClean="0">
                <a:solidFill>
                  <a:schemeClr val="tx2"/>
                </a:solidFill>
              </a:rPr>
              <a:t>diagnoses</a:t>
            </a:r>
            <a:endParaRPr lang="en-US" sz="1600" b="1" dirty="0">
              <a:solidFill>
                <a:schemeClr val="tx2"/>
              </a:solidFill>
            </a:endParaRPr>
          </a:p>
        </p:txBody>
      </p:sp>
      <p:grpSp>
        <p:nvGrpSpPr>
          <p:cNvPr id="3" name="Group 2"/>
          <p:cNvGrpSpPr/>
          <p:nvPr/>
        </p:nvGrpSpPr>
        <p:grpSpPr>
          <a:xfrm>
            <a:off x="1982619" y="4201672"/>
            <a:ext cx="3606800" cy="2656328"/>
            <a:chOff x="6427788" y="4227344"/>
            <a:chExt cx="3606800" cy="2656328"/>
          </a:xfrm>
        </p:grpSpPr>
        <p:graphicFrame>
          <p:nvGraphicFramePr>
            <p:cNvPr id="62490" name="Chart 6"/>
            <p:cNvGraphicFramePr>
              <a:graphicFrameLocks/>
            </p:cNvGraphicFramePr>
            <p:nvPr>
              <p:extLst/>
            </p:nvPr>
          </p:nvGraphicFramePr>
          <p:xfrm>
            <a:off x="6427788" y="4321447"/>
            <a:ext cx="3606800" cy="2562225"/>
          </p:xfrm>
          <a:graphic>
            <a:graphicData uri="http://schemas.openxmlformats.org/presentationml/2006/ole">
              <mc:AlternateContent xmlns:mc="http://schemas.openxmlformats.org/markup-compatibility/2006">
                <mc:Choice xmlns:v="urn:schemas-microsoft-com:vml" Requires="v">
                  <p:oleObj spid="_x0000_s2062" r:id="rId4" imgW="3609145" imgH="2560542" progId="Excel.Chart.8">
                    <p:embed/>
                  </p:oleObj>
                </mc:Choice>
                <mc:Fallback>
                  <p:oleObj r:id="rId4" imgW="3609145" imgH="256054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788" y="4321447"/>
                          <a:ext cx="36068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91" name="TextBox 7"/>
            <p:cNvSpPr txBox="1">
              <a:spLocks noChangeArrowheads="1"/>
            </p:cNvSpPr>
            <p:nvPr/>
          </p:nvSpPr>
          <p:spPr bwMode="auto">
            <a:xfrm>
              <a:off x="6696869" y="4227344"/>
              <a:ext cx="30686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1100" b="1"/>
                <a:t>NYC SPARK STI diagnoses by time point</a:t>
              </a:r>
              <a:r>
                <a:rPr lang="en-US" altLang="en-US" sz="1100" baseline="30000"/>
                <a:t>1</a:t>
              </a:r>
            </a:p>
          </p:txBody>
        </p:sp>
      </p:grpSp>
      <p:sp>
        <p:nvSpPr>
          <p:cNvPr id="62492" name="TextBox 2"/>
          <p:cNvSpPr txBox="1">
            <a:spLocks noChangeArrowheads="1"/>
          </p:cNvSpPr>
          <p:nvPr/>
        </p:nvSpPr>
        <p:spPr bwMode="auto">
          <a:xfrm>
            <a:off x="6427787" y="5517482"/>
            <a:ext cx="4202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lvl="1" eaLnBrk="1" hangingPunct="1">
              <a:lnSpc>
                <a:spcPct val="90000"/>
              </a:lnSpc>
            </a:pPr>
            <a:r>
              <a:rPr lang="en-US" altLang="en-US" sz="1000" dirty="0"/>
              <a:t>*Current CDC guidelines recommend STI screening </a:t>
            </a:r>
            <a:r>
              <a:rPr lang="en-US" altLang="en-US" sz="1000" dirty="0" smtClean="0"/>
              <a:t>every 6 </a:t>
            </a:r>
            <a:r>
              <a:rPr lang="en-US" altLang="en-US" sz="1000" dirty="0" err="1" smtClean="0"/>
              <a:t>mo</a:t>
            </a:r>
            <a:r>
              <a:rPr lang="en-US" altLang="en-US" sz="1000" dirty="0" smtClean="0"/>
              <a:t> </a:t>
            </a:r>
            <a:r>
              <a:rPr lang="en-US" altLang="en-US" sz="1000" dirty="0"/>
              <a:t>and asking about symptoms quarterly</a:t>
            </a:r>
          </a:p>
          <a:p>
            <a:pPr eaLnBrk="1" hangingPunct="1">
              <a:lnSpc>
                <a:spcPct val="90000"/>
              </a:lnSpc>
            </a:pPr>
            <a:endParaRPr lang="en-US" altLang="en-US" sz="1000" dirty="0"/>
          </a:p>
        </p:txBody>
      </p:sp>
      <p:sp>
        <p:nvSpPr>
          <p:cNvPr id="2" name="Rectangle 1"/>
          <p:cNvSpPr/>
          <p:nvPr/>
        </p:nvSpPr>
        <p:spPr>
          <a:xfrm>
            <a:off x="8507393" y="2828953"/>
            <a:ext cx="3298664" cy="92124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5"/>
          <p:cNvSpPr txBox="1">
            <a:spLocks noChangeArrowheads="1"/>
          </p:cNvSpPr>
          <p:nvPr/>
        </p:nvSpPr>
        <p:spPr bwMode="auto">
          <a:xfrm>
            <a:off x="10313340" y="6125012"/>
            <a:ext cx="1764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dirty="0">
                <a:solidFill>
                  <a:srgbClr val="000000"/>
                </a:solidFill>
                <a:latin typeface="+mn-lt"/>
              </a:rPr>
              <a:t>Golub S, et al. CROI </a:t>
            </a:r>
            <a:r>
              <a:rPr lang="en-US" altLang="en-US" sz="1200" dirty="0" smtClean="0">
                <a:solidFill>
                  <a:srgbClr val="000000"/>
                </a:solidFill>
                <a:latin typeface="+mn-lt"/>
              </a:rPr>
              <a:t>2016</a:t>
            </a:r>
          </a:p>
          <a:p>
            <a:r>
              <a:rPr lang="en-US" altLang="en-US" sz="1200" dirty="0">
                <a:solidFill>
                  <a:srgbClr val="000000"/>
                </a:solidFill>
                <a:latin typeface="+mn-lt"/>
              </a:rPr>
              <a:t>Cohen S, et al. CROI 2016</a:t>
            </a:r>
            <a:endParaRPr lang="en-US" altLang="en-US" sz="1200" dirty="0">
              <a:latin typeface="+mn-lt"/>
              <a:ea typeface="MS PGothic" charset="-128"/>
            </a:endParaRPr>
          </a:p>
        </p:txBody>
      </p:sp>
    </p:spTree>
    <p:extLst>
      <p:ext uri="{BB962C8B-B14F-4D97-AF65-F5344CB8AC3E}">
        <p14:creationId xmlns:p14="http://schemas.microsoft.com/office/powerpoint/2010/main" val="2114711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References</a:t>
            </a:r>
            <a:endParaRPr lang="en-GB" dirty="0"/>
          </a:p>
        </p:txBody>
      </p:sp>
      <p:sp>
        <p:nvSpPr>
          <p:cNvPr id="3" name="Content Placeholder 2"/>
          <p:cNvSpPr>
            <a:spLocks noGrp="1"/>
          </p:cNvSpPr>
          <p:nvPr>
            <p:ph idx="1"/>
          </p:nvPr>
        </p:nvSpPr>
        <p:spPr/>
        <p:txBody>
          <a:bodyPr>
            <a:noAutofit/>
          </a:bodyPr>
          <a:lstStyle/>
          <a:p>
            <a:r>
              <a:rPr lang="en-ZA" sz="1600" dirty="0" smtClean="0"/>
              <a:t>Fonner VA, et al. </a:t>
            </a:r>
            <a:r>
              <a:rPr lang="en-ZA" sz="1600" dirty="0"/>
              <a:t>Effectiveness and safety of oral HIV </a:t>
            </a:r>
            <a:r>
              <a:rPr lang="en-ZA" sz="1600" dirty="0" err="1" smtClean="0"/>
              <a:t>preexposure</a:t>
            </a:r>
            <a:r>
              <a:rPr lang="en-ZA" sz="1600" dirty="0"/>
              <a:t> </a:t>
            </a:r>
            <a:r>
              <a:rPr lang="en-ZA" sz="1600" dirty="0" smtClean="0"/>
              <a:t>prophylaxis </a:t>
            </a:r>
            <a:r>
              <a:rPr lang="en-ZA" sz="1600" dirty="0"/>
              <a:t>for all </a:t>
            </a:r>
            <a:r>
              <a:rPr lang="en-ZA" sz="1600" dirty="0" smtClean="0"/>
              <a:t>populations. </a:t>
            </a:r>
            <a:r>
              <a:rPr lang="fi-FI" sz="1600" dirty="0"/>
              <a:t> AIDS 2016, </a:t>
            </a:r>
            <a:r>
              <a:rPr lang="fi-FI" sz="1600" dirty="0" smtClean="0"/>
              <a:t>30:1973–1983</a:t>
            </a:r>
            <a:endParaRPr lang="en-ZA" sz="1600" dirty="0" smtClean="0"/>
          </a:p>
          <a:p>
            <a:pPr>
              <a:lnSpc>
                <a:spcPct val="100000"/>
              </a:lnSpc>
              <a:spcBef>
                <a:spcPts val="0"/>
              </a:spcBef>
            </a:pPr>
            <a:r>
              <a:rPr lang="en-ZA" sz="1600" dirty="0" smtClean="0"/>
              <a:t>US </a:t>
            </a:r>
            <a:r>
              <a:rPr lang="en-ZA" sz="1600" dirty="0"/>
              <a:t>Public Health Services. </a:t>
            </a:r>
            <a:r>
              <a:rPr lang="en-ZA" sz="1600" dirty="0">
                <a:hlinkClick r:id="rId3"/>
              </a:rPr>
              <a:t>http://</a:t>
            </a:r>
            <a:r>
              <a:rPr lang="en-ZA" sz="1600" dirty="0" smtClean="0">
                <a:hlinkClick r:id="rId3"/>
              </a:rPr>
              <a:t>www.cdc.gov/hiv/pdf/guidelines/PrEPguidelines2014.pdf</a:t>
            </a:r>
            <a:endParaRPr lang="en-ZA" sz="1600" dirty="0" smtClean="0"/>
          </a:p>
          <a:p>
            <a:pPr>
              <a:lnSpc>
                <a:spcPct val="100000"/>
              </a:lnSpc>
              <a:spcBef>
                <a:spcPts val="0"/>
              </a:spcBef>
            </a:pPr>
            <a:r>
              <a:rPr lang="en-ZA" sz="1600" dirty="0" smtClean="0"/>
              <a:t>Knox DC, </a:t>
            </a:r>
            <a:r>
              <a:rPr lang="en-ZA" sz="1600" dirty="0"/>
              <a:t>et al. HIV-1 Infection with Multiclass Resistance despite Pre-exposure Prophylaxis (</a:t>
            </a:r>
            <a:r>
              <a:rPr lang="en-ZA" sz="1600" dirty="0" err="1"/>
              <a:t>PrEP</a:t>
            </a:r>
            <a:r>
              <a:rPr lang="en-ZA" sz="1600" dirty="0"/>
              <a:t>). Conference on Retroviruses and Opportunistic Infections, Boston, abstract 169aLB, 2016 </a:t>
            </a:r>
            <a:r>
              <a:rPr lang="en-ZA" sz="1600" dirty="0" smtClean="0"/>
              <a:t>CROI. 2016</a:t>
            </a:r>
          </a:p>
          <a:p>
            <a:pPr>
              <a:lnSpc>
                <a:spcPct val="100000"/>
              </a:lnSpc>
              <a:spcBef>
                <a:spcPts val="0"/>
              </a:spcBef>
            </a:pPr>
            <a:r>
              <a:rPr lang="en-ZA" sz="1600" dirty="0"/>
              <a:t>Grossman H et al. </a:t>
            </a:r>
            <a:r>
              <a:rPr lang="en-ZA" sz="1600" i="1" dirty="0"/>
              <a:t>Newly Acquired HIV-1 Infection with Multi-Drug Resistant (MDR) HIV-1 in a Patient on TDF/FTC-based </a:t>
            </a:r>
            <a:r>
              <a:rPr lang="en-ZA" sz="1600" i="1" dirty="0" err="1"/>
              <a:t>PrEP.</a:t>
            </a:r>
            <a:r>
              <a:rPr lang="en-ZA" sz="1600" dirty="0"/>
              <a:t> HIV Research for Prevention (HIVR4P) 2016 conference, Chicago, October 2016, abstract OA03.06LB.</a:t>
            </a:r>
            <a:endParaRPr lang="da-DK" sz="1600" dirty="0" smtClean="0"/>
          </a:p>
          <a:p>
            <a:pPr>
              <a:lnSpc>
                <a:spcPct val="100000"/>
              </a:lnSpc>
              <a:spcBef>
                <a:spcPts val="0"/>
              </a:spcBef>
            </a:pPr>
            <a:r>
              <a:rPr lang="da-DK" sz="1600" dirty="0" smtClean="0"/>
              <a:t>Solomon </a:t>
            </a:r>
            <a:r>
              <a:rPr lang="da-DK" sz="1600" dirty="0"/>
              <a:t>M, et al. Changes in renal function associated with oral emtricitabine/tenofovir disoproxil fumarate use for HIV pre-exposure prophylaxis. </a:t>
            </a:r>
            <a:r>
              <a:rPr lang="da-DK" sz="1600" dirty="0" smtClean="0"/>
              <a:t>AIDS 2014;28(6</a:t>
            </a:r>
            <a:r>
              <a:rPr lang="da-DK" sz="1600" dirty="0"/>
              <a:t>):851-9. </a:t>
            </a:r>
            <a:endParaRPr lang="da-DK" sz="1600" dirty="0" smtClean="0"/>
          </a:p>
          <a:p>
            <a:pPr>
              <a:lnSpc>
                <a:spcPct val="100000"/>
              </a:lnSpc>
              <a:spcBef>
                <a:spcPts val="0"/>
              </a:spcBef>
            </a:pPr>
            <a:r>
              <a:rPr lang="da-DK" sz="1600" dirty="0"/>
              <a:t>Mugwanya, K</a:t>
            </a:r>
            <a:r>
              <a:rPr lang="da-DK" sz="1600" dirty="0" smtClean="0"/>
              <a:t>. </a:t>
            </a:r>
            <a:r>
              <a:rPr lang="en-ZA" sz="1600" dirty="0"/>
              <a:t>Reversibility of kidney function decline in HIV-1–uninfected men and women using </a:t>
            </a:r>
            <a:r>
              <a:rPr lang="en-ZA" sz="1600" dirty="0" smtClean="0"/>
              <a:t>pre-exposure </a:t>
            </a:r>
            <a:r>
              <a:rPr lang="en-ZA" sz="1600" dirty="0"/>
              <a:t>prophylaxis</a:t>
            </a:r>
            <a:r>
              <a:rPr lang="da-DK" sz="1600" dirty="0" smtClean="0"/>
              <a:t> CROI, </a:t>
            </a:r>
            <a:r>
              <a:rPr lang="en-ZA" sz="1600" dirty="0"/>
              <a:t>23-26 February in Seattle, </a:t>
            </a:r>
            <a:r>
              <a:rPr lang="en-ZA" sz="1600" dirty="0" smtClean="0"/>
              <a:t>2015.</a:t>
            </a:r>
            <a:endParaRPr lang="da-DK" sz="1600" dirty="0" smtClean="0"/>
          </a:p>
          <a:p>
            <a:pPr>
              <a:lnSpc>
                <a:spcPct val="100000"/>
              </a:lnSpc>
              <a:spcBef>
                <a:spcPts val="0"/>
              </a:spcBef>
            </a:pPr>
            <a:r>
              <a:rPr lang="da-DK" sz="1600" dirty="0"/>
              <a:t>Liu A</a:t>
            </a:r>
            <a:r>
              <a:rPr lang="da-DK" sz="1600" dirty="0" smtClean="0"/>
              <a:t>,</a:t>
            </a:r>
            <a:r>
              <a:rPr lang="en-ZA" sz="1600" dirty="0" smtClean="0"/>
              <a:t> et </a:t>
            </a:r>
            <a:r>
              <a:rPr lang="en-ZA" sz="1600" dirty="0"/>
              <a:t>al. Changes in </a:t>
            </a:r>
            <a:r>
              <a:rPr lang="en-GB" sz="1600" dirty="0" smtClean="0"/>
              <a:t>renal function associated with TDF/FTC </a:t>
            </a:r>
            <a:r>
              <a:rPr lang="en-GB" sz="1600" dirty="0" err="1" smtClean="0"/>
              <a:t>PrEP</a:t>
            </a:r>
            <a:r>
              <a:rPr lang="en-GB" sz="1600" dirty="0" smtClean="0"/>
              <a:t> use in the US Demo Project. Presented at: Conference on Retroviruses and Opportunistic Infections; February 22-25, 2016; Boston, 2016</a:t>
            </a:r>
          </a:p>
          <a:p>
            <a:pPr>
              <a:lnSpc>
                <a:spcPct val="100000"/>
              </a:lnSpc>
              <a:spcBef>
                <a:spcPts val="0"/>
              </a:spcBef>
            </a:pPr>
            <a:r>
              <a:rPr lang="en-GB" sz="1600" dirty="0" smtClean="0"/>
              <a:t>Grant RM, et al. Pre-exposure Chemoprophylaxis for HIV Prevention in Men Who Have Sex with Men.  N </a:t>
            </a:r>
            <a:r>
              <a:rPr lang="en-GB" sz="1600" dirty="0" err="1" smtClean="0"/>
              <a:t>Engl</a:t>
            </a:r>
            <a:r>
              <a:rPr lang="en-GB" sz="1600" dirty="0" smtClean="0"/>
              <a:t> J Med 2010; 363:2587-2599</a:t>
            </a:r>
          </a:p>
          <a:p>
            <a:pPr>
              <a:lnSpc>
                <a:spcPct val="100000"/>
              </a:lnSpc>
              <a:spcBef>
                <a:spcPts val="0"/>
              </a:spcBef>
            </a:pPr>
            <a:r>
              <a:rPr lang="en-GB" sz="1600" dirty="0" smtClean="0"/>
              <a:t>McCormack S and D Dunn for PROUD Study Group. Pragmatic Open-Label Randomised Trial of Pre-exposure Prophylaxis: The PROUD Study. 2015 Conference on Retroviruses and Opportunistic Infections. Seattle, February 23-24, 2015. Abstract 22LB</a:t>
            </a:r>
          </a:p>
          <a:p>
            <a:pPr>
              <a:lnSpc>
                <a:spcPct val="100000"/>
              </a:lnSpc>
              <a:spcBef>
                <a:spcPts val="0"/>
              </a:spcBef>
            </a:pPr>
            <a:endParaRPr lang="en-GB" sz="1600" dirty="0" smtClean="0"/>
          </a:p>
          <a:p>
            <a:pPr>
              <a:lnSpc>
                <a:spcPct val="100000"/>
              </a:lnSpc>
              <a:spcBef>
                <a:spcPts val="0"/>
              </a:spcBef>
            </a:pPr>
            <a:endParaRPr lang="da-DK" sz="1600" dirty="0"/>
          </a:p>
          <a:p>
            <a:pPr>
              <a:lnSpc>
                <a:spcPct val="100000"/>
              </a:lnSpc>
              <a:spcBef>
                <a:spcPts val="0"/>
              </a:spcBef>
            </a:pPr>
            <a:endParaRPr lang="da-DK" sz="1600" dirty="0"/>
          </a:p>
          <a:p>
            <a:pPr>
              <a:lnSpc>
                <a:spcPct val="100000"/>
              </a:lnSpc>
              <a:spcBef>
                <a:spcPts val="0"/>
              </a:spcBef>
            </a:pPr>
            <a:endParaRPr lang="da-DK" sz="1600" dirty="0"/>
          </a:p>
          <a:p>
            <a:pPr>
              <a:lnSpc>
                <a:spcPct val="100000"/>
              </a:lnSpc>
              <a:spcBef>
                <a:spcPts val="0"/>
              </a:spcBef>
            </a:pPr>
            <a:endParaRPr lang="en-ZA" sz="1600" dirty="0" smtClean="0"/>
          </a:p>
          <a:p>
            <a:pPr>
              <a:lnSpc>
                <a:spcPct val="100000"/>
              </a:lnSpc>
              <a:spcBef>
                <a:spcPts val="0"/>
              </a:spcBef>
            </a:pPr>
            <a:endParaRPr lang="en-GB" sz="1600" dirty="0"/>
          </a:p>
        </p:txBody>
      </p:sp>
    </p:spTree>
    <p:extLst>
      <p:ext uri="{BB962C8B-B14F-4D97-AF65-F5344CB8AC3E}">
        <p14:creationId xmlns:p14="http://schemas.microsoft.com/office/powerpoint/2010/main" val="131353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solidFill>
                  <a:prstClr val="black"/>
                </a:solidFill>
              </a:rPr>
              <a:t>References</a:t>
            </a:r>
            <a:endParaRPr lang="en-ZA" dirty="0"/>
          </a:p>
        </p:txBody>
      </p:sp>
      <p:sp>
        <p:nvSpPr>
          <p:cNvPr id="3" name="Content Placeholder 2"/>
          <p:cNvSpPr>
            <a:spLocks noGrp="1"/>
          </p:cNvSpPr>
          <p:nvPr>
            <p:ph idx="1"/>
          </p:nvPr>
        </p:nvSpPr>
        <p:spPr/>
        <p:txBody>
          <a:bodyPr vert="horz" lIns="91440" tIns="45720" rIns="91440" bIns="45720" rtlCol="0">
            <a:noAutofit/>
          </a:bodyPr>
          <a:lstStyle/>
          <a:p>
            <a:pPr>
              <a:lnSpc>
                <a:spcPct val="100000"/>
              </a:lnSpc>
              <a:spcBef>
                <a:spcPts val="0"/>
              </a:spcBef>
            </a:pPr>
            <a:r>
              <a:rPr lang="en-GB" sz="1600" dirty="0" err="1"/>
              <a:t>Baeten</a:t>
            </a:r>
            <a:r>
              <a:rPr lang="en-GB" sz="1600" dirty="0"/>
              <a:t> J, et al "Antiretroviral pre-exposure prophylaxis for HIV-1 prevention among heterosexual African men and women: The Partners </a:t>
            </a:r>
            <a:r>
              <a:rPr lang="en-GB" sz="1600" dirty="0" err="1"/>
              <a:t>PrEP</a:t>
            </a:r>
            <a:r>
              <a:rPr lang="en-GB" sz="1600"/>
              <a:t> Study." IAS 2011; Abstract </a:t>
            </a:r>
            <a:r>
              <a:rPr lang="en-GB" sz="1600"/>
              <a:t>MOAX0106</a:t>
            </a:r>
            <a:r>
              <a:rPr lang="en-GB" sz="1600" smtClean="0"/>
              <a:t>.</a:t>
            </a:r>
            <a:endParaRPr lang="en-ZA" sz="1600" smtClean="0"/>
          </a:p>
          <a:p>
            <a:pPr>
              <a:lnSpc>
                <a:spcPct val="100000"/>
              </a:lnSpc>
              <a:spcBef>
                <a:spcPts val="0"/>
              </a:spcBef>
            </a:pPr>
            <a:r>
              <a:rPr lang="en-ZA" sz="1600" dirty="0" smtClean="0"/>
              <a:t>Golub </a:t>
            </a:r>
            <a:r>
              <a:rPr lang="en-ZA" sz="1600" dirty="0" smtClean="0"/>
              <a:t>SA, </a:t>
            </a:r>
            <a:r>
              <a:rPr lang="en-ZA" sz="1600" dirty="0"/>
              <a:t>et al. STI data from community-based </a:t>
            </a:r>
            <a:r>
              <a:rPr lang="en-ZA" sz="1600" dirty="0" err="1"/>
              <a:t>PrEP</a:t>
            </a:r>
            <a:r>
              <a:rPr lang="en-ZA" sz="1600" dirty="0"/>
              <a:t> implementation suggest changes to CDC guidelines. 23rd CROI, Boston. Poster abstract </a:t>
            </a:r>
            <a:r>
              <a:rPr lang="en-ZA" sz="1600" dirty="0" smtClean="0"/>
              <a:t>869. </a:t>
            </a:r>
            <a:endParaRPr lang="en-ZA" sz="1600" dirty="0"/>
          </a:p>
          <a:p>
            <a:pPr>
              <a:lnSpc>
                <a:spcPct val="100000"/>
              </a:lnSpc>
              <a:spcBef>
                <a:spcPts val="0"/>
              </a:spcBef>
            </a:pPr>
            <a:r>
              <a:rPr lang="en-ZA" sz="1600" dirty="0"/>
              <a:t>Cohen </a:t>
            </a:r>
            <a:r>
              <a:rPr lang="en-ZA" sz="1600" dirty="0" smtClean="0"/>
              <a:t>S, </a:t>
            </a:r>
            <a:r>
              <a:rPr lang="en-ZA" sz="1600" dirty="0"/>
              <a:t>et al. Quarterly STI screening optimizes STI detection among </a:t>
            </a:r>
            <a:r>
              <a:rPr lang="en-ZA" sz="1600" dirty="0" err="1"/>
              <a:t>PrEP</a:t>
            </a:r>
            <a:r>
              <a:rPr lang="en-ZA" sz="1600" dirty="0"/>
              <a:t> users in the Demo Project. 23rd CROI, Boston, 2016. Poster abstract 70. </a:t>
            </a:r>
          </a:p>
          <a:p>
            <a:pPr>
              <a:lnSpc>
                <a:spcPct val="100000"/>
              </a:lnSpc>
              <a:spcBef>
                <a:spcPts val="0"/>
              </a:spcBef>
            </a:pPr>
            <a:r>
              <a:rPr lang="en-ZA" sz="1600" dirty="0"/>
              <a:t>Grant </a:t>
            </a:r>
            <a:r>
              <a:rPr lang="en-ZA" sz="1600" dirty="0" smtClean="0"/>
              <a:t>R, </a:t>
            </a:r>
            <a:r>
              <a:rPr lang="en-ZA" sz="1600" dirty="0"/>
              <a:t>et al. Recovery of bone mineral density after stopping oral HIV </a:t>
            </a:r>
            <a:r>
              <a:rPr lang="en-ZA" sz="1600" dirty="0" err="1"/>
              <a:t>preexposure</a:t>
            </a:r>
            <a:r>
              <a:rPr lang="en-ZA" sz="1600" dirty="0"/>
              <a:t> prophylaxis. 23rd CROI, Boston, 2016. Late breaker oral abstract 48LB.</a:t>
            </a:r>
          </a:p>
          <a:p>
            <a:pPr>
              <a:lnSpc>
                <a:spcPct val="100000"/>
              </a:lnSpc>
              <a:spcBef>
                <a:spcPts val="0"/>
              </a:spcBef>
            </a:pPr>
            <a:r>
              <a:rPr lang="en-ZA" sz="1600" dirty="0"/>
              <a:t>Mulligan K, et al. Effects of FTC/TDF on bone mineral density in </a:t>
            </a:r>
            <a:r>
              <a:rPr lang="en-ZA" sz="1600" dirty="0" err="1"/>
              <a:t>seronegative</a:t>
            </a:r>
            <a:r>
              <a:rPr lang="en-ZA" sz="1600" dirty="0"/>
              <a:t> men from 4 continents: DEXA results of the global </a:t>
            </a:r>
            <a:r>
              <a:rPr lang="en-ZA" sz="1600" dirty="0" err="1"/>
              <a:t>iPrEx</a:t>
            </a:r>
            <a:r>
              <a:rPr lang="en-ZA" sz="1600" dirty="0"/>
              <a:t> Study. 18th Conference on Retroviruses and Opportunistic Infections; February 27-March 2; Boston, 2016. Abstract 94LB.</a:t>
            </a:r>
          </a:p>
          <a:p>
            <a:pPr>
              <a:lnSpc>
                <a:spcPct val="100000"/>
              </a:lnSpc>
              <a:spcBef>
                <a:spcPts val="0"/>
              </a:spcBef>
            </a:pPr>
            <a:endParaRPr lang="en-ZA" sz="1600" dirty="0"/>
          </a:p>
          <a:p>
            <a:pPr>
              <a:lnSpc>
                <a:spcPct val="100000"/>
              </a:lnSpc>
              <a:spcBef>
                <a:spcPts val="0"/>
              </a:spcBef>
            </a:pPr>
            <a:endParaRPr lang="en-ZA" sz="1600" dirty="0"/>
          </a:p>
          <a:p>
            <a:pPr>
              <a:lnSpc>
                <a:spcPct val="100000"/>
              </a:lnSpc>
              <a:spcBef>
                <a:spcPts val="0"/>
              </a:spcBef>
            </a:pPr>
            <a:endParaRPr lang="en-ZA" sz="1600" dirty="0"/>
          </a:p>
          <a:p>
            <a:pPr>
              <a:lnSpc>
                <a:spcPct val="100000"/>
              </a:lnSpc>
              <a:spcBef>
                <a:spcPts val="0"/>
              </a:spcBef>
            </a:pPr>
            <a:endParaRPr lang="en-ZA" sz="1600" dirty="0"/>
          </a:p>
        </p:txBody>
      </p:sp>
    </p:spTree>
    <p:extLst>
      <p:ext uri="{BB962C8B-B14F-4D97-AF65-F5344CB8AC3E}">
        <p14:creationId xmlns:p14="http://schemas.microsoft.com/office/powerpoint/2010/main" val="51972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pic>
        <p:nvPicPr>
          <p:cNvPr id="4" name="image2.png"/>
          <p:cNvPicPr/>
          <p:nvPr/>
        </p:nvPicPr>
        <p:blipFill>
          <a:blip r:embed="rId3">
            <a:extLst/>
          </a:blip>
          <a:stretch>
            <a:fillRect/>
          </a:stretch>
        </p:blipFill>
        <p:spPr>
          <a:xfrm>
            <a:off x="4999912" y="3920934"/>
            <a:ext cx="2541657" cy="2466268"/>
          </a:xfrm>
          <a:prstGeom prst="rect">
            <a:avLst/>
          </a:prstGeom>
          <a:ln w="12700">
            <a:miter lim="400000"/>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6968" y="3953440"/>
            <a:ext cx="3750972" cy="2401256"/>
          </a:xfrm>
          <a:prstGeom prst="rect">
            <a:avLst/>
          </a:prstGeom>
        </p:spPr>
      </p:pic>
      <p:pic>
        <p:nvPicPr>
          <p:cNvPr id="7" name="Picture 6"/>
          <p:cNvPicPr>
            <a:picLocks noChangeAspect="1"/>
          </p:cNvPicPr>
          <p:nvPr/>
        </p:nvPicPr>
        <p:blipFill>
          <a:blip r:embed="rId5"/>
          <a:stretch>
            <a:fillRect/>
          </a:stretch>
        </p:blipFill>
        <p:spPr>
          <a:xfrm>
            <a:off x="8353540" y="4607906"/>
            <a:ext cx="2889117" cy="1092324"/>
          </a:xfrm>
          <a:prstGeom prst="rect">
            <a:avLst/>
          </a:prstGeom>
        </p:spPr>
      </p:pic>
      <p:sp>
        <p:nvSpPr>
          <p:cNvPr id="8" name="TextBox 7"/>
          <p:cNvSpPr txBox="1"/>
          <p:nvPr/>
        </p:nvSpPr>
        <p:spPr>
          <a:xfrm>
            <a:off x="838199" y="1690688"/>
            <a:ext cx="10404457" cy="1815882"/>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HIV Clinician Society (Michelle </a:t>
            </a:r>
            <a:r>
              <a:rPr lang="en-GB" sz="2800" dirty="0" err="1" smtClean="0"/>
              <a:t>Moorhouse</a:t>
            </a:r>
            <a:r>
              <a:rPr lang="en-GB" sz="2800"/>
              <a:t>)</a:t>
            </a:r>
            <a:endParaRPr lang="en-GB" sz="2800" dirty="0" smtClean="0"/>
          </a:p>
          <a:p>
            <a:pPr algn="ctr"/>
            <a:r>
              <a:rPr lang="en-GB" sz="2800" dirty="0" smtClean="0"/>
              <a:t>Wits Reproductive Health and HIV Institute</a:t>
            </a:r>
          </a:p>
          <a:p>
            <a:pPr algn="ctr"/>
            <a:r>
              <a:rPr lang="en-GB" sz="2800" dirty="0" err="1" smtClean="0"/>
              <a:t>Anova</a:t>
            </a:r>
            <a:r>
              <a:rPr lang="en-GB" sz="2800" dirty="0" smtClean="0"/>
              <a:t> Health Institute</a:t>
            </a:r>
            <a:endParaRPr lang="en-GB" sz="2800" dirty="0"/>
          </a:p>
        </p:txBody>
      </p:sp>
    </p:spTree>
    <p:extLst>
      <p:ext uri="{BB962C8B-B14F-4D97-AF65-F5344CB8AC3E}">
        <p14:creationId xmlns:p14="http://schemas.microsoft.com/office/powerpoint/2010/main" val="126806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02980055"/>
              </p:ext>
            </p:extLst>
          </p:nvPr>
        </p:nvGraphicFramePr>
        <p:xfrm>
          <a:off x="860778" y="1216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870106" y="1451248"/>
            <a:ext cx="2136674" cy="1152128"/>
          </a:xfrm>
          <a:prstGeom prst="rect">
            <a:avLst/>
          </a:prstGeom>
        </p:spPr>
      </p:pic>
      <p:pic>
        <p:nvPicPr>
          <p:cNvPr id="4" name="Picture 3"/>
          <p:cNvPicPr>
            <a:picLocks noChangeAspect="1"/>
          </p:cNvPicPr>
          <p:nvPr/>
        </p:nvPicPr>
        <p:blipFill>
          <a:blip r:embed="rId9"/>
          <a:stretch>
            <a:fillRect/>
          </a:stretch>
        </p:blipFill>
        <p:spPr>
          <a:xfrm>
            <a:off x="8158369" y="2760712"/>
            <a:ext cx="2283121" cy="1282824"/>
          </a:xfrm>
          <a:prstGeom prst="rect">
            <a:avLst/>
          </a:prstGeom>
        </p:spPr>
      </p:pic>
      <p:pic>
        <p:nvPicPr>
          <p:cNvPr id="5" name="Picture 4"/>
          <p:cNvPicPr>
            <a:picLocks noChangeAspect="1"/>
          </p:cNvPicPr>
          <p:nvPr/>
        </p:nvPicPr>
        <p:blipFill>
          <a:blip r:embed="rId10"/>
          <a:stretch>
            <a:fillRect/>
          </a:stretch>
        </p:blipFill>
        <p:spPr>
          <a:xfrm>
            <a:off x="1936906" y="4115545"/>
            <a:ext cx="2021433" cy="1316113"/>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698164800"/>
              </p:ext>
            </p:extLst>
          </p:nvPr>
        </p:nvGraphicFramePr>
        <p:xfrm>
          <a:off x="2175228" y="1216025"/>
          <a:ext cx="78867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95469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t>Resistance</a:t>
            </a:r>
          </a:p>
        </p:txBody>
      </p:sp>
      <p:sp>
        <p:nvSpPr>
          <p:cNvPr id="3" name="Content Placeholder 2"/>
          <p:cNvSpPr>
            <a:spLocks noGrp="1"/>
          </p:cNvSpPr>
          <p:nvPr>
            <p:ph idx="1"/>
          </p:nvPr>
        </p:nvSpPr>
        <p:spPr>
          <a:solidFill>
            <a:schemeClr val="bg1"/>
          </a:solidFill>
        </p:spPr>
        <p:txBody>
          <a:bodyPr>
            <a:normAutofit fontScale="92500" lnSpcReduction="20000"/>
          </a:bodyPr>
          <a:lstStyle/>
          <a:p>
            <a:pPr>
              <a:lnSpc>
                <a:spcPct val="120000"/>
              </a:lnSpc>
            </a:pPr>
            <a:r>
              <a:rPr lang="en-US" dirty="0" smtClean="0"/>
              <a:t>Resistance has occurred rarely when PrEP initiated during acute HIV infection</a:t>
            </a:r>
          </a:p>
          <a:p>
            <a:pPr lvl="1">
              <a:lnSpc>
                <a:spcPct val="120000"/>
              </a:lnSpc>
            </a:pPr>
            <a:r>
              <a:rPr lang="en-US" dirty="0" smtClean="0"/>
              <a:t>M184V</a:t>
            </a:r>
          </a:p>
          <a:p>
            <a:pPr>
              <a:lnSpc>
                <a:spcPct val="120000"/>
              </a:lnSpc>
            </a:pPr>
            <a:r>
              <a:rPr lang="en-US" dirty="0" smtClean="0"/>
              <a:t>Prevent by not initiating/re-initiating PrEP during acute HIV infection</a:t>
            </a:r>
          </a:p>
          <a:p>
            <a:pPr>
              <a:lnSpc>
                <a:spcPct val="120000"/>
              </a:lnSpc>
            </a:pPr>
            <a:r>
              <a:rPr lang="en-US" dirty="0" smtClean="0"/>
              <a:t>HIV testing </a:t>
            </a:r>
          </a:p>
          <a:p>
            <a:pPr lvl="1">
              <a:lnSpc>
                <a:spcPct val="120000"/>
              </a:lnSpc>
            </a:pPr>
            <a:r>
              <a:rPr lang="en-US" dirty="0" smtClean="0"/>
              <a:t>3-monthly</a:t>
            </a:r>
          </a:p>
          <a:p>
            <a:pPr lvl="1">
              <a:lnSpc>
                <a:spcPct val="120000"/>
              </a:lnSpc>
            </a:pPr>
            <a:r>
              <a:rPr lang="en-US" dirty="0" smtClean="0"/>
              <a:t>symptoms viral illness</a:t>
            </a:r>
          </a:p>
          <a:p>
            <a:pPr lvl="1">
              <a:lnSpc>
                <a:spcPct val="120000"/>
              </a:lnSpc>
            </a:pPr>
            <a:r>
              <a:rPr lang="en-US" dirty="0" smtClean="0"/>
              <a:t>before resuming PrEP</a:t>
            </a:r>
          </a:p>
          <a:p>
            <a:pPr lvl="1">
              <a:lnSpc>
                <a:spcPct val="120000"/>
              </a:lnSpc>
            </a:pPr>
            <a:r>
              <a:rPr lang="en-US" dirty="0"/>
              <a:t>a</a:t>
            </a:r>
            <a:r>
              <a:rPr lang="en-US" dirty="0" smtClean="0"/>
              <a:t>ccompanied by HIV exposure assessment, symptom screen and targeted examination</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731412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11" name="TextBox 1"/>
          <p:cNvSpPr txBox="1">
            <a:spLocks noChangeArrowheads="1"/>
          </p:cNvSpPr>
          <p:nvPr/>
        </p:nvSpPr>
        <p:spPr bwMode="auto">
          <a:xfrm>
            <a:off x="3827462" y="6012063"/>
            <a:ext cx="453707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600" dirty="0">
                <a:solidFill>
                  <a:srgbClr val="000000"/>
                </a:solidFill>
                <a:latin typeface="+mj-lt"/>
              </a:rPr>
              <a:t>Resistance = K65R (TDF) or M184V/I (FTC) mutations</a:t>
            </a:r>
          </a:p>
        </p:txBody>
      </p:sp>
      <p:sp>
        <p:nvSpPr>
          <p:cNvPr id="195614" name="TextBox 7"/>
          <p:cNvSpPr txBox="1">
            <a:spLocks noChangeArrowheads="1"/>
          </p:cNvSpPr>
          <p:nvPr/>
        </p:nvSpPr>
        <p:spPr bwMode="auto">
          <a:xfrm>
            <a:off x="1449427" y="1410741"/>
            <a:ext cx="929314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US" sz="2200" dirty="0">
                <a:solidFill>
                  <a:schemeClr val="tx2"/>
                </a:solidFill>
                <a:latin typeface="+mj-lt"/>
              </a:rPr>
              <a:t>Resistance from </a:t>
            </a:r>
            <a:r>
              <a:rPr lang="en-US" sz="2200" dirty="0" err="1">
                <a:solidFill>
                  <a:schemeClr val="tx2"/>
                </a:solidFill>
                <a:latin typeface="+mj-lt"/>
              </a:rPr>
              <a:t>PrEP</a:t>
            </a:r>
            <a:r>
              <a:rPr lang="en-US" sz="2200" dirty="0">
                <a:solidFill>
                  <a:schemeClr val="tx2"/>
                </a:solidFill>
                <a:latin typeface="+mj-lt"/>
              </a:rPr>
              <a:t> was very rare, with only a small number who had acute infection at the time they were started on </a:t>
            </a:r>
            <a:r>
              <a:rPr lang="en-US" sz="2200" dirty="0" err="1" smtClean="0">
                <a:solidFill>
                  <a:schemeClr val="tx2"/>
                </a:solidFill>
                <a:latin typeface="+mj-lt"/>
              </a:rPr>
              <a:t>PrEP</a:t>
            </a:r>
            <a:endParaRPr lang="en-US" sz="2200" dirty="0">
              <a:solidFill>
                <a:schemeClr val="tx2"/>
              </a:solidFill>
              <a:latin typeface="+mj-lt"/>
            </a:endParaRPr>
          </a:p>
        </p:txBody>
      </p:sp>
      <p:sp>
        <p:nvSpPr>
          <p:cNvPr id="11" name="Title 1"/>
          <p:cNvSpPr>
            <a:spLocks noGrp="1"/>
          </p:cNvSpPr>
          <p:nvPr>
            <p:ph type="title"/>
          </p:nvPr>
        </p:nvSpPr>
        <p:spPr/>
        <p:txBody>
          <a:bodyPr vert="horz" lIns="91440" tIns="45720" rIns="91440" bIns="45720" rtlCol="0" anchor="t">
            <a:normAutofit/>
          </a:bodyPr>
          <a:lstStyle/>
          <a:p>
            <a:r>
              <a:rPr lang="en-US" dirty="0"/>
              <a:t>PrEP and ARV resistance</a:t>
            </a:r>
          </a:p>
        </p:txBody>
      </p:sp>
      <p:graphicFrame>
        <p:nvGraphicFramePr>
          <p:cNvPr id="7" name="Table 6"/>
          <p:cNvGraphicFramePr>
            <a:graphicFrameLocks noGrp="1"/>
          </p:cNvGraphicFramePr>
          <p:nvPr>
            <p:extLst/>
          </p:nvPr>
        </p:nvGraphicFramePr>
        <p:xfrm>
          <a:off x="2702000" y="2480286"/>
          <a:ext cx="6788000" cy="2499634"/>
        </p:xfrm>
        <a:graphic>
          <a:graphicData uri="http://schemas.openxmlformats.org/drawingml/2006/table">
            <a:tbl>
              <a:tblPr firstRow="1" bandRow="1">
                <a:tableStyleId>{6E25E649-3F16-4E02-A733-19D2CDBF48F0}</a:tableStyleId>
              </a:tblPr>
              <a:tblGrid>
                <a:gridCol w="1940638"/>
                <a:gridCol w="2372571"/>
                <a:gridCol w="2474791"/>
              </a:tblGrid>
              <a:tr h="1005982">
                <a:tc>
                  <a:txBody>
                    <a:bodyPr/>
                    <a:lstStyle/>
                    <a:p>
                      <a:pPr marL="0" marR="0">
                        <a:spcBef>
                          <a:spcPts val="0"/>
                        </a:spcBef>
                        <a:spcAft>
                          <a:spcPts val="0"/>
                        </a:spcAft>
                      </a:pPr>
                      <a:endParaRPr lang="en-US" sz="2200" kern="1200" dirty="0">
                        <a:solidFill>
                          <a:schemeClr val="dk1"/>
                        </a:solidFill>
                        <a:latin typeface="+mn-lt"/>
                        <a:ea typeface="+mn-ea"/>
                        <a:cs typeface="+mn-cs"/>
                      </a:endParaRPr>
                    </a:p>
                  </a:txBody>
                  <a:tcPr marL="51423" marR="51423" marT="0" marB="0" anchor="ctr"/>
                </a:tc>
                <a:tc gridSpan="2">
                  <a:txBody>
                    <a:bodyPr/>
                    <a:lstStyle/>
                    <a:p>
                      <a:pPr algn="ctr"/>
                      <a:r>
                        <a:rPr lang="en-US" sz="2200" dirty="0" smtClean="0"/>
                        <a:t># of HIV </a:t>
                      </a:r>
                      <a:r>
                        <a:rPr lang="en-US" sz="2200" dirty="0" err="1" smtClean="0"/>
                        <a:t>seroconverters</a:t>
                      </a:r>
                      <a:r>
                        <a:rPr lang="en-US" sz="2200" dirty="0" smtClean="0"/>
                        <a:t> assigned </a:t>
                      </a:r>
                      <a:r>
                        <a:rPr lang="en-US" sz="2200" u="none" dirty="0" err="1" smtClean="0"/>
                        <a:t>PrEP</a:t>
                      </a:r>
                      <a:r>
                        <a:rPr lang="en-US" sz="2200" dirty="0" smtClean="0"/>
                        <a:t> with HIV resistance</a:t>
                      </a:r>
                      <a:endParaRPr lang="en-US" sz="2200" b="1" dirty="0">
                        <a:latin typeface="+mn-lt"/>
                      </a:endParaRPr>
                    </a:p>
                  </a:txBody>
                  <a:tcPr marL="51423" marR="51423" marT="0" marB="0" anchor="ctr"/>
                </a:tc>
                <a:tc hMerge="1">
                  <a:txBody>
                    <a:bodyPr/>
                    <a:lstStyle/>
                    <a:p>
                      <a:pPr marL="0" marR="0" algn="ctr">
                        <a:spcBef>
                          <a:spcPts val="0"/>
                        </a:spcBef>
                        <a:spcAft>
                          <a:spcPts val="0"/>
                        </a:spcAft>
                      </a:pPr>
                      <a:endParaRPr lang="en-US" sz="2200" b="1" dirty="0">
                        <a:solidFill>
                          <a:srgbClr val="000000"/>
                        </a:solidFill>
                        <a:latin typeface="+mj-lt"/>
                        <a:ea typeface="ヒラギノ角ゴ Pro W3"/>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3077">
                <a:tc>
                  <a:txBody>
                    <a:bodyPr/>
                    <a:lstStyle/>
                    <a:p>
                      <a:pPr marL="0" marR="0">
                        <a:spcBef>
                          <a:spcPts val="0"/>
                        </a:spcBef>
                        <a:spcAft>
                          <a:spcPts val="0"/>
                        </a:spcAft>
                      </a:pPr>
                      <a:endParaRPr lang="en-US" sz="2200" dirty="0">
                        <a:solidFill>
                          <a:srgbClr val="000000"/>
                        </a:solidFill>
                        <a:latin typeface="+mn-lt"/>
                        <a:ea typeface="ヒラギノ角ゴ Pro W3"/>
                        <a:cs typeface="Times New Roman"/>
                      </a:endParaRPr>
                    </a:p>
                  </a:txBody>
                  <a:tcPr marL="51423" marR="51423" marT="0" marB="0" anchor="ctr"/>
                </a:tc>
                <a:tc>
                  <a:txBody>
                    <a:bodyPr/>
                    <a:lstStyle/>
                    <a:p>
                      <a:pPr marL="0" marR="0" algn="ctr">
                        <a:spcBef>
                          <a:spcPts val="0"/>
                        </a:spcBef>
                        <a:spcAft>
                          <a:spcPts val="0"/>
                        </a:spcAft>
                      </a:pPr>
                      <a:r>
                        <a:rPr lang="en-US" sz="1800" dirty="0" smtClean="0"/>
                        <a:t>HIV infected after enrollment</a:t>
                      </a:r>
                      <a:endParaRPr lang="en-US" sz="1800" dirty="0">
                        <a:solidFill>
                          <a:srgbClr val="000000"/>
                        </a:solidFill>
                        <a:latin typeface="+mn-lt"/>
                        <a:ea typeface="ヒラギノ角ゴ Pro W3"/>
                        <a:cs typeface="Times New Roman"/>
                      </a:endParaRPr>
                    </a:p>
                  </a:txBody>
                  <a:tcPr marL="51423" marR="51423" marT="0" marB="0" anchor="ctr"/>
                </a:tc>
                <a:tc>
                  <a:txBody>
                    <a:bodyPr/>
                    <a:lstStyle/>
                    <a:p>
                      <a:pPr marL="0" marR="0" algn="ctr">
                        <a:spcBef>
                          <a:spcPts val="0"/>
                        </a:spcBef>
                        <a:spcAft>
                          <a:spcPts val="0"/>
                        </a:spcAft>
                      </a:pPr>
                      <a:r>
                        <a:rPr lang="en-US" sz="1800" dirty="0" smtClean="0"/>
                        <a:t>Seronegative acute HIV infection at enrollment</a:t>
                      </a:r>
                      <a:endParaRPr lang="en-US" sz="1800" b="1" dirty="0">
                        <a:solidFill>
                          <a:schemeClr val="tx1"/>
                        </a:solidFill>
                        <a:latin typeface="+mn-lt"/>
                        <a:ea typeface="ヒラギノ角ゴ Pro W3"/>
                        <a:cs typeface="Times New Roman"/>
                      </a:endParaRPr>
                    </a:p>
                  </a:txBody>
                  <a:tcPr marL="51423" marR="51423" marT="0" marB="0" anchor="ctr"/>
                </a:tc>
              </a:tr>
              <a:tr h="670575">
                <a:tc>
                  <a:txBody>
                    <a:bodyPr/>
                    <a:lstStyle/>
                    <a:p>
                      <a:pPr marL="0" marR="0">
                        <a:spcBef>
                          <a:spcPts val="0"/>
                        </a:spcBef>
                        <a:spcAft>
                          <a:spcPts val="0"/>
                        </a:spcAft>
                      </a:pPr>
                      <a:r>
                        <a:rPr lang="en-US" sz="2200" dirty="0" smtClean="0"/>
                        <a:t>6 studies*</a:t>
                      </a:r>
                      <a:endParaRPr lang="en-US" sz="2200" b="1" baseline="0" dirty="0" smtClean="0">
                        <a:solidFill>
                          <a:srgbClr val="000000"/>
                        </a:solidFill>
                        <a:latin typeface="+mn-lt"/>
                        <a:ea typeface="ヒラギノ角ゴ Pro W3"/>
                        <a:cs typeface="Times New Roman"/>
                      </a:endParaRPr>
                    </a:p>
                  </a:txBody>
                  <a:tcPr marL="51423" marR="51423" marT="0" marB="0" anchor="ctr"/>
                </a:tc>
                <a:tc>
                  <a:txBody>
                    <a:bodyPr/>
                    <a:lstStyle/>
                    <a:p>
                      <a:pPr marL="0" marR="0" algn="ctr">
                        <a:spcBef>
                          <a:spcPts val="0"/>
                        </a:spcBef>
                        <a:spcAft>
                          <a:spcPts val="0"/>
                        </a:spcAft>
                      </a:pPr>
                      <a:r>
                        <a:rPr lang="en-US" sz="2200" dirty="0" smtClean="0"/>
                        <a:t>5/533</a:t>
                      </a:r>
                    </a:p>
                    <a:p>
                      <a:pPr marL="0" marR="0" algn="ctr">
                        <a:spcBef>
                          <a:spcPts val="0"/>
                        </a:spcBef>
                        <a:spcAft>
                          <a:spcPts val="0"/>
                        </a:spcAft>
                      </a:pPr>
                      <a:r>
                        <a:rPr lang="en-US" sz="2200" dirty="0" smtClean="0"/>
                        <a:t>[6/533;</a:t>
                      </a:r>
                      <a:r>
                        <a:rPr lang="en-US" sz="2200" baseline="0" dirty="0" smtClean="0"/>
                        <a:t> 2%]</a:t>
                      </a:r>
                      <a:endParaRPr lang="en-US" sz="2200" dirty="0">
                        <a:solidFill>
                          <a:srgbClr val="000000"/>
                        </a:solidFill>
                        <a:latin typeface="+mn-lt"/>
                        <a:ea typeface="ヒラギノ角ゴ Pro W3"/>
                        <a:cs typeface="Times New Roman"/>
                      </a:endParaRPr>
                    </a:p>
                  </a:txBody>
                  <a:tcPr marL="51423" marR="51423" marT="0" marB="0" anchor="ctr"/>
                </a:tc>
                <a:tc>
                  <a:txBody>
                    <a:bodyPr/>
                    <a:lstStyle/>
                    <a:p>
                      <a:pPr marL="0" marR="0" algn="ctr">
                        <a:spcBef>
                          <a:spcPts val="0"/>
                        </a:spcBef>
                        <a:spcAft>
                          <a:spcPts val="0"/>
                        </a:spcAft>
                      </a:pPr>
                      <a:r>
                        <a:rPr lang="en-US" sz="2200" dirty="0" smtClean="0"/>
                        <a:t>6/44</a:t>
                      </a:r>
                    </a:p>
                    <a:p>
                      <a:pPr marL="0" marR="0" algn="ctr">
                        <a:spcBef>
                          <a:spcPts val="0"/>
                        </a:spcBef>
                        <a:spcAft>
                          <a:spcPts val="0"/>
                        </a:spcAft>
                      </a:pPr>
                      <a:r>
                        <a:rPr lang="en-US" sz="2200" dirty="0" smtClean="0"/>
                        <a:t>[8/44;</a:t>
                      </a:r>
                      <a:r>
                        <a:rPr lang="en-US" sz="2200" baseline="0" dirty="0" smtClean="0"/>
                        <a:t> 18%]</a:t>
                      </a:r>
                      <a:endParaRPr lang="en-US" sz="2200" dirty="0">
                        <a:solidFill>
                          <a:schemeClr val="tx1"/>
                        </a:solidFill>
                        <a:latin typeface="+mn-lt"/>
                        <a:ea typeface="ヒラギノ角ゴ Pro W3"/>
                        <a:cs typeface="Times New Roman"/>
                      </a:endParaRPr>
                    </a:p>
                  </a:txBody>
                  <a:tcPr marL="51423" marR="51423" marT="0" marB="0" anchor="ctr"/>
                </a:tc>
              </a:tr>
            </a:tbl>
          </a:graphicData>
        </a:graphic>
      </p:graphicFrame>
      <p:sp>
        <p:nvSpPr>
          <p:cNvPr id="8" name="TextBox 7"/>
          <p:cNvSpPr txBox="1">
            <a:spLocks noChangeArrowheads="1"/>
          </p:cNvSpPr>
          <p:nvPr/>
        </p:nvSpPr>
        <p:spPr bwMode="auto">
          <a:xfrm>
            <a:off x="3105310" y="5509016"/>
            <a:ext cx="598138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dirty="0">
                <a:solidFill>
                  <a:srgbClr val="000000"/>
                </a:solidFill>
                <a:latin typeface="+mj-lt"/>
              </a:rPr>
              <a:t>Additional HIV infections showed </a:t>
            </a:r>
            <a:r>
              <a:rPr lang="en-US" sz="1800">
                <a:solidFill>
                  <a:srgbClr val="000000"/>
                </a:solidFill>
                <a:latin typeface="+mj-lt"/>
              </a:rPr>
              <a:t>resistance unrelated to PrEP</a:t>
            </a:r>
            <a:endParaRPr lang="en-US" sz="1800" dirty="0">
              <a:solidFill>
                <a:srgbClr val="000000"/>
              </a:solidFill>
              <a:latin typeface="+mj-lt"/>
            </a:endParaRPr>
          </a:p>
        </p:txBody>
      </p:sp>
      <p:sp>
        <p:nvSpPr>
          <p:cNvPr id="9" name="TextBox 8"/>
          <p:cNvSpPr txBox="1">
            <a:spLocks noChangeArrowheads="1"/>
          </p:cNvSpPr>
          <p:nvPr/>
        </p:nvSpPr>
        <p:spPr bwMode="auto">
          <a:xfrm>
            <a:off x="4527558" y="5095358"/>
            <a:ext cx="31368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dirty="0">
                <a:solidFill>
                  <a:srgbClr val="000000"/>
                </a:solidFill>
                <a:latin typeface="+mj-lt"/>
              </a:rPr>
              <a:t>* Incl Partners PrEP, </a:t>
            </a:r>
            <a:r>
              <a:rPr lang="en-US" sz="1800" dirty="0" err="1">
                <a:solidFill>
                  <a:srgbClr val="000000"/>
                </a:solidFill>
                <a:latin typeface="+mj-lt"/>
              </a:rPr>
              <a:t>iPrEx</a:t>
            </a:r>
            <a:r>
              <a:rPr lang="en-US" sz="1800" dirty="0">
                <a:solidFill>
                  <a:srgbClr val="000000"/>
                </a:solidFill>
                <a:latin typeface="+mj-lt"/>
              </a:rPr>
              <a:t>, TDF2</a:t>
            </a:r>
          </a:p>
        </p:txBody>
      </p:sp>
      <p:sp>
        <p:nvSpPr>
          <p:cNvPr id="10" name="Footer Placeholder 5"/>
          <p:cNvSpPr txBox="1">
            <a:spLocks/>
          </p:cNvSpPr>
          <p:nvPr/>
        </p:nvSpPr>
        <p:spPr bwMode="auto">
          <a:xfrm>
            <a:off x="9912096" y="6280409"/>
            <a:ext cx="2145137" cy="3215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Arial" charset="0"/>
                <a:ea typeface="+mn-ea"/>
                <a:cs typeface="+mn-cs"/>
              </a:defRPr>
            </a:lvl1pPr>
            <a:lvl2pPr marL="742950" indent="-285750" algn="l" defTabSz="914400" rtl="0" eaLnBrk="1" latinLnBrk="0" hangingPunct="1">
              <a:defRPr sz="1800" kern="1200">
                <a:solidFill>
                  <a:schemeClr val="tx1"/>
                </a:solidFill>
                <a:latin typeface="Arial" charset="0"/>
                <a:ea typeface="+mn-ea"/>
                <a:cs typeface="+mn-cs"/>
              </a:defRPr>
            </a:lvl2pPr>
            <a:lvl3pPr marL="1143000" indent="-228600" algn="l" defTabSz="914400" rtl="0" eaLnBrk="1" latinLnBrk="0" hangingPunct="1">
              <a:defRPr sz="1800" kern="1200">
                <a:solidFill>
                  <a:schemeClr val="tx1"/>
                </a:solidFill>
                <a:latin typeface="Arial" charset="0"/>
                <a:ea typeface="+mn-ea"/>
                <a:cs typeface="+mn-cs"/>
              </a:defRPr>
            </a:lvl3pPr>
            <a:lvl4pPr marL="1600200" indent="-228600" algn="l" defTabSz="914400" rtl="0" eaLnBrk="1" latinLnBrk="0" hangingPunct="1">
              <a:defRPr sz="1800" kern="1200">
                <a:solidFill>
                  <a:schemeClr val="tx1"/>
                </a:solidFill>
                <a:latin typeface="Arial" charset="0"/>
                <a:ea typeface="+mn-ea"/>
                <a:cs typeface="+mn-cs"/>
              </a:defRPr>
            </a:lvl4pPr>
            <a:lvl5pPr marL="2057400" indent="-228600" algn="l" defTabSz="914400" rtl="0" eaLnBrk="1" latinLnBrk="0" hangingPunct="1">
              <a:defRPr sz="1800" kern="1200">
                <a:solidFill>
                  <a:schemeClr val="tx1"/>
                </a:solidFill>
                <a:latin typeface="Arial"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Arial"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Arial"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Arial"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Arial" charset="0"/>
                <a:ea typeface="+mn-ea"/>
                <a:cs typeface="+mn-cs"/>
              </a:defRPr>
            </a:lvl9pPr>
          </a:lstStyle>
          <a:p>
            <a:pPr algn="r" fontAlgn="base">
              <a:spcBef>
                <a:spcPct val="0"/>
              </a:spcBef>
              <a:spcAft>
                <a:spcPct val="0"/>
              </a:spcAft>
              <a:defRPr/>
            </a:pPr>
            <a:r>
              <a:rPr lang="en-US" sz="1200" dirty="0" smtClean="0">
                <a:latin typeface="+mn-lt"/>
              </a:rPr>
              <a:t>Fonner VA, et al. AIDS 2016 </a:t>
            </a:r>
            <a:endParaRPr lang="en-US" sz="1200" dirty="0">
              <a:latin typeface="+mn-lt"/>
            </a:endParaRPr>
          </a:p>
        </p:txBody>
      </p:sp>
    </p:spTree>
    <p:extLst>
      <p:ext uri="{BB962C8B-B14F-4D97-AF65-F5344CB8AC3E}">
        <p14:creationId xmlns:p14="http://schemas.microsoft.com/office/powerpoint/2010/main" val="97029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itle 1"/>
          <p:cNvSpPr>
            <a:spLocks noGrp="1"/>
          </p:cNvSpPr>
          <p:nvPr>
            <p:ph type="title"/>
          </p:nvPr>
        </p:nvSpPr>
        <p:spPr/>
        <p:txBody>
          <a:bodyPr vert="horz" lIns="91440" tIns="45720" rIns="91440" bIns="45720" rtlCol="0" anchor="t">
            <a:normAutofit/>
          </a:bodyPr>
          <a:lstStyle/>
          <a:p>
            <a:r>
              <a:rPr lang="en-US" altLang="en-US" dirty="0"/>
              <a:t>Drug </a:t>
            </a:r>
            <a:r>
              <a:rPr lang="en-US" altLang="en-US" dirty="0" smtClean="0"/>
              <a:t>resistance </a:t>
            </a:r>
            <a:endParaRPr lang="en-US" altLang="en-US" dirty="0"/>
          </a:p>
        </p:txBody>
      </p:sp>
      <p:sp>
        <p:nvSpPr>
          <p:cNvPr id="77827" name="Rectangle 41"/>
          <p:cNvSpPr>
            <a:spLocks noChangeArrowheads="1"/>
          </p:cNvSpPr>
          <p:nvPr/>
        </p:nvSpPr>
        <p:spPr bwMode="auto">
          <a:xfrm>
            <a:off x="4826000" y="6339622"/>
            <a:ext cx="7315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Helvetica" panose="020B0604020202020204" pitchFamily="34" charset="0"/>
                <a:cs typeface="Arial" panose="020B0604020202020204" pitchFamily="34" charset="0"/>
              </a:defRPr>
            </a:lvl1pPr>
            <a:lvl2pPr marL="742950" indent="-285750">
              <a:defRPr>
                <a:solidFill>
                  <a:schemeClr val="tx1"/>
                </a:solidFill>
                <a:latin typeface="Helvetica" panose="020B0604020202020204" pitchFamily="34" charset="0"/>
                <a:cs typeface="Arial" panose="020B0604020202020204" pitchFamily="34" charset="0"/>
              </a:defRPr>
            </a:lvl2pPr>
            <a:lvl3pPr marL="1143000" indent="-228600">
              <a:defRPr>
                <a:solidFill>
                  <a:schemeClr val="tx1"/>
                </a:solidFill>
                <a:latin typeface="Helvetica" panose="020B0604020202020204" pitchFamily="34" charset="0"/>
                <a:cs typeface="Arial" panose="020B0604020202020204" pitchFamily="34" charset="0"/>
              </a:defRPr>
            </a:lvl3pPr>
            <a:lvl4pPr marL="1600200" indent="-228600">
              <a:defRPr>
                <a:solidFill>
                  <a:schemeClr val="tx1"/>
                </a:solidFill>
                <a:latin typeface="Helvetica" panose="020B0604020202020204" pitchFamily="34" charset="0"/>
                <a:cs typeface="Arial" panose="020B0604020202020204" pitchFamily="34" charset="0"/>
              </a:defRPr>
            </a:lvl4pPr>
            <a:lvl5pPr marL="2057400" indent="-228600">
              <a:defRPr>
                <a:solidFill>
                  <a:schemeClr val="tx1"/>
                </a:solidFill>
                <a:latin typeface="Helvetica"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Helvetica"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Helvetica"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Helvetica"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Helvetica" panose="020B0604020202020204" pitchFamily="34" charset="0"/>
                <a:cs typeface="Arial" panose="020B0604020202020204" pitchFamily="34" charset="0"/>
              </a:defRPr>
            </a:lvl9pPr>
          </a:lstStyle>
          <a:p>
            <a:pPr algn="r">
              <a:defRPr/>
            </a:pPr>
            <a:r>
              <a:rPr lang="en-US" sz="1200" dirty="0">
                <a:solidFill>
                  <a:prstClr val="black"/>
                </a:solidFill>
                <a:latin typeface="+mn-lt"/>
              </a:rPr>
              <a:t>US Public Health </a:t>
            </a:r>
            <a:r>
              <a:rPr lang="en-US" sz="1200" dirty="0" smtClean="0">
                <a:solidFill>
                  <a:prstClr val="black"/>
                </a:solidFill>
                <a:latin typeface="+mn-lt"/>
              </a:rPr>
              <a:t>Services. </a:t>
            </a:r>
            <a:r>
              <a:rPr lang="en-US" sz="1200" dirty="0">
                <a:solidFill>
                  <a:prstClr val="black"/>
                </a:solidFill>
                <a:latin typeface="+mn-lt"/>
                <a:hlinkClick r:id="rId4"/>
              </a:rPr>
              <a:t>http://</a:t>
            </a:r>
            <a:r>
              <a:rPr lang="en-US" sz="1200" dirty="0" smtClean="0">
                <a:solidFill>
                  <a:prstClr val="black"/>
                </a:solidFill>
                <a:latin typeface="+mn-lt"/>
                <a:hlinkClick r:id="rId4"/>
              </a:rPr>
              <a:t>www.cdc.gov/hiv/pdf/guidelines/PrEPguidelines2014.pdf</a:t>
            </a:r>
            <a:r>
              <a:rPr lang="en-US" sz="1200" dirty="0" smtClean="0">
                <a:solidFill>
                  <a:prstClr val="black"/>
                </a:solidFill>
                <a:latin typeface="+mn-lt"/>
              </a:rPr>
              <a:t>. 2014</a:t>
            </a:r>
            <a:r>
              <a:rPr lang="en-US" sz="1200" dirty="0">
                <a:solidFill>
                  <a:prstClr val="black"/>
                </a:solidFill>
                <a:latin typeface="+mn-lt"/>
              </a:rPr>
              <a:t>.</a:t>
            </a:r>
          </a:p>
        </p:txBody>
      </p:sp>
      <p:sp>
        <p:nvSpPr>
          <p:cNvPr id="5" name="Freeform 4"/>
          <p:cNvSpPr/>
          <p:nvPr/>
        </p:nvSpPr>
        <p:spPr>
          <a:xfrm>
            <a:off x="7416800" y="1055688"/>
            <a:ext cx="4724400" cy="430212"/>
          </a:xfrm>
          <a:custGeom>
            <a:avLst/>
            <a:gdLst>
              <a:gd name="connsiteX0" fmla="*/ 0 w 4724399"/>
              <a:gd name="connsiteY0" fmla="*/ 0 h 430560"/>
              <a:gd name="connsiteX1" fmla="*/ 4724399 w 4724399"/>
              <a:gd name="connsiteY1" fmla="*/ 0 h 430560"/>
              <a:gd name="connsiteX2" fmla="*/ 4724399 w 4724399"/>
              <a:gd name="connsiteY2" fmla="*/ 430560 h 430560"/>
              <a:gd name="connsiteX3" fmla="*/ 0 w 4724399"/>
              <a:gd name="connsiteY3" fmla="*/ 430560 h 430560"/>
              <a:gd name="connsiteX4" fmla="*/ 0 w 4724399"/>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399" h="430560">
                <a:moveTo>
                  <a:pt x="0" y="0"/>
                </a:moveTo>
                <a:lnTo>
                  <a:pt x="4724399" y="0"/>
                </a:lnTo>
                <a:lnTo>
                  <a:pt x="4724399"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50000" tIns="26670" rIns="149352" bIns="26670" spcCol="1270"/>
          <a:lstStyle/>
          <a:p>
            <a:pPr marL="171450" lvl="1" indent="-171450" defTabSz="711200">
              <a:lnSpc>
                <a:spcPct val="90000"/>
              </a:lnSpc>
              <a:spcAft>
                <a:spcPct val="20000"/>
              </a:spcAft>
              <a:buFontTx/>
              <a:buChar char="••"/>
              <a:defRPr/>
            </a:pPr>
            <a:endParaRPr lang="en-US" sz="1600">
              <a:solidFill>
                <a:prstClr val="black"/>
              </a:solidFill>
            </a:endParaRPr>
          </a:p>
        </p:txBody>
      </p:sp>
      <p:graphicFrame>
        <p:nvGraphicFramePr>
          <p:cNvPr id="11" name="Content Placeholder 7"/>
          <p:cNvGraphicFramePr>
            <a:graphicFrameLocks noGrp="1"/>
          </p:cNvGraphicFramePr>
          <p:nvPr>
            <p:extLst/>
          </p:nvPr>
        </p:nvGraphicFramePr>
        <p:xfrm>
          <a:off x="1616597" y="1485900"/>
          <a:ext cx="8958806" cy="3627962"/>
        </p:xfrm>
        <a:graphic>
          <a:graphicData uri="http://schemas.openxmlformats.org/drawingml/2006/table">
            <a:tbl>
              <a:tblPr firstRow="1" bandRow="1">
                <a:tableStyleId>{6E25E649-3F16-4E02-A733-19D2CDBF48F0}</a:tableStyleId>
              </a:tblPr>
              <a:tblGrid>
                <a:gridCol w="995027"/>
                <a:gridCol w="1990053"/>
                <a:gridCol w="1991837"/>
                <a:gridCol w="1990053"/>
                <a:gridCol w="1991836"/>
              </a:tblGrid>
              <a:tr h="527050">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bg1"/>
                        </a:solidFill>
                        <a:effectLst/>
                        <a:latin typeface="+mn-lt"/>
                      </a:endParaRPr>
                    </a:p>
                  </a:txBody>
                  <a:tcPr marL="45717" marR="45717" marT="27436" marB="27436" anchor="b" horzOverflow="overflow"/>
                </a:tc>
                <a:tc gridSpan="2">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Individuals Uninfected at Baseline Who Acquired HIV-1 on Study, n</a:t>
                      </a:r>
                      <a:endParaRPr kumimoji="0" lang="en-US" altLang="en-US" sz="2000" b="1" i="0" u="none" strike="noStrike" cap="none" normalizeH="0" baseline="0" dirty="0">
                        <a:ln>
                          <a:noFill/>
                        </a:ln>
                        <a:solidFill>
                          <a:schemeClr val="bg1"/>
                        </a:solidFill>
                        <a:effectLst/>
                        <a:latin typeface="+mn-lt"/>
                      </a:endParaRPr>
                    </a:p>
                  </a:txBody>
                  <a:tcPr marL="45717" marR="45717" marT="27436" marB="27436" anchor="b" horzOverflow="overflow"/>
                </a:tc>
                <a:tc hMerge="1">
                  <a:txBody>
                    <a:bodyPr/>
                    <a:lstStyle/>
                    <a:p>
                      <a:endParaRPr lang="en-US"/>
                    </a:p>
                  </a:txBody>
                  <a:tcPr/>
                </a:tc>
                <a:tc gridSpan="2">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Unrecognized </a:t>
                      </a:r>
                      <a:br>
                        <a:rPr kumimoji="0" lang="en-US" altLang="en-US" sz="2000" u="none" strike="noStrike" cap="none" normalizeH="0" baseline="0" dirty="0">
                          <a:ln>
                            <a:noFill/>
                          </a:ln>
                          <a:solidFill>
                            <a:schemeClr val="bg1"/>
                          </a:solidFill>
                          <a:effectLst/>
                          <a:latin typeface="+mn-lt"/>
                        </a:rPr>
                      </a:br>
                      <a:r>
                        <a:rPr kumimoji="0" lang="en-US" altLang="en-US" sz="2000" u="none" strike="noStrike" cap="none" normalizeH="0" baseline="0" dirty="0">
                          <a:ln>
                            <a:noFill/>
                          </a:ln>
                          <a:solidFill>
                            <a:schemeClr val="bg1"/>
                          </a:solidFill>
                          <a:effectLst/>
                          <a:latin typeface="+mn-lt"/>
                        </a:rPr>
                        <a:t>Baseline Infections, n</a:t>
                      </a:r>
                      <a:endParaRPr kumimoji="0" lang="en-US" altLang="en-US" sz="2000" b="1" i="0" u="none" strike="noStrike" cap="none" normalizeH="0" baseline="30000" dirty="0">
                        <a:ln>
                          <a:noFill/>
                        </a:ln>
                        <a:solidFill>
                          <a:schemeClr val="bg1"/>
                        </a:solidFill>
                        <a:effectLst/>
                        <a:latin typeface="+mn-lt"/>
                      </a:endParaRPr>
                    </a:p>
                  </a:txBody>
                  <a:tcPr marL="45717" marR="45717" marT="27436" marB="27436" anchor="b" horzOverflow="overflow"/>
                </a:tc>
                <a:tc hMerge="1">
                  <a:txBody>
                    <a:bodyPr/>
                    <a:lstStyle/>
                    <a:p>
                      <a:endParaRPr lang="en-US"/>
                    </a:p>
                  </a:txBody>
                  <a:tcPr/>
                </a:tc>
              </a:tr>
              <a:tr h="68738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Study</a:t>
                      </a:r>
                      <a:endParaRPr kumimoji="0" lang="en-US" altLang="en-US" sz="1800" b="1" i="0" u="none" strike="noStrike" cap="none" normalizeH="0" baseline="0">
                        <a:ln>
                          <a:noFill/>
                        </a:ln>
                        <a:solidFill>
                          <a:schemeClr val="tx1"/>
                        </a:solidFill>
                        <a:effectLst/>
                        <a:latin typeface="+mn-lt"/>
                      </a:endParaRPr>
                    </a:p>
                  </a:txBody>
                  <a:tcPr marL="45717" marR="45717" marT="27436" marB="27436"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HIV Infections</a:t>
                      </a:r>
                      <a:endParaRPr kumimoji="0" lang="en-US" altLang="en-US" sz="1800" b="1" i="0" u="none" strike="noStrike" cap="none" normalizeH="0" baseline="0" dirty="0">
                        <a:ln>
                          <a:noFill/>
                        </a:ln>
                        <a:solidFill>
                          <a:schemeClr val="tx1"/>
                        </a:solidFill>
                        <a:effectLst/>
                        <a:latin typeface="+mn-lt"/>
                      </a:endParaRPr>
                    </a:p>
                  </a:txBody>
                  <a:tcPr marL="45717" marR="45717" marT="27436" marB="27436"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Resistant to</a:t>
                      </a:r>
                      <a:br>
                        <a:rPr kumimoji="0" lang="en-US" altLang="en-US" sz="1800" u="none" strike="noStrike" cap="none" normalizeH="0" baseline="0">
                          <a:ln>
                            <a:noFill/>
                          </a:ln>
                          <a:effectLst/>
                          <a:latin typeface="+mn-lt"/>
                        </a:rPr>
                      </a:br>
                      <a:r>
                        <a:rPr kumimoji="0" lang="en-US" altLang="en-US" sz="1800" u="none" strike="noStrike" cap="none" normalizeH="0" baseline="0">
                          <a:ln>
                            <a:noFill/>
                          </a:ln>
                          <a:effectLst/>
                          <a:latin typeface="+mn-lt"/>
                        </a:rPr>
                        <a:t>FTC or TDF</a:t>
                      </a:r>
                      <a:endParaRPr kumimoji="0" lang="en-US" altLang="en-US" sz="1800" b="1" i="0" u="none" strike="noStrike" cap="none" normalizeH="0" baseline="0">
                        <a:ln>
                          <a:noFill/>
                        </a:ln>
                        <a:solidFill>
                          <a:schemeClr val="tx1"/>
                        </a:solidFill>
                        <a:effectLst/>
                        <a:latin typeface="+mn-lt"/>
                      </a:endParaRPr>
                    </a:p>
                  </a:txBody>
                  <a:tcPr marL="45717" marR="45717" marT="27436" marB="27436"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HIV Infections</a:t>
                      </a:r>
                      <a:endParaRPr kumimoji="0" lang="en-US" altLang="en-US" sz="1800" b="1" i="0" u="none" strike="noStrike" cap="none" normalizeH="0" baseline="0">
                        <a:ln>
                          <a:noFill/>
                        </a:ln>
                        <a:solidFill>
                          <a:schemeClr val="tx1"/>
                        </a:solidFill>
                        <a:effectLst/>
                        <a:latin typeface="+mn-lt"/>
                      </a:endParaRPr>
                    </a:p>
                  </a:txBody>
                  <a:tcPr marL="45717" marR="45717" marT="27436" marB="27436"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Resistant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FTC or TDF</a:t>
                      </a:r>
                      <a:endParaRPr kumimoji="0" lang="en-US" altLang="en-US" sz="1800" b="1" i="0" u="none" strike="noStrike" cap="none" normalizeH="0" baseline="0">
                        <a:ln>
                          <a:noFill/>
                        </a:ln>
                        <a:solidFill>
                          <a:schemeClr val="tx1"/>
                        </a:solidFill>
                        <a:effectLst/>
                        <a:latin typeface="+mn-lt"/>
                      </a:endParaRPr>
                    </a:p>
                  </a:txBody>
                  <a:tcPr marL="45717" marR="45717" marT="27436" marB="27436" anchor="b" horzOverflow="overflow"/>
                </a:tc>
              </a:tr>
              <a:tr h="862013">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iPrEx</a:t>
                      </a:r>
                      <a:endParaRPr kumimoji="0" lang="en-US" altLang="en-US" sz="1800" b="1" i="0" u="none" strike="noStrike" cap="none" normalizeH="0" baseline="3000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131</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(48 on TRUVADA, </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83 on placebo)</a:t>
                      </a:r>
                      <a:endParaRPr kumimoji="0" lang="en-US" altLang="en-US" sz="1800" b="0" i="0" u="none" strike="noStrike" cap="none" normalizeH="0" baseline="0" dirty="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0</a:t>
                      </a:r>
                      <a:endParaRPr kumimoji="0" lang="en-US" altLang="en-US" sz="1800" b="0" i="0" u="none" strike="noStrike" cap="none" normalizeH="0" baseline="0" dirty="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10</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(2 on TRUVADA, </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8 on placebo)</a:t>
                      </a:r>
                      <a:endParaRPr kumimoji="0" lang="en-US" altLang="en-US" sz="1800" b="0" i="0" u="none" strike="noStrike" cap="none" normalizeH="0" baseline="0" dirty="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2 on TRUVADA (M184V/I); </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1 on placebo (M184V/I)</a:t>
                      </a:r>
                      <a:endParaRPr kumimoji="0" lang="en-US" altLang="en-US" sz="1800" b="0" i="0" u="none" strike="noStrike" cap="none" normalizeH="0" baseline="30000" dirty="0">
                        <a:ln>
                          <a:noFill/>
                        </a:ln>
                        <a:solidFill>
                          <a:schemeClr val="tx1"/>
                        </a:solidFill>
                        <a:effectLst/>
                        <a:latin typeface="+mn-lt"/>
                      </a:endParaRPr>
                    </a:p>
                  </a:txBody>
                  <a:tcPr marL="45717" marR="45717" marT="27436" marB="27436" anchor="ctr" horzOverflow="overflow"/>
                </a:tc>
              </a:tr>
              <a:tr h="1123950">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Partners PrEP</a:t>
                      </a:r>
                      <a:endParaRPr kumimoji="0" lang="en-US" altLang="en-US" sz="1800" b="1" i="0" u="none" strike="noStrike" cap="none" normalizeH="0" baseline="3000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63</a:t>
                      </a:r>
                      <a:br>
                        <a:rPr kumimoji="0" lang="en-US" altLang="en-US" sz="1800" u="none" strike="noStrike" cap="none" normalizeH="0" baseline="0">
                          <a:ln>
                            <a:noFill/>
                          </a:ln>
                          <a:effectLst/>
                          <a:latin typeface="+mn-lt"/>
                        </a:rPr>
                      </a:br>
                      <a:r>
                        <a:rPr kumimoji="0" lang="en-US" altLang="en-US" sz="1800" u="none" strike="noStrike" cap="none" normalizeH="0" baseline="0">
                          <a:ln>
                            <a:noFill/>
                          </a:ln>
                          <a:effectLst/>
                          <a:latin typeface="+mn-lt"/>
                        </a:rPr>
                        <a:t>(12 on TRUVADA, </a:t>
                      </a:r>
                      <a:br>
                        <a:rPr kumimoji="0" lang="en-US" altLang="en-US" sz="1800" u="none" strike="noStrike" cap="none" normalizeH="0" baseline="0">
                          <a:ln>
                            <a:noFill/>
                          </a:ln>
                          <a:effectLst/>
                          <a:latin typeface="+mn-lt"/>
                        </a:rPr>
                      </a:br>
                      <a:r>
                        <a:rPr kumimoji="0" lang="en-US" altLang="en-US" sz="1800" u="none" strike="noStrike" cap="none" normalizeH="0" baseline="0">
                          <a:ln>
                            <a:noFill/>
                          </a:ln>
                          <a:effectLst/>
                          <a:latin typeface="+mn-lt"/>
                        </a:rPr>
                        <a:t>51 on placebo)</a:t>
                      </a:r>
                      <a:endParaRPr kumimoji="0" lang="en-US" altLang="en-US" sz="1800" b="0" i="0" u="none" strike="noStrike" cap="none" normalizeH="0" baseline="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0</a:t>
                      </a:r>
                      <a:endParaRPr kumimoji="0" lang="en-US" altLang="en-US" sz="1800" b="0" i="0" u="none" strike="noStrike" cap="none" normalizeH="0" baseline="30000" dirty="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9</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(3 on TRUVADA, </a:t>
                      </a:r>
                      <a:br>
                        <a:rPr kumimoji="0" lang="en-US" altLang="en-US" sz="1800" u="none" strike="noStrike" cap="none" normalizeH="0" baseline="0" dirty="0">
                          <a:ln>
                            <a:noFill/>
                          </a:ln>
                          <a:effectLst/>
                          <a:latin typeface="+mn-lt"/>
                        </a:rPr>
                      </a:br>
                      <a:r>
                        <a:rPr kumimoji="0" lang="en-US" altLang="en-US" sz="1800" u="none" strike="noStrike" cap="none" normalizeH="0" baseline="0" dirty="0">
                          <a:ln>
                            <a:noFill/>
                          </a:ln>
                          <a:effectLst/>
                          <a:latin typeface="+mn-lt"/>
                        </a:rPr>
                        <a:t>6 on placebo)</a:t>
                      </a:r>
                      <a:endParaRPr kumimoji="0" lang="en-US" altLang="en-US" sz="1800" b="0" i="0" u="none" strike="noStrike" cap="none" normalizeH="0" baseline="0" dirty="0">
                        <a:ln>
                          <a:noFill/>
                        </a:ln>
                        <a:solidFill>
                          <a:schemeClr val="tx1"/>
                        </a:solidFill>
                        <a:effectLst/>
                        <a:latin typeface="+mn-lt"/>
                      </a:endParaRPr>
                    </a:p>
                  </a:txBody>
                  <a:tcPr marL="45717" marR="45717" marT="27436" marB="27436"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1 on TRUVADA (M184V) </a:t>
                      </a:r>
                      <a:br>
                        <a:rPr kumimoji="0" lang="en-US" altLang="en-US" sz="1800" u="none" strike="noStrike" cap="none" normalizeH="0" baseline="0" dirty="0">
                          <a:ln>
                            <a:noFill/>
                          </a:ln>
                          <a:effectLst/>
                          <a:latin typeface="+mn-lt"/>
                        </a:rPr>
                      </a:br>
                      <a:endParaRPr kumimoji="0" lang="en-US" altLang="en-US" sz="1800" b="0" i="0" u="none" strike="noStrike" cap="none" normalizeH="0" baseline="30000" dirty="0">
                        <a:ln>
                          <a:noFill/>
                        </a:ln>
                        <a:solidFill>
                          <a:schemeClr val="tx1"/>
                        </a:solidFill>
                        <a:effectLst/>
                        <a:latin typeface="+mn-lt"/>
                      </a:endParaRPr>
                    </a:p>
                  </a:txBody>
                  <a:tcPr marL="45717" marR="45717" marT="27436" marB="27436" anchor="ctr" horzOverflow="overflow"/>
                </a:tc>
              </a:tr>
            </a:tbl>
          </a:graphicData>
        </a:graphic>
      </p:graphicFrame>
      <p:sp>
        <p:nvSpPr>
          <p:cNvPr id="12" name="Text Box 45"/>
          <p:cNvSpPr txBox="1">
            <a:spLocks noChangeArrowheads="1"/>
          </p:cNvSpPr>
          <p:nvPr/>
        </p:nvSpPr>
        <p:spPr bwMode="auto">
          <a:xfrm>
            <a:off x="1752600" y="5886450"/>
            <a:ext cx="8382000" cy="254000"/>
          </a:xfrm>
          <a:prstGeom prst="rect">
            <a:avLst/>
          </a:prstGeom>
          <a:noFill/>
          <a:ln>
            <a:noFill/>
          </a:ln>
          <a:extLst/>
        </p:spPr>
        <p:txBody>
          <a:bodyPr anchor="b">
            <a:spAutoFit/>
          </a:bodyPr>
          <a:lstStyle>
            <a:defPPr>
              <a:defRPr lang="en-US"/>
            </a:defPPr>
            <a:lvl1pPr marL="115888" indent="-115888" fontAlgn="base">
              <a:spcBef>
                <a:spcPct val="0"/>
              </a:spcBef>
              <a:spcAft>
                <a:spcPct val="0"/>
              </a:spcAft>
              <a:buFont typeface="Arial" charset="0"/>
              <a:buAutoNum type="arabicPeriod"/>
              <a:defRPr sz="700">
                <a:solidFill>
                  <a:srgbClr val="7F7F7F"/>
                </a:solidFill>
                <a:latin typeface="Arial" charset="0"/>
                <a:cs typeface="Arial" charset="0"/>
              </a:defRPr>
            </a:lvl1pPr>
            <a:lvl2pPr marL="742950" indent="-285750" fontAlgn="base">
              <a:spcBef>
                <a:spcPct val="0"/>
              </a:spcBef>
              <a:spcAft>
                <a:spcPct val="0"/>
              </a:spcAft>
              <a:defRPr>
                <a:latin typeface="Arial" charset="0"/>
                <a:cs typeface="Arial" charset="0"/>
              </a:defRPr>
            </a:lvl2pPr>
            <a:lvl3pPr marL="1143000" indent="-228600" fontAlgn="base">
              <a:spcBef>
                <a:spcPct val="0"/>
              </a:spcBef>
              <a:spcAft>
                <a:spcPct val="0"/>
              </a:spcAft>
              <a:defRPr>
                <a:latin typeface="Arial" charset="0"/>
                <a:cs typeface="Arial" charset="0"/>
              </a:defRPr>
            </a:lvl3pPr>
            <a:lvl4pPr marL="1600200" indent="-228600" fontAlgn="base">
              <a:spcBef>
                <a:spcPct val="0"/>
              </a:spcBef>
              <a:spcAft>
                <a:spcPct val="0"/>
              </a:spcAft>
              <a:defRPr>
                <a:latin typeface="Arial" charset="0"/>
                <a:cs typeface="Arial" charset="0"/>
              </a:defRPr>
            </a:lvl4pPr>
            <a:lvl5pPr marL="2057400" indent="-228600" fontAlgn="base">
              <a:spcBef>
                <a:spcPct val="0"/>
              </a:spcBef>
              <a:spcAft>
                <a:spcPct val="0"/>
              </a:spcAft>
              <a:defRPr>
                <a:latin typeface="Arial" charset="0"/>
                <a:cs typeface="Arial" charset="0"/>
              </a:defRPr>
            </a:lvl5pPr>
            <a:lvl6pPr marL="2514600" indent="-228600" fontAlgn="base">
              <a:spcBef>
                <a:spcPct val="0"/>
              </a:spcBef>
              <a:spcAft>
                <a:spcPct val="0"/>
              </a:spcAft>
              <a:defRPr>
                <a:latin typeface="Arial" charset="0"/>
                <a:cs typeface="Arial" charset="0"/>
              </a:defRPr>
            </a:lvl6pPr>
            <a:lvl7pPr marL="2971800" indent="-228600" fontAlgn="base">
              <a:spcBef>
                <a:spcPct val="0"/>
              </a:spcBef>
              <a:spcAft>
                <a:spcPct val="0"/>
              </a:spcAft>
              <a:defRPr>
                <a:latin typeface="Arial" charset="0"/>
                <a:cs typeface="Arial" charset="0"/>
              </a:defRPr>
            </a:lvl7pPr>
            <a:lvl8pPr marL="3429000" indent="-228600" fontAlgn="base">
              <a:spcBef>
                <a:spcPct val="0"/>
              </a:spcBef>
              <a:spcAft>
                <a:spcPct val="0"/>
              </a:spcAft>
              <a:defRPr>
                <a:latin typeface="Arial" charset="0"/>
                <a:cs typeface="Arial" charset="0"/>
              </a:defRPr>
            </a:lvl8pPr>
            <a:lvl9pPr marL="3886200" indent="-228600" fontAlgn="base">
              <a:spcBef>
                <a:spcPct val="0"/>
              </a:spcBef>
              <a:spcAft>
                <a:spcPct val="0"/>
              </a:spcAft>
              <a:defRPr>
                <a:latin typeface="Arial" charset="0"/>
                <a:cs typeface="Arial" charset="0"/>
              </a:defRPr>
            </a:lvl9pPr>
          </a:lstStyle>
          <a:p>
            <a:pPr marL="0" indent="0">
              <a:buNone/>
              <a:defRPr/>
            </a:pPr>
            <a:endParaRPr lang="en-US" sz="1050" dirty="0">
              <a:solidFill>
                <a:prstClr val="black"/>
              </a:solidFill>
              <a:latin typeface="Helvetica Neue"/>
            </a:endParaRPr>
          </a:p>
        </p:txBody>
      </p:sp>
      <p:sp>
        <p:nvSpPr>
          <p:cNvPr id="313373" name="Text Box 44"/>
          <p:cNvSpPr txBox="1">
            <a:spLocks noChangeArrowheads="1"/>
          </p:cNvSpPr>
          <p:nvPr/>
        </p:nvSpPr>
        <p:spPr bwMode="auto">
          <a:xfrm>
            <a:off x="1640712" y="5181600"/>
            <a:ext cx="8910577" cy="769441"/>
          </a:xfrm>
          <a:prstGeom prst="rect">
            <a:avLst/>
          </a:prstGeom>
          <a:noFill/>
          <a:ln>
            <a:noFill/>
          </a:ln>
          <a:extLst/>
        </p:spPr>
        <p:txBody>
          <a:bodyPr wrap="square">
            <a:spAutoFit/>
          </a:bodyPr>
          <a:lstStyle>
            <a:defPPr>
              <a:defRPr lang="en-US"/>
            </a:defPPr>
            <a:lvl1pPr algn="ctr">
              <a:defRPr sz="2200">
                <a:solidFill>
                  <a:schemeClr val="tx2"/>
                </a:solidFill>
                <a:latin typeface="+mj-lt"/>
                <a:ea typeface="ＭＳ Ｐゴシック" charset="0"/>
              </a:defRPr>
            </a:lvl1pPr>
            <a:lvl2pPr>
              <a:defRPr sz="2800">
                <a:latin typeface="Arial" charset="0"/>
                <a:ea typeface="ＭＳ Ｐゴシック" charset="0"/>
              </a:defRPr>
            </a:lvl2pPr>
            <a:lvl3pPr>
              <a:defRPr sz="2400">
                <a:latin typeface="Arial" charset="0"/>
                <a:ea typeface="ＭＳ Ｐゴシック" charset="0"/>
              </a:defRPr>
            </a:lvl3pPr>
            <a:lvl4pPr>
              <a:defRPr sz="2000">
                <a:latin typeface="Arial" charset="0"/>
                <a:ea typeface="ＭＳ Ｐゴシック" charset="0"/>
              </a:defRPr>
            </a:lvl4pPr>
            <a:lvl5pPr>
              <a:defRPr sz="2000">
                <a:latin typeface="Arial" charset="0"/>
                <a:ea typeface="ＭＳ Ｐゴシック" charset="0"/>
              </a:defRPr>
            </a:lvl5pPr>
            <a:lvl6pPr eaLnBrk="0" hangingPunct="0">
              <a:defRPr sz="2000">
                <a:latin typeface="Arial" charset="0"/>
                <a:ea typeface="ＭＳ Ｐゴシック" charset="0"/>
              </a:defRPr>
            </a:lvl6pPr>
            <a:lvl7pPr eaLnBrk="0" hangingPunct="0">
              <a:defRPr sz="2000">
                <a:latin typeface="Arial" charset="0"/>
                <a:ea typeface="ＭＳ Ｐゴシック" charset="0"/>
              </a:defRPr>
            </a:lvl7pPr>
            <a:lvl8pPr eaLnBrk="0" hangingPunct="0">
              <a:defRPr sz="2000">
                <a:latin typeface="Arial" charset="0"/>
                <a:ea typeface="ＭＳ Ｐゴシック" charset="0"/>
              </a:defRPr>
            </a:lvl8pPr>
            <a:lvl9pPr eaLnBrk="0" hangingPunct="0">
              <a:defRPr sz="2000">
                <a:latin typeface="Arial" charset="0"/>
                <a:ea typeface="ＭＳ Ｐゴシック" charset="0"/>
              </a:defRPr>
            </a:lvl9pPr>
          </a:lstStyle>
          <a:p>
            <a:r>
              <a:rPr lang="en-US" altLang="en-US" dirty="0"/>
              <a:t>Resistance development to FTC or TDF was more likely to occur when TRUVADA for </a:t>
            </a:r>
            <a:r>
              <a:rPr lang="en-US" altLang="en-US" dirty="0" err="1"/>
              <a:t>PrEP</a:t>
            </a:r>
            <a:r>
              <a:rPr lang="en-US" altLang="en-US" dirty="0"/>
              <a:t> was given during unrecognized/acute </a:t>
            </a:r>
            <a:r>
              <a:rPr lang="en-US" altLang="en-US" dirty="0" smtClean="0"/>
              <a:t>infection</a:t>
            </a:r>
            <a:endParaRPr lang="en-US" altLang="en-US" dirty="0"/>
          </a:p>
        </p:txBody>
      </p:sp>
    </p:spTree>
    <p:custDataLst>
      <p:tags r:id="rId1"/>
    </p:custDataLst>
    <p:extLst>
      <p:ext uri="{BB962C8B-B14F-4D97-AF65-F5344CB8AC3E}">
        <p14:creationId xmlns:p14="http://schemas.microsoft.com/office/powerpoint/2010/main" val="1755398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smtClean="0"/>
              <a:t>Resistance: Conclusions</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R</a:t>
            </a:r>
            <a:r>
              <a:rPr lang="en-US" dirty="0" smtClean="0"/>
              <a:t>isk </a:t>
            </a:r>
            <a:r>
              <a:rPr lang="en-US" dirty="0"/>
              <a:t>of </a:t>
            </a:r>
            <a:r>
              <a:rPr lang="en-US" dirty="0" smtClean="0"/>
              <a:t>TDF or </a:t>
            </a:r>
            <a:r>
              <a:rPr lang="en-US" dirty="0"/>
              <a:t>FTC resistance during use of PrEP was </a:t>
            </a:r>
            <a:r>
              <a:rPr lang="en-US" dirty="0" smtClean="0"/>
              <a:t>low</a:t>
            </a:r>
          </a:p>
          <a:p>
            <a:pPr>
              <a:lnSpc>
                <a:spcPct val="120000"/>
              </a:lnSpc>
            </a:pPr>
            <a:r>
              <a:rPr lang="en-US" dirty="0" smtClean="0"/>
              <a:t>Meta-analysis</a:t>
            </a:r>
            <a:r>
              <a:rPr lang="en-US" dirty="0"/>
              <a:t>:</a:t>
            </a:r>
            <a:r>
              <a:rPr lang="en-US" dirty="0" smtClean="0"/>
              <a:t> </a:t>
            </a:r>
            <a:r>
              <a:rPr lang="en-US" dirty="0" err="1" smtClean="0"/>
              <a:t>randomisation</a:t>
            </a:r>
            <a:r>
              <a:rPr lang="en-US" dirty="0" smtClean="0"/>
              <a:t> </a:t>
            </a:r>
            <a:r>
              <a:rPr lang="en-US" dirty="0"/>
              <a:t>to PrEP </a:t>
            </a:r>
            <a:r>
              <a:rPr lang="en-US" dirty="0" smtClean="0"/>
              <a:t>higher </a:t>
            </a:r>
            <a:r>
              <a:rPr lang="en-US" dirty="0"/>
              <a:t>risk of resistance compared with placebo among those acutely HIV-infected when starting </a:t>
            </a:r>
            <a:r>
              <a:rPr lang="en-US" dirty="0" smtClean="0"/>
              <a:t>PrEP</a:t>
            </a:r>
            <a:r>
              <a:rPr lang="en-US" dirty="0"/>
              <a:t> </a:t>
            </a:r>
            <a:r>
              <a:rPr lang="en-US" dirty="0" smtClean="0"/>
              <a:t>(FTC &gt; TDF</a:t>
            </a:r>
            <a:r>
              <a:rPr lang="en-US" dirty="0"/>
              <a:t>)</a:t>
            </a:r>
            <a:r>
              <a:rPr lang="en-US" dirty="0" smtClean="0"/>
              <a:t> </a:t>
            </a:r>
          </a:p>
          <a:p>
            <a:pPr lvl="1">
              <a:lnSpc>
                <a:spcPct val="120000"/>
              </a:lnSpc>
            </a:pPr>
            <a:r>
              <a:rPr lang="en-US" dirty="0"/>
              <a:t>C</a:t>
            </a:r>
            <a:r>
              <a:rPr lang="en-US" dirty="0" smtClean="0"/>
              <a:t>onsistent </a:t>
            </a:r>
            <a:r>
              <a:rPr lang="en-US" dirty="0"/>
              <a:t>with </a:t>
            </a:r>
            <a:r>
              <a:rPr lang="en-US" dirty="0" smtClean="0"/>
              <a:t>Partner’s </a:t>
            </a:r>
            <a:r>
              <a:rPr lang="en-US" dirty="0"/>
              <a:t>PrEP Study Continuation </a:t>
            </a:r>
            <a:endParaRPr lang="en-US" dirty="0" smtClean="0"/>
          </a:p>
          <a:p>
            <a:pPr>
              <a:lnSpc>
                <a:spcPct val="120000"/>
              </a:lnSpc>
            </a:pPr>
            <a:r>
              <a:rPr lang="en-US" dirty="0" smtClean="0"/>
              <a:t>Risk </a:t>
            </a:r>
            <a:r>
              <a:rPr lang="en-US" dirty="0"/>
              <a:t>of drug resistance with PrEP has to be weighed with overall </a:t>
            </a:r>
            <a:r>
              <a:rPr lang="en-US" dirty="0" smtClean="0"/>
              <a:t>benefits</a:t>
            </a:r>
          </a:p>
          <a:p>
            <a:pPr lvl="1">
              <a:lnSpc>
                <a:spcPct val="120000"/>
              </a:lnSpc>
            </a:pPr>
            <a:r>
              <a:rPr lang="en-US" dirty="0" smtClean="0"/>
              <a:t>If </a:t>
            </a:r>
            <a:r>
              <a:rPr lang="en-US" dirty="0"/>
              <a:t>PrEP </a:t>
            </a:r>
            <a:r>
              <a:rPr lang="en-US" dirty="0" smtClean="0"/>
              <a:t>withheld</a:t>
            </a:r>
            <a:r>
              <a:rPr lang="en-US" dirty="0"/>
              <a:t>, more HIV infections would have occurred, which would </a:t>
            </a:r>
            <a:endParaRPr lang="en-US" dirty="0" smtClean="0"/>
          </a:p>
          <a:p>
            <a:pPr lvl="1">
              <a:lnSpc>
                <a:spcPct val="120000"/>
              </a:lnSpc>
            </a:pPr>
            <a:r>
              <a:rPr lang="en-US" dirty="0" smtClean="0"/>
              <a:t>Require </a:t>
            </a:r>
            <a:r>
              <a:rPr lang="en-US" dirty="0"/>
              <a:t>life-long therapy with an annual risk of drug resistance </a:t>
            </a:r>
            <a:r>
              <a:rPr lang="en-US" dirty="0" smtClean="0"/>
              <a:t>5</a:t>
            </a:r>
            <a:r>
              <a:rPr lang="en-US" dirty="0"/>
              <a:t>% </a:t>
            </a:r>
            <a:r>
              <a:rPr lang="en-US" dirty="0" smtClean="0"/>
              <a:t>- 20%</a:t>
            </a:r>
          </a:p>
          <a:p>
            <a:pPr>
              <a:lnSpc>
                <a:spcPct val="120000"/>
              </a:lnSpc>
            </a:pPr>
            <a:r>
              <a:rPr lang="en-US" dirty="0" smtClean="0"/>
              <a:t>Levels </a:t>
            </a:r>
            <a:r>
              <a:rPr lang="en-US" dirty="0"/>
              <a:t>of </a:t>
            </a:r>
            <a:r>
              <a:rPr lang="en-US" dirty="0" smtClean="0"/>
              <a:t>resistance with </a:t>
            </a:r>
            <a:r>
              <a:rPr lang="en-US" dirty="0"/>
              <a:t>PrEP </a:t>
            </a:r>
            <a:r>
              <a:rPr lang="en-US" dirty="0" smtClean="0"/>
              <a:t>expected </a:t>
            </a:r>
            <a:r>
              <a:rPr lang="en-US" dirty="0"/>
              <a:t>to be less than if HIV is left </a:t>
            </a:r>
            <a:r>
              <a:rPr lang="en-US" dirty="0" smtClean="0"/>
              <a:t>unchecked (mathematical modelling)</a:t>
            </a:r>
            <a:endParaRPr lang="en-US" dirty="0"/>
          </a:p>
        </p:txBody>
      </p:sp>
    </p:spTree>
    <p:extLst>
      <p:ext uri="{BB962C8B-B14F-4D97-AF65-F5344CB8AC3E}">
        <p14:creationId xmlns:p14="http://schemas.microsoft.com/office/powerpoint/2010/main" val="194263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vert="horz" lIns="91440" tIns="45720" rIns="91440" bIns="45720" rtlCol="0" anchor="t">
            <a:normAutofit/>
          </a:bodyPr>
          <a:lstStyle/>
          <a:p>
            <a:r>
              <a:rPr lang="en-US" altLang="en-US" dirty="0">
                <a:latin typeface="+mn-lt"/>
              </a:rPr>
              <a:t>Infection with multidrug resistant HIV despite use of TDF/FTC for PrEP</a:t>
            </a:r>
          </a:p>
        </p:txBody>
      </p:sp>
      <p:sp>
        <p:nvSpPr>
          <p:cNvPr id="163844" name="Content Placeholder 3"/>
          <p:cNvSpPr>
            <a:spLocks noGrp="1"/>
          </p:cNvSpPr>
          <p:nvPr>
            <p:ph sz="half" idx="1"/>
          </p:nvPr>
        </p:nvSpPr>
        <p:spPr>
          <a:xfrm>
            <a:off x="838200" y="2307261"/>
            <a:ext cx="5181600" cy="3365787"/>
          </a:xfrm>
        </p:spPr>
        <p:txBody>
          <a:bodyPr rtlCol="0">
            <a:noAutofit/>
          </a:bodyPr>
          <a:lstStyle/>
          <a:p>
            <a:pPr>
              <a:lnSpc>
                <a:spcPct val="100000"/>
              </a:lnSpc>
              <a:spcBef>
                <a:spcPts val="0"/>
              </a:spcBef>
              <a:buClr>
                <a:schemeClr val="tx1"/>
              </a:buClr>
              <a:defRPr/>
            </a:pPr>
            <a:r>
              <a:rPr lang="en-US" sz="1600" dirty="0"/>
              <a:t>43 y/o MSM (no IDU) on </a:t>
            </a:r>
            <a:r>
              <a:rPr lang="en-US" sz="1600" dirty="0" err="1"/>
              <a:t>PrEP</a:t>
            </a:r>
            <a:r>
              <a:rPr lang="en-US" sz="1600" dirty="0"/>
              <a:t> (TDF/FTC) X 2 years, with high adherence by self report</a:t>
            </a:r>
          </a:p>
          <a:p>
            <a:pPr marL="742950" lvl="3" indent="-285750">
              <a:lnSpc>
                <a:spcPct val="100000"/>
              </a:lnSpc>
              <a:spcBef>
                <a:spcPts val="0"/>
              </a:spcBef>
              <a:buClr>
                <a:schemeClr val="tx1"/>
              </a:buClr>
              <a:defRPr/>
            </a:pPr>
            <a:r>
              <a:rPr lang="en-US" sz="1600" dirty="0"/>
              <a:t>Multiple, </a:t>
            </a:r>
            <a:r>
              <a:rPr lang="en-US" sz="1600" dirty="0" err="1"/>
              <a:t>condomless</a:t>
            </a:r>
            <a:r>
              <a:rPr lang="en-US" sz="1600" dirty="0"/>
              <a:t>, anal sexual exposures in 2-4 weeks prior to HIV diagnosis</a:t>
            </a:r>
          </a:p>
          <a:p>
            <a:pPr marL="742950" lvl="3" indent="-285750">
              <a:lnSpc>
                <a:spcPct val="100000"/>
              </a:lnSpc>
              <a:spcBef>
                <a:spcPts val="0"/>
              </a:spcBef>
              <a:buClr>
                <a:schemeClr val="tx1"/>
              </a:buClr>
              <a:defRPr/>
            </a:pPr>
            <a:r>
              <a:rPr lang="en-US" sz="1600" dirty="0"/>
              <a:t>Day 0: 4</a:t>
            </a:r>
            <a:r>
              <a:rPr lang="en-US" sz="1600" baseline="30000" dirty="0"/>
              <a:t>th</a:t>
            </a:r>
            <a:r>
              <a:rPr lang="en-US" sz="1600" dirty="0"/>
              <a:t> Gen+, p24+, Western </a:t>
            </a:r>
            <a:r>
              <a:rPr lang="en-US" sz="1600" dirty="0" smtClean="0"/>
              <a:t>blot-</a:t>
            </a:r>
            <a:endParaRPr lang="en-US" sz="1600" dirty="0"/>
          </a:p>
          <a:p>
            <a:pPr>
              <a:lnSpc>
                <a:spcPct val="100000"/>
              </a:lnSpc>
              <a:spcBef>
                <a:spcPts val="0"/>
              </a:spcBef>
              <a:buClr>
                <a:schemeClr val="tx1"/>
              </a:buClr>
              <a:defRPr/>
            </a:pPr>
            <a:r>
              <a:rPr lang="en-US" sz="1600" dirty="0" smtClean="0"/>
              <a:t>TDF </a:t>
            </a:r>
            <a:r>
              <a:rPr lang="en-US" sz="1600" dirty="0"/>
              <a:t>and FTC levels:</a:t>
            </a:r>
          </a:p>
          <a:p>
            <a:pPr marL="560070" lvl="1" indent="-285750">
              <a:lnSpc>
                <a:spcPct val="100000"/>
              </a:lnSpc>
              <a:spcBef>
                <a:spcPts val="0"/>
              </a:spcBef>
              <a:buClr>
                <a:schemeClr val="tx1"/>
              </a:buClr>
              <a:defRPr/>
            </a:pPr>
            <a:r>
              <a:rPr lang="en-US" sz="1600" dirty="0"/>
              <a:t>TDF and FTC detected at Day 0 (by LC-MS)</a:t>
            </a:r>
          </a:p>
          <a:p>
            <a:pPr marL="560070" lvl="1" indent="-285750">
              <a:lnSpc>
                <a:spcPct val="100000"/>
              </a:lnSpc>
              <a:spcBef>
                <a:spcPts val="0"/>
              </a:spcBef>
              <a:buClr>
                <a:schemeClr val="tx1"/>
              </a:buClr>
              <a:defRPr/>
            </a:pPr>
            <a:r>
              <a:rPr lang="en-US" sz="1600" dirty="0"/>
              <a:t>Based on DBS data, TFV-DP levels were consistent with being adherent to PrEP &gt; 8 weeks</a:t>
            </a:r>
          </a:p>
          <a:p>
            <a:pPr>
              <a:lnSpc>
                <a:spcPct val="100000"/>
              </a:lnSpc>
              <a:spcBef>
                <a:spcPts val="0"/>
              </a:spcBef>
              <a:buClr>
                <a:schemeClr val="tx1"/>
              </a:buClr>
              <a:defRPr/>
            </a:pPr>
            <a:r>
              <a:rPr lang="en-US" sz="1600" dirty="0"/>
              <a:t>Transmission of multidrug, class-resistant HIV</a:t>
            </a:r>
          </a:p>
          <a:p>
            <a:pPr marL="560070" lvl="1" indent="-285750">
              <a:lnSpc>
                <a:spcPct val="100000"/>
              </a:lnSpc>
              <a:spcBef>
                <a:spcPts val="0"/>
              </a:spcBef>
              <a:buClr>
                <a:schemeClr val="tx1"/>
              </a:buClr>
              <a:defRPr/>
            </a:pPr>
            <a:r>
              <a:rPr lang="en-US" sz="1600" dirty="0"/>
              <a:t>4 TAMs, M184V, phenotypic resistance to INSTI EVG (FC &gt;100x)</a:t>
            </a:r>
          </a:p>
          <a:p>
            <a:pPr marL="560070" lvl="1" indent="-285750">
              <a:lnSpc>
                <a:spcPct val="100000"/>
              </a:lnSpc>
              <a:spcBef>
                <a:spcPts val="0"/>
              </a:spcBef>
              <a:buClr>
                <a:schemeClr val="tx1"/>
              </a:buClr>
              <a:defRPr/>
            </a:pPr>
            <a:r>
              <a:rPr lang="en-US" sz="1600" dirty="0"/>
              <a:t>Clade B, </a:t>
            </a:r>
            <a:r>
              <a:rPr lang="en-US" sz="1600" dirty="0" smtClean="0"/>
              <a:t>CCR5-tropic</a:t>
            </a:r>
            <a:endParaRPr lang="en-US" sz="1600" dirty="0"/>
          </a:p>
          <a:p>
            <a:pPr>
              <a:lnSpc>
                <a:spcPct val="100000"/>
              </a:lnSpc>
              <a:buClr>
                <a:schemeClr val="tx1"/>
              </a:buClr>
              <a:defRPr/>
            </a:pPr>
            <a:endParaRPr lang="en-US" sz="1600" dirty="0"/>
          </a:p>
        </p:txBody>
      </p:sp>
      <p:sp>
        <p:nvSpPr>
          <p:cNvPr id="63490" name="Text Placeholder 1"/>
          <p:cNvSpPr>
            <a:spLocks noGrp="1"/>
          </p:cNvSpPr>
          <p:nvPr>
            <p:ph sz="half" idx="2"/>
          </p:nvPr>
        </p:nvSpPr>
        <p:spPr>
          <a:xfrm>
            <a:off x="580232" y="1697818"/>
            <a:ext cx="10521387" cy="477243"/>
          </a:xfrm>
        </p:spPr>
        <p:txBody>
          <a:bodyPr>
            <a:normAutofit/>
          </a:bodyPr>
          <a:lstStyle/>
          <a:p>
            <a:pPr marL="0" indent="0" algn="ctr" eaLnBrk="1" hangingPunct="1">
              <a:spcBef>
                <a:spcPct val="0"/>
              </a:spcBef>
              <a:buNone/>
            </a:pPr>
            <a:r>
              <a:rPr lang="en-US" altLang="en-US" sz="2400" b="1" dirty="0">
                <a:solidFill>
                  <a:schemeClr val="tx2"/>
                </a:solidFill>
              </a:rPr>
              <a:t>Case </a:t>
            </a:r>
            <a:r>
              <a:rPr lang="en-US" altLang="en-US" sz="2400" b="1" dirty="0" smtClean="0">
                <a:solidFill>
                  <a:schemeClr val="tx2"/>
                </a:solidFill>
              </a:rPr>
              <a:t>report </a:t>
            </a:r>
            <a:r>
              <a:rPr lang="en-US" altLang="en-US" sz="2400" b="1" dirty="0">
                <a:solidFill>
                  <a:schemeClr val="tx2"/>
                </a:solidFill>
              </a:rPr>
              <a:t>of HIV </a:t>
            </a:r>
            <a:r>
              <a:rPr lang="en-US" altLang="en-US" sz="2400" b="1" dirty="0" smtClean="0">
                <a:solidFill>
                  <a:schemeClr val="tx2"/>
                </a:solidFill>
              </a:rPr>
              <a:t>transmission </a:t>
            </a:r>
            <a:r>
              <a:rPr lang="en-US" altLang="en-US" sz="2400" b="1" dirty="0">
                <a:solidFill>
                  <a:schemeClr val="tx2"/>
                </a:solidFill>
              </a:rPr>
              <a:t>w</a:t>
            </a:r>
            <a:r>
              <a:rPr lang="en-US" altLang="en-US" sz="2400" b="1" dirty="0" smtClean="0">
                <a:solidFill>
                  <a:schemeClr val="tx2"/>
                </a:solidFill>
              </a:rPr>
              <a:t>hile </a:t>
            </a:r>
            <a:r>
              <a:rPr lang="en-US" altLang="en-US" sz="2400" b="1" dirty="0">
                <a:solidFill>
                  <a:schemeClr val="tx2"/>
                </a:solidFill>
              </a:rPr>
              <a:t>on FTC/TDF for </a:t>
            </a:r>
            <a:r>
              <a:rPr lang="en-US" altLang="en-US" sz="2400" b="1" dirty="0" err="1">
                <a:solidFill>
                  <a:schemeClr val="tx2"/>
                </a:solidFill>
              </a:rPr>
              <a:t>PrEP</a:t>
            </a:r>
            <a:endParaRPr lang="en-US" altLang="en-US" sz="2400" b="1" dirty="0">
              <a:solidFill>
                <a:schemeClr val="tx2"/>
              </a:solidFill>
            </a:endParaRPr>
          </a:p>
        </p:txBody>
      </p:sp>
      <p:sp>
        <p:nvSpPr>
          <p:cNvPr id="63493" name="Footer Placeholder 5"/>
          <p:cNvSpPr>
            <a:spLocks noGrp="1"/>
          </p:cNvSpPr>
          <p:nvPr>
            <p:ph type="ftr" sz="quarter" idx="4294967295"/>
          </p:nvPr>
        </p:nvSpPr>
        <p:spPr bwMode="auto">
          <a:xfrm>
            <a:off x="9784080" y="6152393"/>
            <a:ext cx="2273153" cy="342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defRPr/>
            </a:pPr>
            <a:r>
              <a:rPr lang="en-US" sz="1200" dirty="0">
                <a:latin typeface="+mn-lt"/>
              </a:rPr>
              <a:t>Knox D, et al. CROI </a:t>
            </a:r>
            <a:r>
              <a:rPr lang="en-US" sz="1200" dirty="0" smtClean="0">
                <a:latin typeface="+mn-lt"/>
              </a:rPr>
              <a:t>2016</a:t>
            </a:r>
          </a:p>
          <a:p>
            <a:pPr algn="r" fontAlgn="base">
              <a:spcBef>
                <a:spcPct val="0"/>
              </a:spcBef>
              <a:spcAft>
                <a:spcPct val="0"/>
              </a:spcAft>
              <a:defRPr/>
            </a:pPr>
            <a:r>
              <a:rPr lang="en-US" sz="1200" dirty="0" smtClean="0">
                <a:latin typeface="+mn-lt"/>
              </a:rPr>
              <a:t>Grossman H, et al. HIVR4P 2016</a:t>
            </a:r>
            <a:endParaRPr lang="en-US" sz="1200" dirty="0">
              <a:latin typeface="+mn-lt"/>
            </a:endParaRPr>
          </a:p>
        </p:txBody>
      </p:sp>
      <p:graphicFrame>
        <p:nvGraphicFramePr>
          <p:cNvPr id="14" name="Table 13"/>
          <p:cNvGraphicFramePr>
            <a:graphicFrameLocks noGrp="1"/>
          </p:cNvGraphicFramePr>
          <p:nvPr>
            <p:extLst/>
          </p:nvPr>
        </p:nvGraphicFramePr>
        <p:xfrm>
          <a:off x="7051675" y="2690168"/>
          <a:ext cx="4302125" cy="2805527"/>
        </p:xfrm>
        <a:graphic>
          <a:graphicData uri="http://schemas.openxmlformats.org/drawingml/2006/table">
            <a:tbl>
              <a:tblPr firstRow="1" bandRow="1">
                <a:tableStyleId>{6E25E649-3F16-4E02-A733-19D2CDBF48F0}</a:tableStyleId>
              </a:tblPr>
              <a:tblGrid>
                <a:gridCol w="1079500"/>
                <a:gridCol w="1181100"/>
                <a:gridCol w="2041525"/>
              </a:tblGrid>
              <a:tr h="519113">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Class</a:t>
                      </a:r>
                      <a:endParaRPr kumimoji="0" lang="en-US" altLang="en-US" sz="1400" b="1" i="0" u="none" strike="noStrike" cap="none" normalizeH="0" baseline="0" dirty="0">
                        <a:ln>
                          <a:noFill/>
                        </a:ln>
                        <a:solidFill>
                          <a:schemeClr val="bg1"/>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Mutation</a:t>
                      </a:r>
                      <a:endParaRPr kumimoji="0" lang="en-US" altLang="en-US" sz="1400" b="1" i="0" u="none" strike="noStrike" cap="none" normalizeH="0" baseline="0" dirty="0">
                        <a:ln>
                          <a:noFill/>
                        </a:ln>
                        <a:solidFill>
                          <a:schemeClr val="bg1"/>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Resistance Analysis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(est. IC50 FC)</a:t>
                      </a:r>
                      <a:endParaRPr kumimoji="0" lang="en-US" altLang="en-US" sz="1400" b="1" i="0" u="none" strike="noStrike" cap="none" normalizeH="0" baseline="0" dirty="0">
                        <a:ln>
                          <a:noFill/>
                        </a:ln>
                        <a:solidFill>
                          <a:schemeClr val="bg1"/>
                        </a:solidFill>
                        <a:effectLst/>
                        <a:latin typeface="+mn-lt"/>
                        <a:ea typeface="Arial" charset="0"/>
                        <a:cs typeface="Arial" charset="0"/>
                      </a:endParaRPr>
                    </a:p>
                  </a:txBody>
                  <a:tcPr marL="91447" marR="91447" marT="45736" marB="45736" horzOverflow="overflow"/>
                </a:tc>
              </a:tr>
              <a:tr h="944563">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NRTI</a:t>
                      </a:r>
                      <a:endParaRPr kumimoji="0" lang="en-US" altLang="en-US" sz="1400" b="1" i="0" u="none" strike="noStrike" cap="none" normalizeH="0" baseline="0" dirty="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41L, 67G, 69D, 70R, 184V, 215E</a:t>
                      </a:r>
                      <a:endParaRPr kumimoji="0" lang="en-US" altLang="en-US" sz="1400" b="1" i="0" u="none" strike="noStrike" cap="none" normalizeH="0" baseline="0" dirty="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ABC ↓ 1.9x</a:t>
                      </a:r>
                      <a:br>
                        <a:rPr kumimoji="0" lang="en-US" altLang="en-US" sz="1400" u="none" strike="noStrike" cap="none" normalizeH="0" baseline="0" dirty="0">
                          <a:ln>
                            <a:noFill/>
                          </a:ln>
                          <a:effectLst/>
                          <a:latin typeface="+mn-lt"/>
                        </a:rPr>
                      </a:br>
                      <a:r>
                        <a:rPr kumimoji="0" lang="en-US" altLang="en-US" sz="1400" u="none" strike="noStrike" cap="none" normalizeH="0" baseline="0" dirty="0">
                          <a:ln>
                            <a:noFill/>
                          </a:ln>
                          <a:effectLst/>
                          <a:latin typeface="+mn-lt"/>
                        </a:rPr>
                        <a:t>3TC resistant</a:t>
                      </a:r>
                      <a:br>
                        <a:rPr kumimoji="0" lang="en-US" altLang="en-US" sz="1400" u="none" strike="noStrike" cap="none" normalizeH="0" baseline="0" dirty="0">
                          <a:ln>
                            <a:noFill/>
                          </a:ln>
                          <a:effectLst/>
                          <a:latin typeface="+mn-lt"/>
                        </a:rPr>
                      </a:br>
                      <a:r>
                        <a:rPr kumimoji="0" lang="en-US" altLang="en-US" sz="1400" u="none" strike="noStrike" cap="none" normalizeH="0" baseline="0" dirty="0">
                          <a:ln>
                            <a:noFill/>
                          </a:ln>
                          <a:effectLst/>
                          <a:latin typeface="+mn-lt"/>
                        </a:rPr>
                        <a:t>FTC resistant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TDF ↓ 1.3x</a:t>
                      </a:r>
                      <a:endParaRPr kumimoji="0" lang="en-US" altLang="en-US" sz="1400" b="0" i="0" u="none" strike="noStrike" cap="none" normalizeH="0" baseline="0" dirty="0">
                        <a:ln>
                          <a:noFill/>
                        </a:ln>
                        <a:solidFill>
                          <a:srgbClr val="000000"/>
                        </a:solidFill>
                        <a:effectLst/>
                        <a:latin typeface="+mn-lt"/>
                        <a:ea typeface="Arial" charset="0"/>
                        <a:cs typeface="Arial" charset="0"/>
                      </a:endParaRPr>
                    </a:p>
                  </a:txBody>
                  <a:tcPr marL="91447" marR="91447" marT="45736" marB="45736" horzOverflow="overflow"/>
                </a:tc>
              </a:tr>
              <a:tr h="304800">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NNRTI</a:t>
                      </a:r>
                      <a:endParaRPr kumimoji="0" lang="en-US" altLang="en-US" sz="1400" b="1"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181C</a:t>
                      </a:r>
                      <a:endParaRPr kumimoji="0" lang="en-US" altLang="en-US" sz="1400" b="1"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NVP resistant</a:t>
                      </a:r>
                      <a:endParaRPr kumimoji="0" lang="en-US" altLang="en-US" sz="1400" b="0"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r>
              <a:tr h="304800">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PI</a:t>
                      </a:r>
                      <a:endParaRPr kumimoji="0" lang="en-US" altLang="en-US" sz="1400" b="1"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10I</a:t>
                      </a:r>
                      <a:endParaRPr kumimoji="0" lang="en-US" altLang="en-US" sz="1400" b="0"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r>
              <a:tr h="731838">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INSTI</a:t>
                      </a:r>
                      <a:endParaRPr kumimoji="0" lang="en-US" altLang="en-US" sz="1400" b="1" i="0" u="none" strike="noStrike" cap="none" normalizeH="0" baseline="0" dirty="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51Y, 92Q</a:t>
                      </a:r>
                      <a:endParaRPr kumimoji="0" lang="en-US" altLang="en-US" sz="1400" b="1" i="0" u="none" strike="noStrike" cap="none" normalizeH="0" baseline="0">
                        <a:ln>
                          <a:noFill/>
                        </a:ln>
                        <a:solidFill>
                          <a:srgbClr val="000000"/>
                        </a:solidFill>
                        <a:effectLst/>
                        <a:latin typeface="+mn-lt"/>
                        <a:ea typeface="Arial" charset="0"/>
                        <a:cs typeface="Arial" charset="0"/>
                      </a:endParaRPr>
                    </a:p>
                  </a:txBody>
                  <a:tcPr marL="91447" marR="91447" marT="45736" marB="45736" horzOverflow="overflow"/>
                </a:tc>
                <a:tc>
                  <a:txBody>
                    <a:bodyPr/>
                    <a:lstStyle>
                      <a:lvl1pPr eaLnBrk="0" hangingPunct="0">
                        <a:lnSpc>
                          <a:spcPct val="90000"/>
                        </a:lnSpc>
                        <a:spcBef>
                          <a:spcPts val="1200"/>
                        </a:spcBef>
                        <a:buClr>
                          <a:srgbClr val="A9A9A9"/>
                        </a:buClr>
                        <a:buSzPct val="90000"/>
                        <a:buFont typeface="Wingdings" charset="2"/>
                        <a:defRPr>
                          <a:solidFill>
                            <a:schemeClr val="tx1"/>
                          </a:solidFill>
                          <a:latin typeface="Arial" charset="0"/>
                        </a:defRPr>
                      </a:lvl1pPr>
                      <a:lvl2pPr marL="742950" indent="-285750" eaLnBrk="0" hangingPunct="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eaLnBrk="0" hangingPunct="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eaLnBrk="0" hangingPunct="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eaLnBrk="0" hangingPunct="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eaLnBrk="0" fontAlgn="base" hangingPunct="0">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RAL ↓ 2.7x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EVG resistant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DTG ↓ 9.6x </a:t>
                      </a:r>
                      <a:endParaRPr kumimoji="0" lang="en-US" altLang="en-US" sz="1400" b="0" i="0" u="none" strike="noStrike" cap="none" normalizeH="0" baseline="0" dirty="0">
                        <a:ln>
                          <a:noFill/>
                        </a:ln>
                        <a:solidFill>
                          <a:srgbClr val="000000"/>
                        </a:solidFill>
                        <a:effectLst/>
                        <a:latin typeface="+mn-lt"/>
                        <a:ea typeface="Arial" charset="0"/>
                        <a:cs typeface="Arial" charset="0"/>
                      </a:endParaRPr>
                    </a:p>
                  </a:txBody>
                  <a:tcPr marL="91447" marR="91447" marT="45736" marB="45736" horzOverflow="overflow"/>
                </a:tc>
              </a:tr>
            </a:tbl>
          </a:graphicData>
        </a:graphic>
      </p:graphicFrame>
      <p:sp>
        <p:nvSpPr>
          <p:cNvPr id="63513" name="TextBox 15"/>
          <p:cNvSpPr txBox="1">
            <a:spLocks noChangeArrowheads="1"/>
          </p:cNvSpPr>
          <p:nvPr/>
        </p:nvSpPr>
        <p:spPr bwMode="auto">
          <a:xfrm>
            <a:off x="134767" y="6354763"/>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US" altLang="en-US" sz="800">
                <a:solidFill>
                  <a:srgbClr val="000000"/>
                </a:solidFill>
                <a:latin typeface="+mn-lt"/>
              </a:rPr>
              <a:t>LC-MS - Liquid Chromatography-Mass Spectroscopy</a:t>
            </a:r>
          </a:p>
          <a:p>
            <a:pPr eaLnBrk="1" hangingPunct="1">
              <a:lnSpc>
                <a:spcPct val="90000"/>
              </a:lnSpc>
            </a:pPr>
            <a:r>
              <a:rPr lang="en-US" altLang="en-US" sz="800" dirty="0">
                <a:solidFill>
                  <a:srgbClr val="000000"/>
                </a:solidFill>
                <a:latin typeface="+mn-lt"/>
              </a:rPr>
              <a:t>DBS – Dried Blood Spot</a:t>
            </a:r>
          </a:p>
        </p:txBody>
      </p:sp>
      <p:sp>
        <p:nvSpPr>
          <p:cNvPr id="63514" name="TextBox 1"/>
          <p:cNvSpPr txBox="1">
            <a:spLocks noChangeArrowheads="1"/>
          </p:cNvSpPr>
          <p:nvPr/>
        </p:nvSpPr>
        <p:spPr bwMode="auto">
          <a:xfrm>
            <a:off x="1638300" y="5836981"/>
            <a:ext cx="8915400" cy="565840"/>
          </a:xfrm>
          <a:prstGeom prst="rect">
            <a:avLst/>
          </a:prstGeom>
          <a:noFill/>
          <a:ln>
            <a:noFill/>
          </a:ln>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1600" b="1" dirty="0">
                <a:solidFill>
                  <a:schemeClr val="accent2"/>
                </a:solidFill>
                <a:latin typeface="+mn-lt"/>
              </a:rPr>
              <a:t>First reported case of breakthrough HIV infection with a virus carrying TFV and FTC resistance, in a patient with evidence of long-term adherence to TDF/FTV for PrEP</a:t>
            </a:r>
          </a:p>
        </p:txBody>
      </p:sp>
      <p:sp>
        <p:nvSpPr>
          <p:cNvPr id="63515" name="TextBox 2"/>
          <p:cNvSpPr txBox="1">
            <a:spLocks noChangeArrowheads="1"/>
          </p:cNvSpPr>
          <p:nvPr/>
        </p:nvSpPr>
        <p:spPr bwMode="auto">
          <a:xfrm>
            <a:off x="7516812" y="2289849"/>
            <a:ext cx="33956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US" altLang="en-US" sz="2400" dirty="0">
                <a:latin typeface="+mn-lt"/>
              </a:rPr>
              <a:t>Resistance test results</a:t>
            </a:r>
          </a:p>
        </p:txBody>
      </p:sp>
    </p:spTree>
    <p:extLst>
      <p:ext uri="{BB962C8B-B14F-4D97-AF65-F5344CB8AC3E}">
        <p14:creationId xmlns:p14="http://schemas.microsoft.com/office/powerpoint/2010/main" val="172975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40242680"/>
              </p:ext>
            </p:extLst>
          </p:nvPr>
        </p:nvGraphicFramePr>
        <p:xfrm>
          <a:off x="883355" y="123860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892683" y="1473826"/>
            <a:ext cx="2136674" cy="1152128"/>
          </a:xfrm>
          <a:prstGeom prst="rect">
            <a:avLst/>
          </a:prstGeom>
        </p:spPr>
      </p:pic>
      <p:pic>
        <p:nvPicPr>
          <p:cNvPr id="4" name="Picture 3"/>
          <p:cNvPicPr>
            <a:picLocks noChangeAspect="1"/>
          </p:cNvPicPr>
          <p:nvPr/>
        </p:nvPicPr>
        <p:blipFill>
          <a:blip r:embed="rId9"/>
          <a:stretch>
            <a:fillRect/>
          </a:stretch>
        </p:blipFill>
        <p:spPr>
          <a:xfrm>
            <a:off x="8180946" y="2783290"/>
            <a:ext cx="2283121" cy="1282824"/>
          </a:xfrm>
          <a:prstGeom prst="rect">
            <a:avLst/>
          </a:prstGeom>
        </p:spPr>
      </p:pic>
      <p:pic>
        <p:nvPicPr>
          <p:cNvPr id="5" name="Picture 4"/>
          <p:cNvPicPr>
            <a:picLocks noChangeAspect="1"/>
          </p:cNvPicPr>
          <p:nvPr/>
        </p:nvPicPr>
        <p:blipFill>
          <a:blip r:embed="rId10"/>
          <a:stretch>
            <a:fillRect/>
          </a:stretch>
        </p:blipFill>
        <p:spPr>
          <a:xfrm>
            <a:off x="1959483" y="4138123"/>
            <a:ext cx="2021433" cy="1316113"/>
          </a:xfrm>
          <a:prstGeom prst="rect">
            <a:avLst/>
          </a:prstGeom>
        </p:spPr>
      </p:pic>
      <p:graphicFrame>
        <p:nvGraphicFramePr>
          <p:cNvPr id="8" name="Content Placeholder 5"/>
          <p:cNvGraphicFramePr>
            <a:graphicFrameLocks/>
          </p:cNvGraphicFramePr>
          <p:nvPr>
            <p:extLst>
              <p:ext uri="{D42A27DB-BD31-4B8C-83A1-F6EECF244321}">
                <p14:modId xmlns:p14="http://schemas.microsoft.com/office/powerpoint/2010/main" val="2062140579"/>
              </p:ext>
            </p:extLst>
          </p:nvPr>
        </p:nvGraphicFramePr>
        <p:xfrm>
          <a:off x="2197805" y="1238603"/>
          <a:ext cx="7886700" cy="43513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8745837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ID" val="146211"/>
</p:tagLst>
</file>

<file path=ppt/tags/tag2.xml><?xml version="1.0" encoding="utf-8"?>
<p:tagLst xmlns:a="http://schemas.openxmlformats.org/drawingml/2006/main" xmlns:r="http://schemas.openxmlformats.org/officeDocument/2006/relationships" xmlns:p="http://schemas.openxmlformats.org/presentationml/2006/main">
  <p:tag name="UID" val="147107"/>
</p:tagLst>
</file>

<file path=ppt/tags/tag3.xml><?xml version="1.0" encoding="utf-8"?>
<p:tagLst xmlns:a="http://schemas.openxmlformats.org/drawingml/2006/main" xmlns:r="http://schemas.openxmlformats.org/officeDocument/2006/relationships" xmlns:p="http://schemas.openxmlformats.org/presentationml/2006/main">
  <p:tag name="UID" val="75693"/>
</p:tagLst>
</file>

<file path=ppt/tags/tag4.xml><?xml version="1.0" encoding="utf-8"?>
<p:tagLst xmlns:a="http://schemas.openxmlformats.org/drawingml/2006/main" xmlns:r="http://schemas.openxmlformats.org/officeDocument/2006/relationships" xmlns:p="http://schemas.openxmlformats.org/presentationml/2006/main">
  <p:tag name="UID" val="14620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33</TotalTime>
  <Words>3880</Words>
  <Application>Microsoft Macintosh PowerPoint</Application>
  <PresentationFormat>Widescreen</PresentationFormat>
  <Paragraphs>831</Paragraphs>
  <Slides>27</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.AppleSystemUIFont</vt:lpstr>
      <vt:lpstr>Calibri</vt:lpstr>
      <vt:lpstr>Helvetica Neue</vt:lpstr>
      <vt:lpstr>MS PGothic</vt:lpstr>
      <vt:lpstr>ＭＳ Ｐゴシック</vt:lpstr>
      <vt:lpstr>PMingLiU</vt:lpstr>
      <vt:lpstr>Times New Roman</vt:lpstr>
      <vt:lpstr>Wingdings</vt:lpstr>
      <vt:lpstr>ヒラギノ角ゴ Pro W3</vt:lpstr>
      <vt:lpstr>メイリオ</vt:lpstr>
      <vt:lpstr>Arial</vt:lpstr>
      <vt:lpstr>Office Theme</vt:lpstr>
      <vt:lpstr>Excel.Chart.8</vt:lpstr>
      <vt:lpstr>Clinical Management</vt:lpstr>
      <vt:lpstr>Overview</vt:lpstr>
      <vt:lpstr>PowerPoint Presentation</vt:lpstr>
      <vt:lpstr>Resistance</vt:lpstr>
      <vt:lpstr>PrEP and ARV resistance</vt:lpstr>
      <vt:lpstr>Drug resistance </vt:lpstr>
      <vt:lpstr>Resistance: Conclusions</vt:lpstr>
      <vt:lpstr>Infection with multidrug resistant HIV despite use of TDF/FTC for PrEP</vt:lpstr>
      <vt:lpstr>PowerPoint Presentation</vt:lpstr>
      <vt:lpstr>Side effects</vt:lpstr>
      <vt:lpstr>PowerPoint Presentation</vt:lpstr>
      <vt:lpstr>HBV management</vt:lpstr>
      <vt:lpstr>The safety of PrEP in the presence of hepatitis B infection</vt:lpstr>
      <vt:lpstr>The safety of PrEP in the presence of hepatitis B infection</vt:lpstr>
      <vt:lpstr>Renal safety</vt:lpstr>
      <vt:lpstr>Decline in eGFR resolves within weeks of discontinuing TDF or TDF/FTC for PrEP </vt:lpstr>
      <vt:lpstr>Changes in renal function associated with TDF/FTC </vt:lpstr>
      <vt:lpstr>Exclude the usual suspects</vt:lpstr>
      <vt:lpstr>Change from baseline in bone mineral density (BMD) - iPrEX  </vt:lpstr>
      <vt:lpstr>BMD recovers after cessation of TDF/FTC </vt:lpstr>
      <vt:lpstr>BMD changes in 18-24 year old MSM after discontinuing TDF/FTC PrEP</vt:lpstr>
      <vt:lpstr>PowerPoint Presentation</vt:lpstr>
      <vt:lpstr>Risk compensation in PrEP clinical trials </vt:lpstr>
      <vt:lpstr>STI data from community-based PrEP implementation  </vt:lpstr>
      <vt:lpstr>References</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Management</dc:title>
  <dc:creator>Dawn Greensides</dc:creator>
  <cp:lastModifiedBy>Dawn Greensides</cp:lastModifiedBy>
  <cp:revision>8</cp:revision>
  <cp:lastPrinted>2017-01-05T09:25:05Z</cp:lastPrinted>
  <dcterms:created xsi:type="dcterms:W3CDTF">2016-12-21T11:29:15Z</dcterms:created>
  <dcterms:modified xsi:type="dcterms:W3CDTF">2017-02-02T10:27:42Z</dcterms:modified>
</cp:coreProperties>
</file>