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xls" ContentType="application/vnd.ms-exce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8" r:id="rId2"/>
    <p:sldId id="259" r:id="rId3"/>
    <p:sldId id="260" r:id="rId4"/>
    <p:sldId id="262" r:id="rId5"/>
    <p:sldId id="263" r:id="rId6"/>
    <p:sldId id="264" r:id="rId7"/>
    <p:sldId id="265" r:id="rId8"/>
    <p:sldId id="266" r:id="rId9"/>
    <p:sldId id="26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Moorhouse" initials="M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E49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704"/>
    <p:restoredTop sz="80801"/>
  </p:normalViewPr>
  <p:slideViewPr>
    <p:cSldViewPr snapToGrid="0" snapToObjects="1">
      <p:cViewPr varScale="1">
        <p:scale>
          <a:sx n="96" d="100"/>
          <a:sy n="96" d="100"/>
        </p:scale>
        <p:origin x="49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commentAuthors" Target="commentAuthors.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50B4A3-6668-2B41-BBC6-EC1EDC07D544}" type="datetimeFigureOut">
              <a:rPr lang="en-GB" smtClean="0"/>
              <a:t>10/02/2017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9317CF-AB0D-2146-9519-80FA39626EF2}" type="slidenum">
              <a:rPr lang="en-GB" smtClean="0"/>
              <a:t>‹#›</a:t>
            </a:fld>
            <a:endParaRPr lang="en-GB"/>
          </a:p>
        </p:txBody>
      </p:sp>
    </p:spTree>
    <p:extLst>
      <p:ext uri="{BB962C8B-B14F-4D97-AF65-F5344CB8AC3E}">
        <p14:creationId xmlns:p14="http://schemas.microsoft.com/office/powerpoint/2010/main" val="282860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09317CF-AB0D-2146-9519-80FA39626EF2}" type="slidenum">
              <a:rPr lang="en-GB" smtClean="0"/>
              <a:t>1</a:t>
            </a:fld>
            <a:endParaRPr lang="en-GB"/>
          </a:p>
        </p:txBody>
      </p:sp>
    </p:spTree>
    <p:extLst>
      <p:ext uri="{BB962C8B-B14F-4D97-AF65-F5344CB8AC3E}">
        <p14:creationId xmlns:p14="http://schemas.microsoft.com/office/powerpoint/2010/main" val="2005182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PrEP should be stopped: (1) whenever an HIV test is positive, (2) at client request, (3) for safety concerns (particularly if creatinine clearance &lt; 60 mL/min) and (4) if the risks of PrEP outweigh the potential benefits. Ongoing linkage to appropriate HIV prevention services and contraceptive services should be encouraged, as well as the use of other HIV prevention strategies, as needed.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duration of PrEP use may vary and individuals are likely to start and stop PrEP depending on their risk assessment at different periods in their lives – including changes in relationship status, behaviours and ability to adhere to a PrEP maintenance programme. Clients should be advised that an HIV test at minimum should be done before PrEP is recommenced. Clinicians may want to discuss the options of when to discontinue PrEP with their clients. </a:t>
            </a:r>
          </a:p>
        </p:txBody>
      </p:sp>
      <p:sp>
        <p:nvSpPr>
          <p:cNvPr id="4" name="Slide Number Placeholder 3"/>
          <p:cNvSpPr>
            <a:spLocks noGrp="1"/>
          </p:cNvSpPr>
          <p:nvPr>
            <p:ph type="sldNum" sz="quarter" idx="10"/>
          </p:nvPr>
        </p:nvSpPr>
        <p:spPr>
          <a:xfrm>
            <a:off x="5179484" y="6513910"/>
            <a:ext cx="3962400" cy="342900"/>
          </a:xfrm>
          <a:prstGeom prst="rect">
            <a:avLst/>
          </a:prstGeom>
        </p:spPr>
        <p:txBody>
          <a:bodyPr/>
          <a:lstStyle/>
          <a:p>
            <a:fld id="{E59EF7FC-41CE-CE46-BC2A-4EFDA710DEF6}" type="slidenum">
              <a:rPr lang="en-US" smtClean="0"/>
              <a:t>2</a:t>
            </a:fld>
            <a:endParaRPr lang="en-US"/>
          </a:p>
        </p:txBody>
      </p:sp>
    </p:spTree>
    <p:extLst>
      <p:ext uri="{BB962C8B-B14F-4D97-AF65-F5344CB8AC3E}">
        <p14:creationId xmlns:p14="http://schemas.microsoft.com/office/powerpoint/2010/main" val="1903568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A reminder should be given that, if restarting PrEP, adequate protection only occurs after 7 days of dosing. HIV-negative status should be confirmed before restarting PrEP. If stopping PrEP, medication should be taken for 28 days after the last potential exposure to HIV.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ZA" dirty="0" smtClean="0"/>
              <a:t>Taking</a:t>
            </a:r>
            <a:r>
              <a:rPr lang="en-ZA" baseline="0" dirty="0" smtClean="0"/>
              <a:t> </a:t>
            </a:r>
            <a:r>
              <a:rPr lang="en-ZA" baseline="0" dirty="0" err="1" smtClean="0"/>
              <a:t>PrEP</a:t>
            </a:r>
            <a:r>
              <a:rPr lang="en-ZA" baseline="0" dirty="0" smtClean="0"/>
              <a:t> for 28 days after the decision to stop (and after last exposure to HIV) is based on a WHO recommendation. There is not enough evidence to know exactly how long </a:t>
            </a:r>
            <a:r>
              <a:rPr lang="en-ZA" baseline="0" dirty="0" err="1" smtClean="0"/>
              <a:t>PrEP</a:t>
            </a:r>
            <a:r>
              <a:rPr lang="en-ZA" baseline="0" dirty="0" smtClean="0"/>
              <a:t> is actually effective after stopping.</a:t>
            </a:r>
            <a:endParaRPr lang="en-ZA"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a:xfrm>
            <a:off x="5179484" y="6513910"/>
            <a:ext cx="3962400" cy="342900"/>
          </a:xfrm>
          <a:prstGeom prst="rect">
            <a:avLst/>
          </a:prstGeom>
        </p:spPr>
        <p:txBody>
          <a:bodyPr/>
          <a:lstStyle/>
          <a:p>
            <a:fld id="{B98F71F1-8734-A44E-B023-B8C826FFAF04}" type="slidenum">
              <a:rPr lang="en-US" smtClean="0"/>
              <a:t>3</a:t>
            </a:fld>
            <a:endParaRPr lang="en-US"/>
          </a:p>
        </p:txBody>
      </p:sp>
    </p:spTree>
    <p:extLst>
      <p:ext uri="{BB962C8B-B14F-4D97-AF65-F5344CB8AC3E}">
        <p14:creationId xmlns:p14="http://schemas.microsoft.com/office/powerpoint/2010/main" val="192590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1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lgn="l">
              <a:spcBef>
                <a:spcPct val="0"/>
              </a:spcBef>
            </a:pPr>
            <a:endParaRPr lang="en-US" altLang="en-US" dirty="0"/>
          </a:p>
        </p:txBody>
      </p:sp>
      <p:sp>
        <p:nvSpPr>
          <p:cNvPr id="401412" name="Slide Number Placeholder 3"/>
          <p:cNvSpPr>
            <a:spLocks noGrp="1"/>
          </p:cNvSpPr>
          <p:nvPr>
            <p:ph type="sldNum" sz="quarter" idx="5"/>
          </p:nvPr>
        </p:nvSpPr>
        <p:spPr bwMode="auto">
          <a:xfrm>
            <a:off x="5438180" y="6948715"/>
            <a:ext cx="4160937" cy="36527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B6B53B0C-91C0-D34E-AAA3-F4D01D8C56DD}" type="slidenum">
              <a:rPr lang="en-US" altLang="en-US">
                <a:solidFill>
                  <a:srgbClr val="000000"/>
                </a:solidFill>
                <a:latin typeface="Calibri" charset="0"/>
              </a:rPr>
              <a:pPr/>
              <a:t>4</a:t>
            </a:fld>
            <a:endParaRPr lang="en-US" altLang="en-US">
              <a:solidFill>
                <a:srgbClr val="000000"/>
              </a:solidFill>
              <a:latin typeface="Calibri" charset="0"/>
            </a:endParaRPr>
          </a:p>
        </p:txBody>
      </p:sp>
    </p:spTree>
    <p:extLst>
      <p:ext uri="{BB962C8B-B14F-4D97-AF65-F5344CB8AC3E}">
        <p14:creationId xmlns:p14="http://schemas.microsoft.com/office/powerpoint/2010/main" val="1883755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2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lgn="l">
              <a:spcBef>
                <a:spcPct val="0"/>
              </a:spcBef>
            </a:pPr>
            <a:endParaRPr lang="en-US" altLang="en-US" dirty="0" smtClean="0"/>
          </a:p>
        </p:txBody>
      </p:sp>
      <p:sp>
        <p:nvSpPr>
          <p:cNvPr id="402436" name="Slide Number Placeholder 3"/>
          <p:cNvSpPr>
            <a:spLocks noGrp="1"/>
          </p:cNvSpPr>
          <p:nvPr>
            <p:ph type="sldNum" sz="quarter" idx="5"/>
          </p:nvPr>
        </p:nvSpPr>
        <p:spPr bwMode="auto">
          <a:xfrm>
            <a:off x="5438180" y="6948715"/>
            <a:ext cx="4160937" cy="36527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986398A0-D98F-A44F-8567-47E5A8715024}" type="slidenum">
              <a:rPr lang="en-US" altLang="en-US">
                <a:solidFill>
                  <a:srgbClr val="000000"/>
                </a:solidFill>
                <a:latin typeface="Calibri" charset="0"/>
              </a:rPr>
              <a:pPr/>
              <a:t>5</a:t>
            </a:fld>
            <a:endParaRPr lang="en-US" altLang="en-US">
              <a:solidFill>
                <a:srgbClr val="000000"/>
              </a:solidFill>
              <a:latin typeface="Calibri" charset="0"/>
            </a:endParaRPr>
          </a:p>
        </p:txBody>
      </p:sp>
    </p:spTree>
    <p:extLst>
      <p:ext uri="{BB962C8B-B14F-4D97-AF65-F5344CB8AC3E}">
        <p14:creationId xmlns:p14="http://schemas.microsoft.com/office/powerpoint/2010/main" val="1710292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4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lgn="l">
              <a:spcBef>
                <a:spcPct val="0"/>
              </a:spcBef>
            </a:pPr>
            <a:endParaRPr lang="en-US" altLang="en-US" dirty="0"/>
          </a:p>
        </p:txBody>
      </p:sp>
      <p:sp>
        <p:nvSpPr>
          <p:cNvPr id="374788" name="Slide Number Placeholder 3"/>
          <p:cNvSpPr>
            <a:spLocks noGrp="1"/>
          </p:cNvSpPr>
          <p:nvPr>
            <p:ph type="sldNum" sz="quarter" idx="5"/>
          </p:nvPr>
        </p:nvSpPr>
        <p:spPr bwMode="auto">
          <a:xfrm>
            <a:off x="5438180" y="6948715"/>
            <a:ext cx="4160937" cy="36527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4F733268-1550-1943-9788-8809F47A2E7D}" type="slidenum">
              <a:rPr lang="en-US" altLang="en-US"/>
              <a:pPr/>
              <a:t>6</a:t>
            </a:fld>
            <a:endParaRPr lang="en-US" altLang="en-US"/>
          </a:p>
        </p:txBody>
      </p:sp>
    </p:spTree>
    <p:extLst>
      <p:ext uri="{BB962C8B-B14F-4D97-AF65-F5344CB8AC3E}">
        <p14:creationId xmlns:p14="http://schemas.microsoft.com/office/powerpoint/2010/main" val="2017913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Shape 219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5811" name="Shape 2192"/>
          <p:cNvSpPr>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defTabSz="965200">
              <a:spcBef>
                <a:spcPct val="0"/>
              </a:spcBef>
            </a:pPr>
            <a:endParaRPr lang="en-US" altLang="en-US" sz="1800" dirty="0">
              <a:sym typeface="Arial" charset="0"/>
            </a:endParaRPr>
          </a:p>
        </p:txBody>
      </p:sp>
    </p:spTree>
    <p:extLst>
      <p:ext uri="{BB962C8B-B14F-4D97-AF65-F5344CB8AC3E}">
        <p14:creationId xmlns:p14="http://schemas.microsoft.com/office/powerpoint/2010/main" val="886655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09317CF-AB0D-2146-9519-80FA39626EF2}" type="slidenum">
              <a:rPr lang="en-GB" smtClean="0"/>
              <a:t>8</a:t>
            </a:fld>
            <a:endParaRPr lang="en-GB"/>
          </a:p>
        </p:txBody>
      </p:sp>
    </p:spTree>
    <p:extLst>
      <p:ext uri="{BB962C8B-B14F-4D97-AF65-F5344CB8AC3E}">
        <p14:creationId xmlns:p14="http://schemas.microsoft.com/office/powerpoint/2010/main" val="676399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09317CF-AB0D-2146-9519-80FA39626EF2}" type="slidenum">
              <a:rPr lang="en-GB" smtClean="0"/>
              <a:t>9</a:t>
            </a:fld>
            <a:endParaRPr lang="en-GB"/>
          </a:p>
        </p:txBody>
      </p:sp>
    </p:spTree>
    <p:extLst>
      <p:ext uri="{BB962C8B-B14F-4D97-AF65-F5344CB8AC3E}">
        <p14:creationId xmlns:p14="http://schemas.microsoft.com/office/powerpoint/2010/main" val="636615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AHIVCS">
    <p:bg>
      <p:bgPr>
        <a:solidFill>
          <a:schemeClr val="tx2"/>
        </a:solidFill>
        <a:effectLst/>
      </p:bgPr>
    </p:bg>
    <p:spTree>
      <p:nvGrpSpPr>
        <p:cNvPr id="1" name=""/>
        <p:cNvGrpSpPr/>
        <p:nvPr/>
      </p:nvGrpSpPr>
      <p:grpSpPr>
        <a:xfrm>
          <a:off x="0" y="0"/>
          <a:ext cx="0" cy="0"/>
          <a:chOff x="0" y="0"/>
          <a:chExt cx="0" cy="0"/>
        </a:xfrm>
      </p:grpSpPr>
      <p:sp>
        <p:nvSpPr>
          <p:cNvPr id="4" name="TextBox 3"/>
          <p:cNvSpPr txBox="1"/>
          <p:nvPr userDrawn="1"/>
        </p:nvSpPr>
        <p:spPr>
          <a:xfrm>
            <a:off x="8489244" y="6468532"/>
            <a:ext cx="1591734" cy="369332"/>
          </a:xfrm>
          <a:prstGeom prst="rect">
            <a:avLst/>
          </a:prstGeom>
          <a:solidFill>
            <a:srgbClr val="1E497C"/>
          </a:solidFill>
        </p:spPr>
        <p:txBody>
          <a:bodyPr wrap="square" rtlCol="0">
            <a:spAutoFit/>
          </a:bodyPr>
          <a:lstStyle/>
          <a:p>
            <a:endParaRPr lang="en-GB"/>
          </a:p>
        </p:txBody>
      </p:sp>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pic>
        <p:nvPicPr>
          <p:cNvPr id="7" name="Picture 6"/>
          <p:cNvPicPr>
            <a:picLocks noChangeAspect="1"/>
          </p:cNvPicPr>
          <p:nvPr userDrawn="1"/>
        </p:nvPicPr>
        <p:blipFill>
          <a:blip r:embed="rId2"/>
          <a:stretch>
            <a:fillRect/>
          </a:stretch>
        </p:blipFill>
        <p:spPr>
          <a:xfrm>
            <a:off x="9843351" y="4521095"/>
            <a:ext cx="2348649" cy="2336905"/>
          </a:xfrm>
          <a:prstGeom prst="rect">
            <a:avLst/>
          </a:prstGeom>
        </p:spPr>
      </p:pic>
    </p:spTree>
    <p:extLst>
      <p:ext uri="{BB962C8B-B14F-4D97-AF65-F5344CB8AC3E}">
        <p14:creationId xmlns:p14="http://schemas.microsoft.com/office/powerpoint/2010/main" val="2128763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55593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98392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89131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639597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528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9073989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5"/>
          <p:cNvSpPr txBox="1">
            <a:spLocks/>
          </p:cNvSpPr>
          <p:nvPr userDrawn="1"/>
        </p:nvSpPr>
        <p:spPr>
          <a:xfrm>
            <a:off x="0" y="6598610"/>
            <a:ext cx="12192000" cy="259390"/>
          </a:xfrm>
          <a:prstGeom prst="rect">
            <a:avLst/>
          </a:prstGeom>
          <a:solidFill>
            <a:schemeClr val="tx2"/>
          </a:solidFill>
        </p:spPr>
        <p:txBody>
          <a:bodyPr anchor="ct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en-GB" dirty="0"/>
          </a:p>
        </p:txBody>
      </p:sp>
      <p:sp>
        <p:nvSpPr>
          <p:cNvPr id="5" name="TextBox 4"/>
          <p:cNvSpPr txBox="1"/>
          <p:nvPr userDrawn="1"/>
        </p:nvSpPr>
        <p:spPr>
          <a:xfrm>
            <a:off x="8498360" y="6611779"/>
            <a:ext cx="3525324" cy="246221"/>
          </a:xfrm>
          <a:prstGeom prst="rect">
            <a:avLst/>
          </a:prstGeom>
          <a:noFill/>
        </p:spPr>
        <p:txBody>
          <a:bodyPr wrap="none" rtlCol="0">
            <a:spAutoFit/>
          </a:bodyPr>
          <a:lstStyle/>
          <a:p>
            <a:r>
              <a:rPr lang="en-GB" sz="1000" dirty="0" smtClean="0">
                <a:solidFill>
                  <a:schemeClr val="bg1"/>
                </a:solidFill>
              </a:rPr>
              <a:t>Southern</a:t>
            </a:r>
            <a:r>
              <a:rPr lang="en-GB" sz="1000" baseline="0" dirty="0" smtClean="0">
                <a:solidFill>
                  <a:schemeClr val="bg1"/>
                </a:solidFill>
              </a:rPr>
              <a:t> African HIV Clinician Society/Wits RHI: </a:t>
            </a:r>
            <a:r>
              <a:rPr lang="en-GB" sz="1000" baseline="0" dirty="0" smtClean="0">
                <a:solidFill>
                  <a:schemeClr val="bg1"/>
                </a:solidFill>
              </a:rPr>
              <a:t>2 February 2017</a:t>
            </a:r>
            <a:endParaRPr lang="en-GB" sz="1000" dirty="0">
              <a:solidFill>
                <a:schemeClr val="bg1"/>
              </a:solidFill>
            </a:endParaRPr>
          </a:p>
        </p:txBody>
      </p:sp>
    </p:spTree>
    <p:extLst>
      <p:ext uri="{BB962C8B-B14F-4D97-AF65-F5344CB8AC3E}">
        <p14:creationId xmlns:p14="http://schemas.microsoft.com/office/powerpoint/2010/main" val="3686244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4" Type="http://schemas.openxmlformats.org/officeDocument/2006/relationships/image" Target="../media/image3.tiff"/><Relationship Id="rId5" Type="http://schemas.openxmlformats.org/officeDocument/2006/relationships/image" Target="../media/image4.tif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tif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Microsoft_Excel_97_-_2004_Worksheet1.xls"/><Relationship Id="rId5" Type="http://schemas.openxmlformats.org/officeDocument/2006/relationships/image" Target="../media/image6.png"/><Relationship Id="rId6" Type="http://schemas.openxmlformats.org/officeDocument/2006/relationships/image" Target="../media/image7.emf"/><Relationship Id="rId1" Type="http://schemas.openxmlformats.org/officeDocument/2006/relationships/vmlDrawing" Target="../drawings/vmlDrawing1.vml"/><Relationship Id="rId2"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0.tiff"/><Relationship Id="rId5" Type="http://schemas.openxmlformats.org/officeDocument/2006/relationships/image" Target="../media/image11.tiff"/><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ZA" dirty="0"/>
              <a:t>Clinical </a:t>
            </a:r>
            <a:r>
              <a:rPr lang="en-ZA" dirty="0" smtClean="0"/>
              <a:t>Management</a:t>
            </a:r>
            <a:endParaRPr lang="en-GB" dirty="0"/>
          </a:p>
        </p:txBody>
      </p:sp>
      <p:sp>
        <p:nvSpPr>
          <p:cNvPr id="3" name="Subtitle 2"/>
          <p:cNvSpPr>
            <a:spLocks noGrp="1"/>
          </p:cNvSpPr>
          <p:nvPr>
            <p:ph type="subTitle" idx="1"/>
          </p:nvPr>
        </p:nvSpPr>
        <p:spPr/>
        <p:txBody>
          <a:bodyPr/>
          <a:lstStyle/>
          <a:p>
            <a:r>
              <a:rPr lang="en-ZA" dirty="0"/>
              <a:t>Module </a:t>
            </a:r>
            <a:r>
              <a:rPr lang="en-ZA" dirty="0" smtClean="0"/>
              <a:t>4</a:t>
            </a:r>
            <a:r>
              <a:rPr lang="en-ZA" dirty="0"/>
              <a:t> </a:t>
            </a:r>
            <a:r>
              <a:rPr lang="en-ZA" dirty="0" smtClean="0"/>
              <a:t>(c) </a:t>
            </a:r>
          </a:p>
          <a:p>
            <a:r>
              <a:rPr lang="en-ZA" sz="3200" dirty="0" smtClean="0"/>
              <a:t>Stopping </a:t>
            </a:r>
            <a:r>
              <a:rPr lang="en-ZA" sz="3200" dirty="0" err="1" smtClean="0"/>
              <a:t>PrEP</a:t>
            </a:r>
            <a:endParaRPr lang="en-GB" sz="3200" dirty="0"/>
          </a:p>
        </p:txBody>
      </p:sp>
    </p:spTree>
    <p:extLst>
      <p:ext uri="{BB962C8B-B14F-4D97-AF65-F5344CB8AC3E}">
        <p14:creationId xmlns:p14="http://schemas.microsoft.com/office/powerpoint/2010/main" val="7115750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p>
            <a:r>
              <a:rPr lang="en-US" dirty="0">
                <a:latin typeface="+mn-lt"/>
              </a:rPr>
              <a:t>Stopping PrEP</a:t>
            </a:r>
          </a:p>
        </p:txBody>
      </p:sp>
      <p:sp>
        <p:nvSpPr>
          <p:cNvPr id="3" name="Content Placeholder 2"/>
          <p:cNvSpPr>
            <a:spLocks noGrp="1"/>
          </p:cNvSpPr>
          <p:nvPr>
            <p:ph idx="1"/>
          </p:nvPr>
        </p:nvSpPr>
        <p:spPr/>
        <p:txBody>
          <a:bodyPr/>
          <a:lstStyle/>
          <a:p>
            <a:r>
              <a:rPr lang="en-US" dirty="0" smtClean="0"/>
              <a:t>Positive HIV test</a:t>
            </a:r>
          </a:p>
          <a:p>
            <a:r>
              <a:rPr lang="en-US" dirty="0" smtClean="0"/>
              <a:t>Request of user</a:t>
            </a:r>
          </a:p>
          <a:p>
            <a:r>
              <a:rPr lang="en-US" dirty="0" smtClean="0"/>
              <a:t>Safety concerns</a:t>
            </a:r>
          </a:p>
          <a:p>
            <a:pPr lvl="1"/>
            <a:r>
              <a:rPr lang="en-US" dirty="0" smtClean="0"/>
              <a:t>Creatinine clearance &lt; 60 mL/min</a:t>
            </a:r>
          </a:p>
          <a:p>
            <a:r>
              <a:rPr lang="en-US" dirty="0" smtClean="0"/>
              <a:t>Risks outweigh benefits</a:t>
            </a:r>
          </a:p>
          <a:p>
            <a:pPr marL="0" indent="0">
              <a:buNone/>
            </a:pPr>
            <a:endParaRPr lang="en-US" dirty="0" smtClean="0"/>
          </a:p>
          <a:p>
            <a:pPr marL="0" indent="0">
              <a:buNone/>
            </a:pPr>
            <a:endParaRPr lang="en-US" dirty="0"/>
          </a:p>
          <a:p>
            <a:pPr marL="0" indent="0">
              <a:buNone/>
            </a:pPr>
            <a:endParaRPr lang="en-US" dirty="0"/>
          </a:p>
        </p:txBody>
      </p:sp>
      <p:pic>
        <p:nvPicPr>
          <p:cNvPr id="4" name="Picture 3"/>
          <p:cNvPicPr>
            <a:picLocks noChangeAspect="1"/>
          </p:cNvPicPr>
          <p:nvPr/>
        </p:nvPicPr>
        <p:blipFill>
          <a:blip r:embed="rId3"/>
          <a:stretch>
            <a:fillRect/>
          </a:stretch>
        </p:blipFill>
        <p:spPr>
          <a:xfrm>
            <a:off x="5727607" y="786981"/>
            <a:ext cx="2016224" cy="2016224"/>
          </a:xfrm>
          <a:prstGeom prst="rect">
            <a:avLst/>
          </a:prstGeom>
        </p:spPr>
      </p:pic>
      <p:pic>
        <p:nvPicPr>
          <p:cNvPr id="5" name="Picture 4"/>
          <p:cNvPicPr>
            <a:picLocks noChangeAspect="1"/>
          </p:cNvPicPr>
          <p:nvPr/>
        </p:nvPicPr>
        <p:blipFill>
          <a:blip r:embed="rId4"/>
          <a:stretch>
            <a:fillRect/>
          </a:stretch>
        </p:blipFill>
        <p:spPr>
          <a:xfrm>
            <a:off x="8341829" y="1795093"/>
            <a:ext cx="2691763" cy="2016224"/>
          </a:xfrm>
          <a:prstGeom prst="rect">
            <a:avLst/>
          </a:prstGeom>
        </p:spPr>
      </p:pic>
      <p:pic>
        <p:nvPicPr>
          <p:cNvPr id="6" name="Picture 5"/>
          <p:cNvPicPr>
            <a:picLocks noChangeAspect="1"/>
          </p:cNvPicPr>
          <p:nvPr/>
        </p:nvPicPr>
        <p:blipFill>
          <a:blip r:embed="rId5"/>
          <a:stretch>
            <a:fillRect/>
          </a:stretch>
        </p:blipFill>
        <p:spPr>
          <a:xfrm>
            <a:off x="5582673" y="4110259"/>
            <a:ext cx="2759156" cy="2066704"/>
          </a:xfrm>
          <a:prstGeom prst="rect">
            <a:avLst/>
          </a:prstGeom>
        </p:spPr>
      </p:pic>
    </p:spTree>
    <p:extLst>
      <p:ext uri="{BB962C8B-B14F-4D97-AF65-F5344CB8AC3E}">
        <p14:creationId xmlns:p14="http://schemas.microsoft.com/office/powerpoint/2010/main" val="1050150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p>
            <a:r>
              <a:rPr lang="en-US" dirty="0">
                <a:latin typeface="+mn-lt"/>
              </a:rPr>
              <a:t>Cycling on and off PrEP</a:t>
            </a:r>
          </a:p>
        </p:txBody>
      </p:sp>
      <p:sp>
        <p:nvSpPr>
          <p:cNvPr id="3" name="Content Placeholder 2"/>
          <p:cNvSpPr>
            <a:spLocks noGrp="1"/>
          </p:cNvSpPr>
          <p:nvPr>
            <p:ph idx="1"/>
          </p:nvPr>
        </p:nvSpPr>
        <p:spPr/>
        <p:txBody>
          <a:bodyPr/>
          <a:lstStyle/>
          <a:p>
            <a:pPr marL="0" indent="0">
              <a:lnSpc>
                <a:spcPct val="100000"/>
              </a:lnSpc>
              <a:buNone/>
            </a:pPr>
            <a:r>
              <a:rPr lang="en-US" dirty="0" smtClean="0"/>
              <a:t>When starting</a:t>
            </a:r>
          </a:p>
          <a:p>
            <a:pPr lvl="1">
              <a:lnSpc>
                <a:spcPct val="100000"/>
              </a:lnSpc>
            </a:pPr>
            <a:r>
              <a:rPr lang="en-US" dirty="0" smtClean="0"/>
              <a:t>For anal sex: </a:t>
            </a:r>
            <a:r>
              <a:rPr lang="en-US" dirty="0"/>
              <a:t>7</a:t>
            </a:r>
            <a:r>
              <a:rPr lang="en-US" dirty="0" smtClean="0"/>
              <a:t> days of daily TDF/FTC to reach adequate tissue levels</a:t>
            </a:r>
          </a:p>
          <a:p>
            <a:pPr lvl="1">
              <a:lnSpc>
                <a:spcPct val="100000"/>
              </a:lnSpc>
            </a:pPr>
            <a:r>
              <a:rPr lang="en-US" dirty="0" smtClean="0"/>
              <a:t>For vaginal sex: 20 days </a:t>
            </a:r>
          </a:p>
          <a:p>
            <a:pPr lvl="1">
              <a:lnSpc>
                <a:spcPct val="100000"/>
              </a:lnSpc>
            </a:pPr>
            <a:r>
              <a:rPr lang="en-US" dirty="0" smtClean="0"/>
              <a:t>Use other methods of protection</a:t>
            </a:r>
          </a:p>
          <a:p>
            <a:pPr marL="0" indent="0">
              <a:lnSpc>
                <a:spcPct val="100000"/>
              </a:lnSpc>
              <a:buNone/>
            </a:pPr>
            <a:endParaRPr lang="en-US" dirty="0" smtClean="0"/>
          </a:p>
          <a:p>
            <a:pPr marL="0" indent="0">
              <a:lnSpc>
                <a:spcPct val="100000"/>
              </a:lnSpc>
              <a:buNone/>
            </a:pPr>
            <a:r>
              <a:rPr lang="en-US" dirty="0" smtClean="0"/>
              <a:t>When stopping</a:t>
            </a:r>
          </a:p>
          <a:p>
            <a:pPr lvl="1">
              <a:lnSpc>
                <a:spcPct val="100000"/>
              </a:lnSpc>
            </a:pPr>
            <a:r>
              <a:rPr lang="en-US" dirty="0" smtClean="0"/>
              <a:t>Continue PrEP for 28 days after last potential HIV exposure</a:t>
            </a:r>
            <a:endParaRPr lang="en-US" dirty="0"/>
          </a:p>
        </p:txBody>
      </p:sp>
      <p:pic>
        <p:nvPicPr>
          <p:cNvPr id="5" name="Picture 4"/>
          <p:cNvPicPr>
            <a:picLocks noChangeAspect="1"/>
          </p:cNvPicPr>
          <p:nvPr/>
        </p:nvPicPr>
        <p:blipFill>
          <a:blip r:embed="rId3"/>
          <a:stretch>
            <a:fillRect/>
          </a:stretch>
        </p:blipFill>
        <p:spPr>
          <a:xfrm>
            <a:off x="9285283" y="2926599"/>
            <a:ext cx="2346310" cy="1762903"/>
          </a:xfrm>
          <a:prstGeom prst="rect">
            <a:avLst/>
          </a:prstGeom>
        </p:spPr>
      </p:pic>
    </p:spTree>
    <p:extLst>
      <p:ext uri="{BB962C8B-B14F-4D97-AF65-F5344CB8AC3E}">
        <p14:creationId xmlns:p14="http://schemas.microsoft.com/office/powerpoint/2010/main" val="667090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p:cNvSpPr/>
          <p:nvPr/>
        </p:nvSpPr>
        <p:spPr>
          <a:xfrm>
            <a:off x="1866901" y="5416062"/>
            <a:ext cx="1092005" cy="99880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778" name="Title 2"/>
          <p:cNvSpPr>
            <a:spLocks noGrp="1"/>
          </p:cNvSpPr>
          <p:nvPr>
            <p:ph type="title"/>
          </p:nvPr>
        </p:nvSpPr>
        <p:spPr/>
        <p:txBody>
          <a:bodyPr vert="horz" lIns="91440" tIns="45720" rIns="91440" bIns="45720" rtlCol="0" anchor="t">
            <a:normAutofit/>
          </a:bodyPr>
          <a:lstStyle/>
          <a:p>
            <a:r>
              <a:rPr lang="en-US" altLang="en-US" dirty="0">
                <a:latin typeface="+mn-lt"/>
              </a:rPr>
              <a:t>Women: PK differences in various mucosal tissues</a:t>
            </a:r>
          </a:p>
        </p:txBody>
      </p:sp>
      <p:sp>
        <p:nvSpPr>
          <p:cNvPr id="331794" name="Rectangle 72"/>
          <p:cNvSpPr>
            <a:spLocks noChangeArrowheads="1"/>
          </p:cNvSpPr>
          <p:nvPr/>
        </p:nvSpPr>
        <p:spPr bwMode="auto">
          <a:xfrm>
            <a:off x="6210300" y="5457094"/>
            <a:ext cx="5664374" cy="95410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buFont typeface="Arial" charset="0"/>
              <a:buChar char="•"/>
            </a:pPr>
            <a:r>
              <a:rPr lang="en-US" altLang="en-US" sz="1400" dirty="0">
                <a:solidFill>
                  <a:srgbClr val="000000"/>
                </a:solidFill>
                <a:latin typeface="+mn-lt"/>
              </a:rPr>
              <a:t>TFV exposure was 2- to 160-fold greater in rectal tissue than cervical/vaginal tissue in women</a:t>
            </a:r>
          </a:p>
          <a:p>
            <a:pPr>
              <a:buFont typeface="Arial" charset="0"/>
              <a:buChar char="•"/>
            </a:pPr>
            <a:r>
              <a:rPr lang="en-US" altLang="en-US" sz="1400" dirty="0">
                <a:solidFill>
                  <a:srgbClr val="000000"/>
                </a:solidFill>
                <a:latin typeface="+mn-lt"/>
              </a:rPr>
              <a:t>FTC-DP exposure was 80- to 280-fold greater in cervical/vaginal tissue than rectal</a:t>
            </a:r>
          </a:p>
        </p:txBody>
      </p:sp>
      <p:grpSp>
        <p:nvGrpSpPr>
          <p:cNvPr id="8" name="Group 7"/>
          <p:cNvGrpSpPr/>
          <p:nvPr/>
        </p:nvGrpSpPr>
        <p:grpSpPr>
          <a:xfrm>
            <a:off x="1050927" y="1812315"/>
            <a:ext cx="4692645" cy="3624262"/>
            <a:chOff x="1517654" y="1816957"/>
            <a:chExt cx="4692645" cy="3624262"/>
          </a:xfrm>
        </p:grpSpPr>
        <p:grpSp>
          <p:nvGrpSpPr>
            <p:cNvPr id="7" name="Group 6"/>
            <p:cNvGrpSpPr/>
            <p:nvPr/>
          </p:nvGrpSpPr>
          <p:grpSpPr>
            <a:xfrm>
              <a:off x="1517654" y="1816957"/>
              <a:ext cx="4692645" cy="3408367"/>
              <a:chOff x="1517654" y="1816957"/>
              <a:chExt cx="4692645" cy="3408367"/>
            </a:xfrm>
          </p:grpSpPr>
          <p:grpSp>
            <p:nvGrpSpPr>
              <p:cNvPr id="6" name="Group 5"/>
              <p:cNvGrpSpPr/>
              <p:nvPr/>
            </p:nvGrpSpPr>
            <p:grpSpPr>
              <a:xfrm>
                <a:off x="1517654" y="2281940"/>
                <a:ext cx="4692645" cy="2943384"/>
                <a:chOff x="1517654" y="2281940"/>
                <a:chExt cx="4692645" cy="2943384"/>
              </a:xfrm>
            </p:grpSpPr>
            <p:grpSp>
              <p:nvGrpSpPr>
                <p:cNvPr id="331800" name="Group 70"/>
                <p:cNvGrpSpPr>
                  <a:grpSpLocks/>
                </p:cNvGrpSpPr>
                <p:nvPr/>
              </p:nvGrpSpPr>
              <p:grpSpPr bwMode="auto">
                <a:xfrm>
                  <a:off x="2640049" y="2850890"/>
                  <a:ext cx="3371840" cy="1763718"/>
                  <a:chOff x="1116147" y="2436136"/>
                  <a:chExt cx="3372018" cy="1763536"/>
                </a:xfrm>
                <a:solidFill>
                  <a:schemeClr val="bg1"/>
                </a:solidFill>
              </p:grpSpPr>
              <p:grpSp>
                <p:nvGrpSpPr>
                  <p:cNvPr id="331823" name="Group 51"/>
                  <p:cNvGrpSpPr>
                    <a:grpSpLocks/>
                  </p:cNvGrpSpPr>
                  <p:nvPr/>
                </p:nvGrpSpPr>
                <p:grpSpPr bwMode="auto">
                  <a:xfrm>
                    <a:off x="1116147" y="2436136"/>
                    <a:ext cx="109075" cy="249529"/>
                    <a:chOff x="1116147" y="2436136"/>
                    <a:chExt cx="109075" cy="249529"/>
                  </a:xfrm>
                  <a:grpFill/>
                </p:grpSpPr>
                <p:cxnSp>
                  <p:nvCxnSpPr>
                    <p:cNvPr id="49" name="Straight Connector 48"/>
                    <p:cNvCxnSpPr/>
                    <p:nvPr/>
                  </p:nvCxnSpPr>
                  <p:spPr>
                    <a:xfrm>
                      <a:off x="1174852" y="2435665"/>
                      <a:ext cx="0" cy="249212"/>
                    </a:xfrm>
                    <a:prstGeom prst="line">
                      <a:avLst/>
                    </a:prstGeom>
                    <a:grpFill/>
                    <a:ln w="19050">
                      <a:solidFill>
                        <a:schemeClr val="bg2">
                          <a:lumMod val="5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116112" y="2446777"/>
                      <a:ext cx="109543" cy="0"/>
                    </a:xfrm>
                    <a:prstGeom prst="line">
                      <a:avLst/>
                    </a:prstGeom>
                    <a:grpFill/>
                    <a:ln w="19050">
                      <a:solidFill>
                        <a:schemeClr val="bg2">
                          <a:lumMod val="5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331824" name="Group 52"/>
                  <p:cNvGrpSpPr>
                    <a:grpSpLocks/>
                  </p:cNvGrpSpPr>
                  <p:nvPr/>
                </p:nvGrpSpPr>
                <p:grpSpPr bwMode="auto">
                  <a:xfrm>
                    <a:off x="2487219" y="3062627"/>
                    <a:ext cx="109075" cy="452175"/>
                    <a:chOff x="1116147" y="2447537"/>
                    <a:chExt cx="109075" cy="255386"/>
                  </a:xfrm>
                  <a:grpFill/>
                </p:grpSpPr>
                <p:cxnSp>
                  <p:nvCxnSpPr>
                    <p:cNvPr id="54" name="Straight Connector 53"/>
                    <p:cNvCxnSpPr/>
                    <p:nvPr/>
                  </p:nvCxnSpPr>
                  <p:spPr>
                    <a:xfrm>
                      <a:off x="1170690" y="2453833"/>
                      <a:ext cx="0" cy="249232"/>
                    </a:xfrm>
                    <a:prstGeom prst="line">
                      <a:avLst/>
                    </a:prstGeom>
                    <a:grpFill/>
                    <a:ln w="19050">
                      <a:solidFill>
                        <a:schemeClr val="bg2">
                          <a:lumMod val="5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116712" y="2447557"/>
                      <a:ext cx="107956" cy="0"/>
                    </a:xfrm>
                    <a:prstGeom prst="line">
                      <a:avLst/>
                    </a:prstGeom>
                    <a:grpFill/>
                    <a:ln w="19050">
                      <a:solidFill>
                        <a:schemeClr val="bg2">
                          <a:lumMod val="5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331825" name="Group 55"/>
                  <p:cNvGrpSpPr>
                    <a:grpSpLocks/>
                  </p:cNvGrpSpPr>
                  <p:nvPr/>
                </p:nvGrpSpPr>
                <p:grpSpPr bwMode="auto">
                  <a:xfrm>
                    <a:off x="4379090" y="3825961"/>
                    <a:ext cx="109075" cy="365760"/>
                    <a:chOff x="1116147" y="2447537"/>
                    <a:chExt cx="109075" cy="258224"/>
                  </a:xfrm>
                  <a:grpFill/>
                </p:grpSpPr>
                <p:cxnSp>
                  <p:nvCxnSpPr>
                    <p:cNvPr id="57" name="Straight Connector 56"/>
                    <p:cNvCxnSpPr/>
                    <p:nvPr/>
                  </p:nvCxnSpPr>
                  <p:spPr>
                    <a:xfrm>
                      <a:off x="1174394" y="2456651"/>
                      <a:ext cx="0" cy="248784"/>
                    </a:xfrm>
                    <a:prstGeom prst="line">
                      <a:avLst/>
                    </a:prstGeom>
                    <a:grpFill/>
                    <a:ln w="19050">
                      <a:solidFill>
                        <a:schemeClr val="bg2">
                          <a:lumMod val="5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1115653" y="2447686"/>
                      <a:ext cx="109544" cy="0"/>
                    </a:xfrm>
                    <a:prstGeom prst="line">
                      <a:avLst/>
                    </a:prstGeom>
                    <a:grpFill/>
                    <a:ln w="19050">
                      <a:solidFill>
                        <a:schemeClr val="bg2">
                          <a:lumMod val="5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331826" name="Group 58"/>
                  <p:cNvGrpSpPr>
                    <a:grpSpLocks/>
                  </p:cNvGrpSpPr>
                  <p:nvPr/>
                </p:nvGrpSpPr>
                <p:grpSpPr bwMode="auto">
                  <a:xfrm>
                    <a:off x="3289097" y="3719603"/>
                    <a:ext cx="109075" cy="137160"/>
                    <a:chOff x="1116147" y="2447537"/>
                    <a:chExt cx="109075" cy="131082"/>
                  </a:xfrm>
                  <a:grpFill/>
                </p:grpSpPr>
                <p:cxnSp>
                  <p:nvCxnSpPr>
                    <p:cNvPr id="60" name="Straight Connector 59"/>
                    <p:cNvCxnSpPr/>
                    <p:nvPr/>
                  </p:nvCxnSpPr>
                  <p:spPr>
                    <a:xfrm>
                      <a:off x="1165780" y="2449262"/>
                      <a:ext cx="0" cy="128945"/>
                    </a:xfrm>
                    <a:prstGeom prst="line">
                      <a:avLst/>
                    </a:prstGeom>
                    <a:grpFill/>
                    <a:ln w="19050">
                      <a:solidFill>
                        <a:schemeClr val="bg2">
                          <a:lumMod val="5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116564" y="2447745"/>
                      <a:ext cx="107956" cy="0"/>
                    </a:xfrm>
                    <a:prstGeom prst="line">
                      <a:avLst/>
                    </a:prstGeom>
                    <a:grpFill/>
                    <a:ln w="19050">
                      <a:solidFill>
                        <a:schemeClr val="bg2">
                          <a:lumMod val="5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331827" name="Group 61"/>
                  <p:cNvGrpSpPr>
                    <a:grpSpLocks/>
                  </p:cNvGrpSpPr>
                  <p:nvPr/>
                </p:nvGrpSpPr>
                <p:grpSpPr bwMode="auto">
                  <a:xfrm>
                    <a:off x="2540965" y="3838936"/>
                    <a:ext cx="109075" cy="360736"/>
                    <a:chOff x="1116147" y="2447537"/>
                    <a:chExt cx="109075" cy="254677"/>
                  </a:xfrm>
                  <a:grpFill/>
                </p:grpSpPr>
                <p:cxnSp>
                  <p:nvCxnSpPr>
                    <p:cNvPr id="63" name="Straight Connector 62"/>
                    <p:cNvCxnSpPr/>
                    <p:nvPr/>
                  </p:nvCxnSpPr>
                  <p:spPr>
                    <a:xfrm>
                      <a:off x="1174097" y="2453094"/>
                      <a:ext cx="0" cy="248784"/>
                    </a:xfrm>
                    <a:prstGeom prst="line">
                      <a:avLst/>
                    </a:prstGeom>
                    <a:grpFill/>
                    <a:ln w="19050">
                      <a:solidFill>
                        <a:schemeClr val="bg2">
                          <a:lumMod val="5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1115356" y="2447490"/>
                      <a:ext cx="109544" cy="0"/>
                    </a:xfrm>
                    <a:prstGeom prst="line">
                      <a:avLst/>
                    </a:prstGeom>
                    <a:grpFill/>
                    <a:ln w="19050">
                      <a:solidFill>
                        <a:schemeClr val="bg2">
                          <a:lumMod val="5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aphicFrame>
              <p:nvGraphicFramePr>
                <p:cNvPr id="331801" name="Chart 26"/>
                <p:cNvGraphicFramePr>
                  <a:graphicFrameLocks/>
                </p:cNvGraphicFramePr>
                <p:nvPr>
                  <p:extLst/>
                </p:nvPr>
              </p:nvGraphicFramePr>
              <p:xfrm>
                <a:off x="1517654" y="2281940"/>
                <a:ext cx="4692645" cy="2943384"/>
              </p:xfrm>
              <a:graphic>
                <a:graphicData uri="http://schemas.openxmlformats.org/presentationml/2006/ole">
                  <mc:AlternateContent xmlns:mc="http://schemas.openxmlformats.org/markup-compatibility/2006">
                    <mc:Choice xmlns:v="urn:schemas-microsoft-com:vml" Requires="v">
                      <p:oleObj spid="_x0000_s1040" r:id="rId4" imgW="4694327" imgH="2938527" progId="Excel.Chart.8">
                        <p:embed/>
                      </p:oleObj>
                    </mc:Choice>
                    <mc:Fallback>
                      <p:oleObj r:id="rId4" imgW="4694327" imgH="2938527"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7654" y="2281940"/>
                              <a:ext cx="4692645" cy="29433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31802" name="Group 69"/>
                <p:cNvGrpSpPr>
                  <a:grpSpLocks/>
                </p:cNvGrpSpPr>
                <p:nvPr/>
              </p:nvGrpSpPr>
              <p:grpSpPr bwMode="auto">
                <a:xfrm>
                  <a:off x="2414763" y="2845866"/>
                  <a:ext cx="3569240" cy="2048183"/>
                  <a:chOff x="890849" y="2456232"/>
                  <a:chExt cx="3569429" cy="2047972"/>
                </a:xfrm>
                <a:solidFill>
                  <a:schemeClr val="bg1"/>
                </a:solidFill>
              </p:grpSpPr>
              <p:sp>
                <p:nvSpPr>
                  <p:cNvPr id="28" name="Rectangle 27"/>
                  <p:cNvSpPr/>
                  <p:nvPr/>
                </p:nvSpPr>
                <p:spPr>
                  <a:xfrm>
                    <a:off x="890675" y="2456023"/>
                    <a:ext cx="52390" cy="2047664"/>
                  </a:xfrm>
                  <a:prstGeom prst="rect">
                    <a:avLst/>
                  </a:prstGeom>
                  <a:solidFill>
                    <a:schemeClr val="accent1"/>
                  </a:solidFill>
                  <a:ln w="19050">
                    <a:solidFill>
                      <a:srgbClr val="4F81BC"/>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dirty="0">
                      <a:solidFill>
                        <a:prstClr val="white"/>
                      </a:solidFill>
                    </a:endParaRPr>
                  </a:p>
                </p:txBody>
              </p:sp>
              <p:sp>
                <p:nvSpPr>
                  <p:cNvPr id="31" name="Rectangle 30"/>
                  <p:cNvSpPr/>
                  <p:nvPr/>
                </p:nvSpPr>
                <p:spPr>
                  <a:xfrm>
                    <a:off x="1157389" y="2705234"/>
                    <a:ext cx="46039" cy="1798453"/>
                  </a:xfrm>
                  <a:prstGeom prst="rect">
                    <a:avLst/>
                  </a:prstGeom>
                  <a:solidFill>
                    <a:schemeClr val="accent1"/>
                  </a:solidFill>
                  <a:ln w="19050">
                    <a:solidFill>
                      <a:srgbClr val="4F81BC"/>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dirty="0">
                      <a:solidFill>
                        <a:prstClr val="white"/>
                      </a:solidFill>
                    </a:endParaRPr>
                  </a:p>
                </p:txBody>
              </p:sp>
              <p:sp>
                <p:nvSpPr>
                  <p:cNvPr id="32" name="Rectangle 31"/>
                  <p:cNvSpPr/>
                  <p:nvPr/>
                </p:nvSpPr>
                <p:spPr>
                  <a:xfrm>
                    <a:off x="1974994" y="3168737"/>
                    <a:ext cx="46040" cy="1334950"/>
                  </a:xfrm>
                  <a:prstGeom prst="rect">
                    <a:avLst/>
                  </a:prstGeom>
                  <a:solidFill>
                    <a:schemeClr val="accent1"/>
                  </a:solidFill>
                  <a:ln w="19050">
                    <a:solidFill>
                      <a:srgbClr val="4F81BC"/>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dirty="0">
                      <a:solidFill>
                        <a:prstClr val="white"/>
                      </a:solidFill>
                    </a:endParaRPr>
                  </a:p>
                </p:txBody>
              </p:sp>
              <p:sp>
                <p:nvSpPr>
                  <p:cNvPr id="33" name="Rectangle 32"/>
                  <p:cNvSpPr/>
                  <p:nvPr/>
                </p:nvSpPr>
                <p:spPr>
                  <a:xfrm>
                    <a:off x="2514773" y="3525888"/>
                    <a:ext cx="47628" cy="977799"/>
                  </a:xfrm>
                  <a:prstGeom prst="rect">
                    <a:avLst/>
                  </a:prstGeom>
                  <a:solidFill>
                    <a:schemeClr val="accent1"/>
                  </a:solidFill>
                  <a:ln w="19050">
                    <a:solidFill>
                      <a:srgbClr val="4F81BC"/>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dirty="0">
                      <a:solidFill>
                        <a:prstClr val="white"/>
                      </a:solidFill>
                    </a:endParaRPr>
                  </a:p>
                </p:txBody>
              </p:sp>
              <p:sp>
                <p:nvSpPr>
                  <p:cNvPr id="34" name="Rectangle 33"/>
                  <p:cNvSpPr/>
                  <p:nvPr/>
                </p:nvSpPr>
                <p:spPr>
                  <a:xfrm>
                    <a:off x="3313328" y="3867165"/>
                    <a:ext cx="58740" cy="636522"/>
                  </a:xfrm>
                  <a:prstGeom prst="rect">
                    <a:avLst/>
                  </a:prstGeom>
                  <a:solidFill>
                    <a:schemeClr val="accent1"/>
                  </a:solidFill>
                  <a:ln w="19050">
                    <a:solidFill>
                      <a:srgbClr val="4F81BC"/>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dirty="0">
                      <a:solidFill>
                        <a:prstClr val="white"/>
                      </a:solidFill>
                    </a:endParaRPr>
                  </a:p>
                </p:txBody>
              </p:sp>
              <p:sp>
                <p:nvSpPr>
                  <p:cNvPr id="35" name="Rectangle 34"/>
                  <p:cNvSpPr/>
                  <p:nvPr/>
                </p:nvSpPr>
                <p:spPr>
                  <a:xfrm>
                    <a:off x="4413524" y="4198918"/>
                    <a:ext cx="46040" cy="304769"/>
                  </a:xfrm>
                  <a:prstGeom prst="rect">
                    <a:avLst/>
                  </a:prstGeom>
                  <a:solidFill>
                    <a:schemeClr val="accent1"/>
                  </a:solidFill>
                  <a:ln w="19050">
                    <a:solidFill>
                      <a:srgbClr val="4F81BC"/>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dirty="0">
                      <a:solidFill>
                        <a:prstClr val="white"/>
                      </a:solidFill>
                    </a:endParaRPr>
                  </a:p>
                </p:txBody>
              </p:sp>
              <p:sp>
                <p:nvSpPr>
                  <p:cNvPr id="39" name="Rectangle 38"/>
                  <p:cNvSpPr/>
                  <p:nvPr/>
                </p:nvSpPr>
                <p:spPr>
                  <a:xfrm>
                    <a:off x="2038498" y="4116377"/>
                    <a:ext cx="46040" cy="387310"/>
                  </a:xfrm>
                  <a:prstGeom prst="rect">
                    <a:avLst/>
                  </a:prstGeom>
                  <a:solidFill>
                    <a:srgbClr val="C00000"/>
                  </a:solidFill>
                  <a:ln w="19050">
                    <a:solidFill>
                      <a:srgbClr val="C0504E"/>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dirty="0">
                      <a:solidFill>
                        <a:prstClr val="white"/>
                      </a:solidFill>
                    </a:endParaRPr>
                  </a:p>
                </p:txBody>
              </p:sp>
              <p:sp>
                <p:nvSpPr>
                  <p:cNvPr id="40" name="Rectangle 39"/>
                  <p:cNvSpPr/>
                  <p:nvPr/>
                </p:nvSpPr>
                <p:spPr>
                  <a:xfrm>
                    <a:off x="2579864" y="4205268"/>
                    <a:ext cx="46039" cy="298419"/>
                  </a:xfrm>
                  <a:prstGeom prst="rect">
                    <a:avLst/>
                  </a:prstGeom>
                  <a:solidFill>
                    <a:srgbClr val="C00000"/>
                  </a:solidFill>
                  <a:ln w="19050">
                    <a:solidFill>
                      <a:srgbClr val="C0504E"/>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dirty="0">
                      <a:solidFill>
                        <a:prstClr val="white"/>
                      </a:solidFill>
                    </a:endParaRPr>
                  </a:p>
                </p:txBody>
              </p:sp>
              <p:sp>
                <p:nvSpPr>
                  <p:cNvPr id="41" name="Rectangle 40"/>
                  <p:cNvSpPr/>
                  <p:nvPr/>
                </p:nvSpPr>
                <p:spPr>
                  <a:xfrm flipH="1">
                    <a:off x="3389532" y="3997326"/>
                    <a:ext cx="46039" cy="506361"/>
                  </a:xfrm>
                  <a:prstGeom prst="rect">
                    <a:avLst/>
                  </a:prstGeom>
                  <a:solidFill>
                    <a:srgbClr val="C00000"/>
                  </a:solidFill>
                  <a:ln w="19050">
                    <a:solidFill>
                      <a:srgbClr val="C0504E"/>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dirty="0">
                      <a:solidFill>
                        <a:prstClr val="white"/>
                      </a:solidFill>
                    </a:endParaRPr>
                  </a:p>
                </p:txBody>
              </p:sp>
              <p:sp>
                <p:nvSpPr>
                  <p:cNvPr id="42" name="Rectangle 41"/>
                  <p:cNvSpPr/>
                  <p:nvPr/>
                </p:nvSpPr>
                <p:spPr>
                  <a:xfrm flipH="1">
                    <a:off x="1219304" y="3575095"/>
                    <a:ext cx="46040" cy="928592"/>
                  </a:xfrm>
                  <a:prstGeom prst="rect">
                    <a:avLst/>
                  </a:prstGeom>
                  <a:solidFill>
                    <a:srgbClr val="C00000"/>
                  </a:solidFill>
                  <a:ln w="19050">
                    <a:solidFill>
                      <a:srgbClr val="C0504E"/>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dirty="0">
                      <a:solidFill>
                        <a:prstClr val="white"/>
                      </a:solidFill>
                    </a:endParaRPr>
                  </a:p>
                </p:txBody>
              </p:sp>
              <p:sp>
                <p:nvSpPr>
                  <p:cNvPr id="43" name="Rectangle 42"/>
                  <p:cNvSpPr/>
                  <p:nvPr/>
                </p:nvSpPr>
                <p:spPr>
                  <a:xfrm flipH="1">
                    <a:off x="963704" y="3681447"/>
                    <a:ext cx="44452" cy="822240"/>
                  </a:xfrm>
                  <a:prstGeom prst="rect">
                    <a:avLst/>
                  </a:prstGeom>
                  <a:solidFill>
                    <a:srgbClr val="C00000"/>
                  </a:solidFill>
                  <a:ln w="19050">
                    <a:solidFill>
                      <a:srgbClr val="C0504E"/>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dirty="0">
                      <a:solidFill>
                        <a:prstClr val="white"/>
                      </a:solidFill>
                    </a:endParaRPr>
                  </a:p>
                </p:txBody>
              </p:sp>
              <p:sp>
                <p:nvSpPr>
                  <p:cNvPr id="44" name="Rectangle 43"/>
                  <p:cNvSpPr/>
                  <p:nvPr/>
                </p:nvSpPr>
                <p:spPr>
                  <a:xfrm>
                    <a:off x="1285983" y="3159213"/>
                    <a:ext cx="46040" cy="1344474"/>
                  </a:xfrm>
                  <a:prstGeom prst="rect">
                    <a:avLst/>
                  </a:prstGeom>
                  <a:solidFill>
                    <a:srgbClr val="A4C069"/>
                  </a:solidFill>
                  <a:ln w="19050">
                    <a:solidFill>
                      <a:srgbClr val="A4C069"/>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dirty="0">
                      <a:solidFill>
                        <a:prstClr val="white"/>
                      </a:solidFill>
                    </a:endParaRPr>
                  </a:p>
                </p:txBody>
              </p:sp>
              <p:sp>
                <p:nvSpPr>
                  <p:cNvPr id="45" name="Rectangle 44"/>
                  <p:cNvSpPr/>
                  <p:nvPr/>
                </p:nvSpPr>
                <p:spPr>
                  <a:xfrm>
                    <a:off x="1027207" y="3227469"/>
                    <a:ext cx="46039" cy="1276219"/>
                  </a:xfrm>
                  <a:prstGeom prst="rect">
                    <a:avLst/>
                  </a:prstGeom>
                  <a:solidFill>
                    <a:srgbClr val="A4C069"/>
                  </a:solidFill>
                  <a:ln w="19050">
                    <a:solidFill>
                      <a:srgbClr val="A4C069"/>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dirty="0">
                      <a:solidFill>
                        <a:prstClr val="white"/>
                      </a:solidFill>
                    </a:endParaRPr>
                  </a:p>
                </p:txBody>
              </p:sp>
            </p:grpSp>
            <p:sp>
              <p:nvSpPr>
                <p:cNvPr id="47" name="TextBox 46"/>
                <p:cNvSpPr txBox="1"/>
                <p:nvPr/>
              </p:nvSpPr>
              <p:spPr bwMode="auto">
                <a:xfrm>
                  <a:off x="1790701" y="2317019"/>
                  <a:ext cx="482600" cy="2182813"/>
                </a:xfrm>
                <a:prstGeom prst="rect">
                  <a:avLst/>
                </a:prstGeom>
                <a:solidFill>
                  <a:schemeClr val="bg1"/>
                </a:solidFill>
              </p:spPr>
              <p:txBody>
                <a:bodyPr lIns="0" tIns="182880" rIns="0" bIns="0"/>
                <a:lstStyle/>
                <a:p>
                  <a:pPr algn="r">
                    <a:lnSpc>
                      <a:spcPct val="90000"/>
                    </a:lnSpc>
                    <a:defRPr/>
                  </a:pPr>
                  <a:r>
                    <a:rPr lang="en-US" sz="1200" b="1" dirty="0">
                      <a:solidFill>
                        <a:prstClr val="black"/>
                      </a:solidFill>
                    </a:rPr>
                    <a:t>10000</a:t>
                  </a:r>
                </a:p>
                <a:p>
                  <a:pPr algn="r">
                    <a:lnSpc>
                      <a:spcPct val="90000"/>
                    </a:lnSpc>
                    <a:defRPr/>
                  </a:pPr>
                  <a:endParaRPr lang="en-US" sz="1000" b="1" dirty="0">
                    <a:solidFill>
                      <a:prstClr val="black"/>
                    </a:solidFill>
                  </a:endParaRPr>
                </a:p>
                <a:p>
                  <a:pPr algn="r">
                    <a:lnSpc>
                      <a:spcPct val="90000"/>
                    </a:lnSpc>
                    <a:defRPr/>
                  </a:pPr>
                  <a:endParaRPr lang="en-US" sz="1200" b="1" dirty="0">
                    <a:solidFill>
                      <a:prstClr val="black"/>
                    </a:solidFill>
                  </a:endParaRPr>
                </a:p>
                <a:p>
                  <a:pPr algn="r">
                    <a:lnSpc>
                      <a:spcPct val="90000"/>
                    </a:lnSpc>
                    <a:defRPr/>
                  </a:pPr>
                  <a:r>
                    <a:rPr lang="en-US" sz="1200" b="1" dirty="0">
                      <a:solidFill>
                        <a:prstClr val="black"/>
                      </a:solidFill>
                    </a:rPr>
                    <a:t>1000</a:t>
                  </a:r>
                </a:p>
                <a:p>
                  <a:pPr algn="r">
                    <a:lnSpc>
                      <a:spcPct val="90000"/>
                    </a:lnSpc>
                    <a:defRPr/>
                  </a:pPr>
                  <a:endParaRPr lang="en-US" sz="1050" b="1" dirty="0">
                    <a:solidFill>
                      <a:prstClr val="black"/>
                    </a:solidFill>
                  </a:endParaRPr>
                </a:p>
                <a:p>
                  <a:pPr algn="r">
                    <a:lnSpc>
                      <a:spcPct val="90000"/>
                    </a:lnSpc>
                    <a:defRPr/>
                  </a:pPr>
                  <a:endParaRPr lang="en-US" sz="1200" b="1" dirty="0">
                    <a:solidFill>
                      <a:prstClr val="black"/>
                    </a:solidFill>
                  </a:endParaRPr>
                </a:p>
                <a:p>
                  <a:pPr algn="r">
                    <a:lnSpc>
                      <a:spcPct val="90000"/>
                    </a:lnSpc>
                    <a:defRPr/>
                  </a:pPr>
                  <a:r>
                    <a:rPr lang="en-US" sz="1200" b="1" dirty="0">
                      <a:solidFill>
                        <a:prstClr val="black"/>
                      </a:solidFill>
                    </a:rPr>
                    <a:t>100</a:t>
                  </a:r>
                </a:p>
                <a:p>
                  <a:pPr algn="r">
                    <a:lnSpc>
                      <a:spcPct val="90000"/>
                    </a:lnSpc>
                    <a:defRPr/>
                  </a:pPr>
                  <a:endParaRPr lang="en-US" sz="1200" b="1" dirty="0">
                    <a:solidFill>
                      <a:prstClr val="black"/>
                    </a:solidFill>
                  </a:endParaRPr>
                </a:p>
                <a:p>
                  <a:pPr algn="r">
                    <a:lnSpc>
                      <a:spcPct val="90000"/>
                    </a:lnSpc>
                    <a:defRPr/>
                  </a:pPr>
                  <a:endParaRPr lang="en-US" sz="900" b="1" dirty="0">
                    <a:solidFill>
                      <a:prstClr val="black"/>
                    </a:solidFill>
                  </a:endParaRPr>
                </a:p>
                <a:p>
                  <a:pPr algn="r">
                    <a:lnSpc>
                      <a:spcPct val="90000"/>
                    </a:lnSpc>
                    <a:defRPr/>
                  </a:pPr>
                  <a:r>
                    <a:rPr lang="en-US" sz="1200" b="1" dirty="0">
                      <a:solidFill>
                        <a:prstClr val="black"/>
                      </a:solidFill>
                    </a:rPr>
                    <a:t>10</a:t>
                  </a:r>
                </a:p>
                <a:p>
                  <a:pPr algn="r">
                    <a:lnSpc>
                      <a:spcPct val="90000"/>
                    </a:lnSpc>
                    <a:defRPr/>
                  </a:pPr>
                  <a:endParaRPr lang="en-US" sz="1200" b="1" dirty="0">
                    <a:solidFill>
                      <a:prstClr val="black"/>
                    </a:solidFill>
                  </a:endParaRPr>
                </a:p>
                <a:p>
                  <a:pPr algn="r">
                    <a:lnSpc>
                      <a:spcPct val="90000"/>
                    </a:lnSpc>
                    <a:defRPr/>
                  </a:pPr>
                  <a:endParaRPr lang="en-US" sz="1100" b="1" dirty="0">
                    <a:solidFill>
                      <a:prstClr val="black"/>
                    </a:solidFill>
                  </a:endParaRPr>
                </a:p>
                <a:p>
                  <a:pPr algn="r">
                    <a:lnSpc>
                      <a:spcPct val="90000"/>
                    </a:lnSpc>
                    <a:defRPr/>
                  </a:pPr>
                  <a:r>
                    <a:rPr lang="en-US" sz="1200" b="1" dirty="0">
                      <a:solidFill>
                        <a:prstClr val="black"/>
                      </a:solidFill>
                    </a:rPr>
                    <a:t>1</a:t>
                  </a:r>
                </a:p>
              </p:txBody>
            </p:sp>
            <p:grpSp>
              <p:nvGrpSpPr>
                <p:cNvPr id="331804" name="Group 67"/>
                <p:cNvGrpSpPr>
                  <a:grpSpLocks/>
                </p:cNvGrpSpPr>
                <p:nvPr/>
              </p:nvGrpSpPr>
              <p:grpSpPr bwMode="auto">
                <a:xfrm>
                  <a:off x="4642468" y="2673144"/>
                  <a:ext cx="1115689" cy="523929"/>
                  <a:chOff x="3540170" y="2177447"/>
                  <a:chExt cx="1115748" cy="523875"/>
                </a:xfrm>
                <a:solidFill>
                  <a:schemeClr val="bg1"/>
                </a:solidFill>
              </p:grpSpPr>
              <p:sp>
                <p:nvSpPr>
                  <p:cNvPr id="331806" name="TextBox 7"/>
                  <p:cNvSpPr txBox="1">
                    <a:spLocks noChangeArrowheads="1"/>
                  </p:cNvSpPr>
                  <p:nvPr/>
                </p:nvSpPr>
                <p:spPr bwMode="auto">
                  <a:xfrm>
                    <a:off x="3796926" y="2177447"/>
                    <a:ext cx="858992" cy="523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nSpc>
                        <a:spcPct val="90000"/>
                      </a:lnSpc>
                    </a:pPr>
                    <a:r>
                      <a:rPr lang="en-US" altLang="en-US" sz="1000">
                        <a:solidFill>
                          <a:srgbClr val="000000"/>
                        </a:solidFill>
                        <a:latin typeface="+mn-lt"/>
                      </a:rPr>
                      <a:t>Rectal tissue</a:t>
                    </a:r>
                  </a:p>
                  <a:p>
                    <a:pPr>
                      <a:lnSpc>
                        <a:spcPct val="90000"/>
                      </a:lnSpc>
                    </a:pPr>
                    <a:r>
                      <a:rPr lang="en-US" altLang="en-US" sz="1000">
                        <a:solidFill>
                          <a:srgbClr val="000000"/>
                        </a:solidFill>
                        <a:latin typeface="+mn-lt"/>
                      </a:rPr>
                      <a:t>Vaginal tissue</a:t>
                    </a:r>
                  </a:p>
                  <a:p>
                    <a:pPr>
                      <a:lnSpc>
                        <a:spcPct val="90000"/>
                      </a:lnSpc>
                    </a:pPr>
                    <a:r>
                      <a:rPr lang="en-US" altLang="en-US" sz="1000">
                        <a:solidFill>
                          <a:srgbClr val="000000"/>
                        </a:solidFill>
                        <a:latin typeface="+mn-lt"/>
                      </a:rPr>
                      <a:t>Cervical tissue</a:t>
                    </a:r>
                  </a:p>
                </p:txBody>
              </p:sp>
              <p:sp>
                <p:nvSpPr>
                  <p:cNvPr id="65" name="Rectangle 64"/>
                  <p:cNvSpPr/>
                  <p:nvPr/>
                </p:nvSpPr>
                <p:spPr>
                  <a:xfrm>
                    <a:off x="3539553" y="2210257"/>
                    <a:ext cx="219087" cy="46032"/>
                  </a:xfrm>
                  <a:prstGeom prst="rect">
                    <a:avLst/>
                  </a:prstGeom>
                  <a:solidFill>
                    <a:schemeClr val="accent1"/>
                  </a:solidFill>
                  <a:ln w="19050">
                    <a:solidFill>
                      <a:srgbClr val="4F81BC"/>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dirty="0">
                      <a:solidFill>
                        <a:prstClr val="white"/>
                      </a:solidFill>
                    </a:endParaRPr>
                  </a:p>
                </p:txBody>
              </p:sp>
              <p:sp>
                <p:nvSpPr>
                  <p:cNvPr id="66" name="Rectangle 65"/>
                  <p:cNvSpPr/>
                  <p:nvPr/>
                </p:nvSpPr>
                <p:spPr>
                  <a:xfrm>
                    <a:off x="3539553" y="2362641"/>
                    <a:ext cx="219087" cy="46032"/>
                  </a:xfrm>
                  <a:prstGeom prst="rect">
                    <a:avLst/>
                  </a:prstGeom>
                  <a:solidFill>
                    <a:srgbClr val="C00000"/>
                  </a:solidFill>
                  <a:ln w="19050">
                    <a:solidFill>
                      <a:srgbClr val="C0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dirty="0">
                      <a:solidFill>
                        <a:prstClr val="white"/>
                      </a:solidFill>
                    </a:endParaRPr>
                  </a:p>
                </p:txBody>
              </p:sp>
              <p:sp>
                <p:nvSpPr>
                  <p:cNvPr id="67" name="Rectangle 66"/>
                  <p:cNvSpPr/>
                  <p:nvPr/>
                </p:nvSpPr>
                <p:spPr>
                  <a:xfrm>
                    <a:off x="3539553" y="2515025"/>
                    <a:ext cx="219087" cy="46032"/>
                  </a:xfrm>
                  <a:prstGeom prst="rect">
                    <a:avLst/>
                  </a:prstGeom>
                  <a:solidFill>
                    <a:srgbClr val="A4C069"/>
                  </a:solidFill>
                  <a:ln w="19050">
                    <a:solidFill>
                      <a:srgbClr val="A4C069"/>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90000"/>
                      </a:lnSpc>
                      <a:defRPr/>
                    </a:pPr>
                    <a:endParaRPr lang="en-US" dirty="0">
                      <a:solidFill>
                        <a:prstClr val="white"/>
                      </a:solidFill>
                    </a:endParaRPr>
                  </a:p>
                </p:txBody>
              </p:sp>
            </p:grpSp>
            <p:sp>
              <p:nvSpPr>
                <p:cNvPr id="331805" name="TextBox 68"/>
                <p:cNvSpPr txBox="1">
                  <a:spLocks noChangeArrowheads="1"/>
                </p:cNvSpPr>
                <p:nvPr/>
              </p:nvSpPr>
              <p:spPr bwMode="auto">
                <a:xfrm rot="16200000">
                  <a:off x="996744" y="3526988"/>
                  <a:ext cx="1579519" cy="173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nSpc>
                      <a:spcPct val="90000"/>
                    </a:lnSpc>
                  </a:pPr>
                  <a:r>
                    <a:rPr lang="en-US" altLang="en-US" sz="1200" b="1">
                      <a:solidFill>
                        <a:srgbClr val="000000"/>
                      </a:solidFill>
                      <a:latin typeface="+mn-lt"/>
                    </a:rPr>
                    <a:t>Concentration (ng/g)</a:t>
                  </a:r>
                </a:p>
              </p:txBody>
            </p:sp>
          </p:grpSp>
          <p:sp>
            <p:nvSpPr>
              <p:cNvPr id="331795" name="TextBox 73"/>
              <p:cNvSpPr txBox="1">
                <a:spLocks noChangeArrowheads="1"/>
              </p:cNvSpPr>
              <p:nvPr/>
            </p:nvSpPr>
            <p:spPr bwMode="auto">
              <a:xfrm>
                <a:off x="1935164" y="1816957"/>
                <a:ext cx="4032250" cy="387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90000"/>
                  </a:lnSpc>
                </a:pPr>
                <a:r>
                  <a:rPr lang="en-US" altLang="en-US" sz="1400" b="1" dirty="0">
                    <a:solidFill>
                      <a:srgbClr val="000000"/>
                    </a:solidFill>
                    <a:latin typeface="+mn-lt"/>
                  </a:rPr>
                  <a:t>TFV concentrates 10-100X more in rectal tissue than in </a:t>
                </a:r>
                <a:r>
                  <a:rPr lang="en-US" altLang="en-US" sz="1400" b="1" dirty="0" err="1">
                    <a:solidFill>
                      <a:srgbClr val="000000"/>
                    </a:solidFill>
                    <a:latin typeface="+mn-lt"/>
                  </a:rPr>
                  <a:t>cervicovaginal</a:t>
                </a:r>
                <a:r>
                  <a:rPr lang="en-US" altLang="en-US" sz="1400" b="1" dirty="0">
                    <a:solidFill>
                      <a:srgbClr val="000000"/>
                    </a:solidFill>
                    <a:latin typeface="+mn-lt"/>
                  </a:rPr>
                  <a:t> tissue</a:t>
                </a:r>
              </a:p>
            </p:txBody>
          </p:sp>
        </p:grpSp>
        <p:sp>
          <p:nvSpPr>
            <p:cNvPr id="331797" name="TextBox 75"/>
            <p:cNvSpPr txBox="1">
              <a:spLocks noChangeArrowheads="1"/>
            </p:cNvSpPr>
            <p:nvPr/>
          </p:nvSpPr>
          <p:spPr bwMode="auto">
            <a:xfrm>
              <a:off x="2630489" y="5133244"/>
              <a:ext cx="30480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en-US" sz="1400" b="1">
                  <a:solidFill>
                    <a:srgbClr val="000000"/>
                  </a:solidFill>
                  <a:latin typeface="+mn-lt"/>
                </a:rPr>
                <a:t>Days post single-dose</a:t>
              </a:r>
            </a:p>
          </p:txBody>
        </p:sp>
      </p:grpSp>
      <p:grpSp>
        <p:nvGrpSpPr>
          <p:cNvPr id="9" name="Group 8"/>
          <p:cNvGrpSpPr/>
          <p:nvPr/>
        </p:nvGrpSpPr>
        <p:grpSpPr>
          <a:xfrm>
            <a:off x="6609730" y="1812315"/>
            <a:ext cx="3938588" cy="3571875"/>
            <a:chOff x="6315076" y="1826482"/>
            <a:chExt cx="3938588" cy="3571875"/>
          </a:xfrm>
        </p:grpSpPr>
        <p:pic>
          <p:nvPicPr>
            <p:cNvPr id="331781" name="Picture 3"/>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821489" y="2383694"/>
              <a:ext cx="3432175" cy="2565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31782" name="TextBox 12"/>
            <p:cNvSpPr txBox="1">
              <a:spLocks noChangeArrowheads="1"/>
            </p:cNvSpPr>
            <p:nvPr/>
          </p:nvSpPr>
          <p:spPr bwMode="auto">
            <a:xfrm>
              <a:off x="6392864" y="2342419"/>
              <a:ext cx="417512" cy="152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lnSpc>
                  <a:spcPct val="90000"/>
                </a:lnSpc>
              </a:pPr>
              <a:r>
                <a:rPr lang="en-US" altLang="en-US" sz="1100">
                  <a:solidFill>
                    <a:srgbClr val="000000"/>
                  </a:solidFill>
                  <a:latin typeface="+mn-lt"/>
                </a:rPr>
                <a:t>100</a:t>
              </a:r>
            </a:p>
          </p:txBody>
        </p:sp>
        <p:sp>
          <p:nvSpPr>
            <p:cNvPr id="331783" name="TextBox 13"/>
            <p:cNvSpPr txBox="1">
              <a:spLocks noChangeArrowheads="1"/>
            </p:cNvSpPr>
            <p:nvPr/>
          </p:nvSpPr>
          <p:spPr bwMode="auto">
            <a:xfrm>
              <a:off x="6388101" y="2839307"/>
              <a:ext cx="417513" cy="152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lnSpc>
                  <a:spcPct val="90000"/>
                </a:lnSpc>
              </a:pPr>
              <a:r>
                <a:rPr lang="en-US" altLang="en-US" sz="1100">
                  <a:solidFill>
                    <a:srgbClr val="000000"/>
                  </a:solidFill>
                  <a:latin typeface="+mn-lt"/>
                </a:rPr>
                <a:t>80</a:t>
              </a:r>
            </a:p>
          </p:txBody>
        </p:sp>
        <p:sp>
          <p:nvSpPr>
            <p:cNvPr id="331784" name="TextBox 14"/>
            <p:cNvSpPr txBox="1">
              <a:spLocks noChangeArrowheads="1"/>
            </p:cNvSpPr>
            <p:nvPr/>
          </p:nvSpPr>
          <p:spPr bwMode="auto">
            <a:xfrm>
              <a:off x="6388101" y="3348894"/>
              <a:ext cx="417513" cy="152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lnSpc>
                  <a:spcPct val="90000"/>
                </a:lnSpc>
              </a:pPr>
              <a:r>
                <a:rPr lang="en-US" altLang="en-US" sz="1100">
                  <a:solidFill>
                    <a:srgbClr val="000000"/>
                  </a:solidFill>
                  <a:latin typeface="+mn-lt"/>
                </a:rPr>
                <a:t>60</a:t>
              </a:r>
            </a:p>
          </p:txBody>
        </p:sp>
        <p:sp>
          <p:nvSpPr>
            <p:cNvPr id="331785" name="TextBox 15"/>
            <p:cNvSpPr txBox="1">
              <a:spLocks noChangeArrowheads="1"/>
            </p:cNvSpPr>
            <p:nvPr/>
          </p:nvSpPr>
          <p:spPr bwMode="auto">
            <a:xfrm>
              <a:off x="6388101" y="3858482"/>
              <a:ext cx="417513" cy="152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lnSpc>
                  <a:spcPct val="90000"/>
                </a:lnSpc>
              </a:pPr>
              <a:r>
                <a:rPr lang="en-US" altLang="en-US" sz="1100">
                  <a:solidFill>
                    <a:srgbClr val="000000"/>
                  </a:solidFill>
                  <a:latin typeface="+mn-lt"/>
                </a:rPr>
                <a:t>40</a:t>
              </a:r>
            </a:p>
          </p:txBody>
        </p:sp>
        <p:sp>
          <p:nvSpPr>
            <p:cNvPr id="331786" name="TextBox 16"/>
            <p:cNvSpPr txBox="1">
              <a:spLocks noChangeArrowheads="1"/>
            </p:cNvSpPr>
            <p:nvPr/>
          </p:nvSpPr>
          <p:spPr bwMode="auto">
            <a:xfrm>
              <a:off x="6388101" y="4368069"/>
              <a:ext cx="417513" cy="152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lnSpc>
                  <a:spcPct val="90000"/>
                </a:lnSpc>
              </a:pPr>
              <a:r>
                <a:rPr lang="en-US" altLang="en-US" sz="1100">
                  <a:solidFill>
                    <a:srgbClr val="000000"/>
                  </a:solidFill>
                  <a:latin typeface="+mn-lt"/>
                </a:rPr>
                <a:t>20</a:t>
              </a:r>
            </a:p>
          </p:txBody>
        </p:sp>
        <p:sp>
          <p:nvSpPr>
            <p:cNvPr id="331787" name="TextBox 17"/>
            <p:cNvSpPr txBox="1">
              <a:spLocks noChangeArrowheads="1"/>
            </p:cNvSpPr>
            <p:nvPr/>
          </p:nvSpPr>
          <p:spPr bwMode="auto">
            <a:xfrm>
              <a:off x="6388101" y="4877657"/>
              <a:ext cx="417513" cy="152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lnSpc>
                  <a:spcPct val="90000"/>
                </a:lnSpc>
              </a:pPr>
              <a:r>
                <a:rPr lang="en-US" altLang="en-US" sz="1100">
                  <a:solidFill>
                    <a:srgbClr val="000000"/>
                  </a:solidFill>
                  <a:latin typeface="+mn-lt"/>
                </a:rPr>
                <a:t>0</a:t>
              </a:r>
            </a:p>
          </p:txBody>
        </p:sp>
        <p:sp>
          <p:nvSpPr>
            <p:cNvPr id="331788" name="TextBox 18"/>
            <p:cNvSpPr txBox="1">
              <a:spLocks noChangeArrowheads="1"/>
            </p:cNvSpPr>
            <p:nvPr/>
          </p:nvSpPr>
          <p:spPr bwMode="auto">
            <a:xfrm>
              <a:off x="7056439" y="4982432"/>
              <a:ext cx="3197225" cy="152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nSpc>
                  <a:spcPct val="90000"/>
                </a:lnSpc>
              </a:pPr>
              <a:r>
                <a:rPr lang="en-US" altLang="en-US" sz="1100">
                  <a:solidFill>
                    <a:srgbClr val="000000"/>
                  </a:solidFill>
                  <a:latin typeface="+mn-lt"/>
                </a:rPr>
                <a:t>1  2  3  4  5  6      1  2  3  4  6  7      1  2  3  4  5  6</a:t>
              </a:r>
            </a:p>
          </p:txBody>
        </p:sp>
        <p:sp>
          <p:nvSpPr>
            <p:cNvPr id="331789" name="TextBox 19"/>
            <p:cNvSpPr txBox="1">
              <a:spLocks noChangeArrowheads="1"/>
            </p:cNvSpPr>
            <p:nvPr/>
          </p:nvSpPr>
          <p:spPr bwMode="auto">
            <a:xfrm>
              <a:off x="7705726" y="5203094"/>
              <a:ext cx="2130425" cy="195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90000"/>
                </a:lnSpc>
              </a:pPr>
              <a:r>
                <a:rPr lang="en-US" altLang="en-US" sz="1400" b="1">
                  <a:solidFill>
                    <a:srgbClr val="000000"/>
                  </a:solidFill>
                  <a:latin typeface="+mn-lt"/>
                </a:rPr>
                <a:t>Doses per week</a:t>
              </a:r>
            </a:p>
          </p:txBody>
        </p:sp>
        <p:sp>
          <p:nvSpPr>
            <p:cNvPr id="331790" name="TextBox 21"/>
            <p:cNvSpPr txBox="1">
              <a:spLocks noChangeArrowheads="1"/>
            </p:cNvSpPr>
            <p:nvPr/>
          </p:nvSpPr>
          <p:spPr bwMode="auto">
            <a:xfrm>
              <a:off x="7102476" y="2342419"/>
              <a:ext cx="973138" cy="152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90000"/>
                </a:lnSpc>
              </a:pPr>
              <a:r>
                <a:rPr lang="en-US" altLang="en-US" sz="1100" b="1">
                  <a:solidFill>
                    <a:srgbClr val="000000"/>
                  </a:solidFill>
                  <a:latin typeface="+mn-lt"/>
                </a:rPr>
                <a:t>Tenofovir-DF</a:t>
              </a:r>
            </a:p>
          </p:txBody>
        </p:sp>
        <p:sp>
          <p:nvSpPr>
            <p:cNvPr id="331791" name="TextBox 22"/>
            <p:cNvSpPr txBox="1">
              <a:spLocks noChangeArrowheads="1"/>
            </p:cNvSpPr>
            <p:nvPr/>
          </p:nvSpPr>
          <p:spPr bwMode="auto">
            <a:xfrm>
              <a:off x="8121651" y="2342419"/>
              <a:ext cx="973138" cy="152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90000"/>
                </a:lnSpc>
              </a:pPr>
              <a:r>
                <a:rPr lang="en-US" altLang="en-US" sz="1100" b="1">
                  <a:solidFill>
                    <a:srgbClr val="000000"/>
                  </a:solidFill>
                  <a:latin typeface="+mn-lt"/>
                </a:rPr>
                <a:t>Emtricitabine</a:t>
              </a:r>
            </a:p>
          </p:txBody>
        </p:sp>
        <p:sp>
          <p:nvSpPr>
            <p:cNvPr id="331792" name="TextBox 23"/>
            <p:cNvSpPr txBox="1">
              <a:spLocks noChangeArrowheads="1"/>
            </p:cNvSpPr>
            <p:nvPr/>
          </p:nvSpPr>
          <p:spPr bwMode="auto">
            <a:xfrm>
              <a:off x="9280526" y="2342419"/>
              <a:ext cx="973138" cy="152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90000"/>
                </a:lnSpc>
              </a:pPr>
              <a:r>
                <a:rPr lang="en-US" altLang="en-US" sz="1100" b="1">
                  <a:solidFill>
                    <a:srgbClr val="000000"/>
                  </a:solidFill>
                  <a:latin typeface="+mn-lt"/>
                </a:rPr>
                <a:t>TDF+FTC</a:t>
              </a:r>
            </a:p>
          </p:txBody>
        </p:sp>
        <p:sp>
          <p:nvSpPr>
            <p:cNvPr id="331796" name="TextBox 74"/>
            <p:cNvSpPr txBox="1">
              <a:spLocks noChangeArrowheads="1"/>
            </p:cNvSpPr>
            <p:nvPr/>
          </p:nvSpPr>
          <p:spPr bwMode="auto">
            <a:xfrm>
              <a:off x="6902451" y="1826482"/>
              <a:ext cx="3227388" cy="387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90000"/>
                </a:lnSpc>
              </a:pPr>
              <a:r>
                <a:rPr lang="en-US" altLang="en-US" sz="1400" b="1" dirty="0">
                  <a:solidFill>
                    <a:srgbClr val="000000"/>
                  </a:solidFill>
                  <a:latin typeface="+mn-lt"/>
                </a:rPr>
                <a:t>Minimally effective use for FGT-rectal tissue exposure = 7 doses/week</a:t>
              </a:r>
            </a:p>
          </p:txBody>
        </p:sp>
        <p:sp>
          <p:nvSpPr>
            <p:cNvPr id="331798" name="TextBox 76"/>
            <p:cNvSpPr txBox="1">
              <a:spLocks noChangeArrowheads="1"/>
            </p:cNvSpPr>
            <p:nvPr/>
          </p:nvSpPr>
          <p:spPr bwMode="auto">
            <a:xfrm rot="16200000">
              <a:off x="5039519" y="3525901"/>
              <a:ext cx="2703513" cy="152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90000"/>
                </a:lnSpc>
              </a:pPr>
              <a:r>
                <a:rPr lang="en-US" altLang="en-US" sz="1100" b="1">
                  <a:solidFill>
                    <a:srgbClr val="000000"/>
                  </a:solidFill>
                  <a:latin typeface="+mn-lt"/>
                </a:rPr>
                <a:t>Acheving target ratio in FGT tissue, %</a:t>
              </a:r>
            </a:p>
          </p:txBody>
        </p:sp>
      </p:grpSp>
      <p:sp>
        <p:nvSpPr>
          <p:cNvPr id="331799" name="Rectangle 77"/>
          <p:cNvSpPr>
            <a:spLocks noChangeArrowheads="1"/>
          </p:cNvSpPr>
          <p:nvPr/>
        </p:nvSpPr>
        <p:spPr bwMode="auto">
          <a:xfrm>
            <a:off x="1389063" y="5581040"/>
            <a:ext cx="4016373" cy="522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0" indent="0"/>
            <a:r>
              <a:rPr lang="en-US" altLang="en-US" sz="1400" dirty="0">
                <a:solidFill>
                  <a:srgbClr val="000000"/>
                </a:solidFill>
                <a:latin typeface="+mn-lt"/>
              </a:rPr>
              <a:t>TFV concentration is sustained longer in rectal tissue in women</a:t>
            </a:r>
          </a:p>
        </p:txBody>
      </p:sp>
      <p:sp>
        <p:nvSpPr>
          <p:cNvPr id="70" name="Text Box 5"/>
          <p:cNvSpPr txBox="1">
            <a:spLocks noChangeArrowheads="1"/>
          </p:cNvSpPr>
          <p:nvPr/>
        </p:nvSpPr>
        <p:spPr bwMode="auto">
          <a:xfrm>
            <a:off x="9584281" y="6164473"/>
            <a:ext cx="260167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sz="1200" dirty="0">
                <a:solidFill>
                  <a:srgbClr val="000000"/>
                </a:solidFill>
                <a:latin typeface="+mn-lt"/>
              </a:rPr>
              <a:t>Patterson K, et al. </a:t>
            </a:r>
            <a:r>
              <a:rPr lang="en-US" altLang="en-US" sz="1200" dirty="0" err="1">
                <a:solidFill>
                  <a:srgbClr val="000000"/>
                </a:solidFill>
                <a:latin typeface="+mn-lt"/>
              </a:rPr>
              <a:t>Sci</a:t>
            </a:r>
            <a:r>
              <a:rPr lang="en-US" altLang="en-US" sz="1200" dirty="0">
                <a:solidFill>
                  <a:srgbClr val="000000"/>
                </a:solidFill>
                <a:latin typeface="+mn-lt"/>
              </a:rPr>
              <a:t> </a:t>
            </a:r>
            <a:r>
              <a:rPr lang="en-US" altLang="en-US" sz="1200" dirty="0" err="1">
                <a:solidFill>
                  <a:srgbClr val="000000"/>
                </a:solidFill>
                <a:latin typeface="+mn-lt"/>
              </a:rPr>
              <a:t>Transl</a:t>
            </a:r>
            <a:r>
              <a:rPr lang="en-US" altLang="en-US" sz="1200" dirty="0">
                <a:solidFill>
                  <a:srgbClr val="000000"/>
                </a:solidFill>
                <a:latin typeface="+mn-lt"/>
              </a:rPr>
              <a:t> Med. </a:t>
            </a:r>
            <a:r>
              <a:rPr lang="en-US" altLang="en-US" sz="1200" dirty="0" smtClean="0">
                <a:solidFill>
                  <a:srgbClr val="000000"/>
                </a:solidFill>
                <a:latin typeface="+mn-lt"/>
              </a:rPr>
              <a:t>2011</a:t>
            </a:r>
          </a:p>
          <a:p>
            <a:r>
              <a:rPr lang="en-US" altLang="en-US" sz="1200" dirty="0">
                <a:solidFill>
                  <a:srgbClr val="000000"/>
                </a:solidFill>
                <a:latin typeface="+mn-lt"/>
              </a:rPr>
              <a:t>Cottrell M. R4P 2015</a:t>
            </a:r>
            <a:endParaRPr lang="en-US" altLang="en-US" sz="1200" dirty="0">
              <a:latin typeface="+mn-lt"/>
              <a:ea typeface="MS PGothic" charset="-128"/>
            </a:endParaRPr>
          </a:p>
        </p:txBody>
      </p:sp>
    </p:spTree>
    <p:extLst>
      <p:ext uri="{BB962C8B-B14F-4D97-AF65-F5344CB8AC3E}">
        <p14:creationId xmlns:p14="http://schemas.microsoft.com/office/powerpoint/2010/main" val="20593044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Title 1"/>
          <p:cNvSpPr>
            <a:spLocks noGrp="1"/>
          </p:cNvSpPr>
          <p:nvPr>
            <p:ph type="title"/>
          </p:nvPr>
        </p:nvSpPr>
        <p:spPr/>
        <p:txBody>
          <a:bodyPr vert="horz" lIns="91440" tIns="45720" rIns="91440" bIns="45720" rtlCol="0" anchor="t">
            <a:normAutofit fontScale="90000"/>
          </a:bodyPr>
          <a:lstStyle/>
          <a:p>
            <a:r>
              <a:rPr lang="en-US" altLang="en-US" dirty="0">
                <a:latin typeface="+mn-lt"/>
              </a:rPr>
              <a:t>Steady-state concentrations of TDF/FTC metabolites in male and female genital, </a:t>
            </a:r>
            <a:r>
              <a:rPr lang="en-US" altLang="en-US" dirty="0" smtClean="0">
                <a:latin typeface="+mn-lt"/>
              </a:rPr>
              <a:t>rectal, </a:t>
            </a:r>
            <a:r>
              <a:rPr lang="en-US" altLang="en-US" dirty="0">
                <a:latin typeface="+mn-lt"/>
              </a:rPr>
              <a:t>and blood compartments</a:t>
            </a:r>
          </a:p>
        </p:txBody>
      </p:sp>
      <p:sp>
        <p:nvSpPr>
          <p:cNvPr id="12" name="Content Placeholder 2"/>
          <p:cNvSpPr>
            <a:spLocks noGrp="1"/>
          </p:cNvSpPr>
          <p:nvPr>
            <p:ph idx="1"/>
          </p:nvPr>
        </p:nvSpPr>
        <p:spPr>
          <a:xfrm>
            <a:off x="302102" y="3488584"/>
            <a:ext cx="5498752" cy="2589428"/>
          </a:xfrm>
          <a:noFill/>
        </p:spPr>
        <p:txBody>
          <a:bodyPr rtlCol="0">
            <a:noAutofit/>
          </a:bodyPr>
          <a:lstStyle/>
          <a:p>
            <a:pPr marL="285750" indent="-285750">
              <a:buFont typeface="Arial" charset="0"/>
              <a:buChar char="•"/>
              <a:defRPr/>
            </a:pPr>
            <a:r>
              <a:rPr lang="en-US" sz="2000" dirty="0"/>
              <a:t>Rectal compartment had higher concentrations of TFV-DP than blood or genital</a:t>
            </a:r>
          </a:p>
          <a:p>
            <a:pPr marL="285750" indent="-285750">
              <a:buFont typeface="Arial" charset="0"/>
              <a:buChar char="•"/>
              <a:defRPr/>
            </a:pPr>
            <a:r>
              <a:rPr lang="en-US" sz="2000" dirty="0"/>
              <a:t>Female genital cell concentrations were </a:t>
            </a:r>
            <a:br>
              <a:rPr lang="en-US" sz="2000" dirty="0"/>
            </a:br>
            <a:r>
              <a:rPr lang="en-US" sz="2000" dirty="0"/>
              <a:t>~10x higher than male for both TFV-DP and </a:t>
            </a:r>
            <a:br>
              <a:rPr lang="en-US" sz="2000" dirty="0"/>
            </a:br>
            <a:r>
              <a:rPr lang="en-US" sz="2000" dirty="0"/>
              <a:t>FTC-TP</a:t>
            </a:r>
          </a:p>
          <a:p>
            <a:pPr marL="0" indent="0" algn="ctr">
              <a:buNone/>
              <a:defRPr/>
            </a:pPr>
            <a:r>
              <a:rPr lang="en-US" sz="2000" b="1" dirty="0">
                <a:solidFill>
                  <a:schemeClr val="tx2"/>
                </a:solidFill>
              </a:rPr>
              <a:t>Differential drug penetration by compartment and sex may help inform dose-response relationships in the prevention and treatment of HIV</a:t>
            </a:r>
          </a:p>
          <a:p>
            <a:pPr>
              <a:buFont typeface="Wingdings" panose="05000000000000000000" pitchFamily="2" charset="2"/>
              <a:buChar char="§"/>
              <a:defRPr/>
            </a:pPr>
            <a:endParaRPr lang="en-US" sz="2000" dirty="0"/>
          </a:p>
        </p:txBody>
      </p:sp>
      <p:sp>
        <p:nvSpPr>
          <p:cNvPr id="6" name="TextBox 5"/>
          <p:cNvSpPr txBox="1"/>
          <p:nvPr/>
        </p:nvSpPr>
        <p:spPr>
          <a:xfrm>
            <a:off x="6534322" y="5991858"/>
            <a:ext cx="3733800" cy="457200"/>
          </a:xfrm>
          <a:prstGeom prst="rect">
            <a:avLst/>
          </a:prstGeom>
          <a:noFill/>
        </p:spPr>
        <p:txBody>
          <a:bodyPr wrap="none" lIns="0" tIns="0" rIns="0" bIns="0"/>
          <a:lstStyle/>
          <a:p>
            <a:pPr>
              <a:lnSpc>
                <a:spcPct val="90000"/>
              </a:lnSpc>
              <a:defRPr/>
            </a:pPr>
            <a:r>
              <a:rPr lang="en-US" sz="1050" dirty="0">
                <a:solidFill>
                  <a:prstClr val="black"/>
                </a:solidFill>
              </a:rPr>
              <a:t>a </a:t>
            </a:r>
            <a:r>
              <a:rPr lang="en-US" sz="1050" dirty="0" err="1">
                <a:solidFill>
                  <a:prstClr val="black"/>
                </a:solidFill>
              </a:rPr>
              <a:t>tenofovir-diphosohate</a:t>
            </a:r>
            <a:endParaRPr lang="en-US" sz="1050" dirty="0">
              <a:solidFill>
                <a:prstClr val="black"/>
              </a:solidFill>
            </a:endParaRPr>
          </a:p>
          <a:p>
            <a:pPr>
              <a:lnSpc>
                <a:spcPct val="90000"/>
              </a:lnSpc>
              <a:defRPr/>
            </a:pPr>
            <a:r>
              <a:rPr lang="en-US" sz="1050" dirty="0">
                <a:solidFill>
                  <a:prstClr val="black"/>
                </a:solidFill>
              </a:rPr>
              <a:t>b </a:t>
            </a:r>
            <a:r>
              <a:rPr lang="en-US" sz="1050" dirty="0" err="1">
                <a:solidFill>
                  <a:prstClr val="black"/>
                </a:solidFill>
              </a:rPr>
              <a:t>emtricitabine</a:t>
            </a:r>
            <a:r>
              <a:rPr lang="en-US" sz="1050" dirty="0">
                <a:solidFill>
                  <a:prstClr val="black"/>
                </a:solidFill>
              </a:rPr>
              <a:t>-triphosphate</a:t>
            </a:r>
          </a:p>
          <a:p>
            <a:pPr>
              <a:lnSpc>
                <a:spcPct val="90000"/>
              </a:lnSpc>
              <a:defRPr/>
            </a:pPr>
            <a:r>
              <a:rPr lang="en-US" sz="1050" dirty="0">
                <a:solidFill>
                  <a:prstClr val="black"/>
                </a:solidFill>
              </a:rPr>
              <a:t>c peripheral blood mononuclear cells</a:t>
            </a:r>
          </a:p>
        </p:txBody>
      </p:sp>
      <p:pic>
        <p:nvPicPr>
          <p:cNvPr id="332806"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096000" y="3598588"/>
            <a:ext cx="50546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Rectangle 1"/>
          <p:cNvSpPr/>
          <p:nvPr/>
        </p:nvSpPr>
        <p:spPr>
          <a:xfrm>
            <a:off x="302102" y="2246968"/>
            <a:ext cx="10699489" cy="1323439"/>
          </a:xfrm>
          <a:prstGeom prst="rect">
            <a:avLst/>
          </a:prstGeom>
        </p:spPr>
        <p:txBody>
          <a:bodyPr wrap="square">
            <a:spAutoFit/>
          </a:bodyPr>
          <a:lstStyle/>
          <a:p>
            <a:pPr marL="285750" indent="-285750">
              <a:buFont typeface="Arial" charset="0"/>
              <a:buChar char="•"/>
              <a:defRPr/>
            </a:pPr>
            <a:r>
              <a:rPr lang="en-US" sz="2000" dirty="0"/>
              <a:t>PK study of daily TDF/FTC for 30d in HIV-infected and uninfected adults (n=40)</a:t>
            </a:r>
          </a:p>
          <a:p>
            <a:pPr marL="285750" indent="-285750">
              <a:buFont typeface="Arial" charset="0"/>
              <a:buChar char="•"/>
              <a:defRPr/>
            </a:pPr>
            <a:r>
              <a:rPr lang="en-US" sz="2000" dirty="0"/>
              <a:t>Levels of intracellularly active moieties (TFV-</a:t>
            </a:r>
            <a:r>
              <a:rPr lang="en-US" sz="2000" dirty="0" err="1"/>
              <a:t>DP</a:t>
            </a:r>
            <a:r>
              <a:rPr lang="en-US" sz="2000" baseline="30000" dirty="0" err="1"/>
              <a:t>a</a:t>
            </a:r>
            <a:r>
              <a:rPr lang="en-US" sz="2000" dirty="0"/>
              <a:t>, FTC-</a:t>
            </a:r>
            <a:r>
              <a:rPr lang="en-US" sz="2000" dirty="0" err="1"/>
              <a:t>TP</a:t>
            </a:r>
            <a:r>
              <a:rPr lang="en-US" sz="2000" baseline="30000" dirty="0" err="1"/>
              <a:t>b</a:t>
            </a:r>
            <a:r>
              <a:rPr lang="en-US" sz="2000" dirty="0"/>
              <a:t>) were measured in </a:t>
            </a:r>
            <a:r>
              <a:rPr lang="en-US" sz="2000" dirty="0" err="1"/>
              <a:t>PBMC</a:t>
            </a:r>
            <a:r>
              <a:rPr lang="en-US" sz="2000" baseline="30000" dirty="0" err="1"/>
              <a:t>c</a:t>
            </a:r>
            <a:r>
              <a:rPr lang="en-US" sz="2000" dirty="0"/>
              <a:t>, rectal biopsies, cervical brush collections, and semen samples to determine average steady-state concentrations (</a:t>
            </a:r>
            <a:r>
              <a:rPr lang="en-US" sz="2000" dirty="0" err="1"/>
              <a:t>Css</a:t>
            </a:r>
            <a:r>
              <a:rPr lang="en-US" sz="2000" dirty="0"/>
              <a:t>)</a:t>
            </a:r>
          </a:p>
        </p:txBody>
      </p:sp>
      <p:sp>
        <p:nvSpPr>
          <p:cNvPr id="8" name="Text Box 5"/>
          <p:cNvSpPr txBox="1">
            <a:spLocks noChangeArrowheads="1"/>
          </p:cNvSpPr>
          <p:nvPr/>
        </p:nvSpPr>
        <p:spPr bwMode="auto">
          <a:xfrm>
            <a:off x="10324507" y="6295099"/>
            <a:ext cx="176933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sz="1200" dirty="0" err="1" smtClean="0">
                <a:solidFill>
                  <a:srgbClr val="000000"/>
                </a:solidFill>
                <a:latin typeface="+mn-lt"/>
              </a:rPr>
              <a:t>Siefert</a:t>
            </a:r>
            <a:r>
              <a:rPr lang="en-US" altLang="en-US" sz="1200" dirty="0" smtClean="0">
                <a:solidFill>
                  <a:srgbClr val="000000"/>
                </a:solidFill>
                <a:latin typeface="+mn-lt"/>
              </a:rPr>
              <a:t> S. et al. CROI 2015</a:t>
            </a:r>
            <a:endParaRPr lang="en-US" altLang="en-US" sz="1200" dirty="0">
              <a:latin typeface="+mn-lt"/>
              <a:ea typeface="MS PGothic" charset="-128"/>
            </a:endParaRPr>
          </a:p>
        </p:txBody>
      </p:sp>
    </p:spTree>
    <p:extLst>
      <p:ext uri="{BB962C8B-B14F-4D97-AF65-F5344CB8AC3E}">
        <p14:creationId xmlns:p14="http://schemas.microsoft.com/office/powerpoint/2010/main" val="2073604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Title 1"/>
          <p:cNvSpPr>
            <a:spLocks noGrp="1"/>
          </p:cNvSpPr>
          <p:nvPr>
            <p:ph type="title"/>
          </p:nvPr>
        </p:nvSpPr>
        <p:spPr/>
        <p:txBody>
          <a:bodyPr vert="horz" lIns="91440" tIns="45720" rIns="91440" bIns="45720" rtlCol="0" anchor="t">
            <a:normAutofit/>
          </a:bodyPr>
          <a:lstStyle/>
          <a:p>
            <a:r>
              <a:rPr lang="en-US" altLang="en-US" dirty="0" err="1">
                <a:latin typeface="+mn-lt"/>
              </a:rPr>
              <a:t>PrEP</a:t>
            </a:r>
            <a:r>
              <a:rPr lang="en-US" altLang="en-US" dirty="0">
                <a:latin typeface="+mn-lt"/>
              </a:rPr>
              <a:t> e</a:t>
            </a:r>
            <a:r>
              <a:rPr lang="en-US" altLang="en-US" dirty="0" smtClean="0">
                <a:latin typeface="+mn-lt"/>
              </a:rPr>
              <a:t>fficacy</a:t>
            </a:r>
            <a:r>
              <a:rPr lang="en-US" altLang="en-US" dirty="0">
                <a:latin typeface="+mn-lt"/>
              </a:rPr>
              <a:t>: Modeling data</a:t>
            </a:r>
          </a:p>
        </p:txBody>
      </p:sp>
      <p:graphicFrame>
        <p:nvGraphicFramePr>
          <p:cNvPr id="5" name="Table 4"/>
          <p:cNvGraphicFramePr>
            <a:graphicFrameLocks noGrp="1"/>
          </p:cNvGraphicFramePr>
          <p:nvPr>
            <p:extLst/>
          </p:nvPr>
        </p:nvGraphicFramePr>
        <p:xfrm>
          <a:off x="949890" y="2034707"/>
          <a:ext cx="5501014" cy="2773680"/>
        </p:xfrm>
        <a:graphic>
          <a:graphicData uri="http://schemas.openxmlformats.org/drawingml/2006/table">
            <a:tbl>
              <a:tblPr firstRow="1" bandRow="1">
                <a:tableStyleId>{6E25E649-3F16-4E02-A733-19D2CDBF48F0}</a:tableStyleId>
              </a:tblPr>
              <a:tblGrid>
                <a:gridCol w="2749833"/>
                <a:gridCol w="2751181"/>
              </a:tblGrid>
              <a:tr h="230188">
                <a:tc>
                  <a:txBody>
                    <a:bodyPr/>
                    <a:lstStyle>
                      <a:lvl1pPr>
                        <a:lnSpc>
                          <a:spcPct val="90000"/>
                        </a:lnSpc>
                        <a:spcBef>
                          <a:spcPts val="1200"/>
                        </a:spcBef>
                        <a:buClr>
                          <a:srgbClr val="A9A9A9"/>
                        </a:buClr>
                        <a:buSzPct val="90000"/>
                        <a:buFont typeface="Wingdings" charset="2"/>
                        <a:defRPr>
                          <a:solidFill>
                            <a:schemeClr val="tx1"/>
                          </a:solidFill>
                          <a:latin typeface="Arial" charset="0"/>
                        </a:defRPr>
                      </a:lvl1pPr>
                      <a:lvl2pPr marL="742950" indent="-28575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000" b="1" i="0" u="none" strike="noStrike" cap="none" normalizeH="0" baseline="0">
                        <a:ln>
                          <a:noFill/>
                        </a:ln>
                        <a:solidFill>
                          <a:schemeClr val="bg1"/>
                        </a:solidFill>
                        <a:effectLst/>
                        <a:latin typeface="+mn-lt"/>
                      </a:endParaRPr>
                    </a:p>
                  </a:txBody>
                  <a:tcPr horzOverflow="overflow"/>
                </a:tc>
                <a:tc>
                  <a:txBody>
                    <a:bodyPr/>
                    <a:lstStyle>
                      <a:lvl1pPr>
                        <a:lnSpc>
                          <a:spcPct val="90000"/>
                        </a:lnSpc>
                        <a:spcBef>
                          <a:spcPts val="1200"/>
                        </a:spcBef>
                        <a:buClr>
                          <a:srgbClr val="A9A9A9"/>
                        </a:buClr>
                        <a:buSzPct val="90000"/>
                        <a:buFont typeface="Wingdings" charset="2"/>
                        <a:defRPr>
                          <a:solidFill>
                            <a:schemeClr val="tx1"/>
                          </a:solidFill>
                          <a:latin typeface="Arial" charset="0"/>
                        </a:defRPr>
                      </a:lvl1pPr>
                      <a:lvl2pPr marL="742950" indent="-28575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u="none" strike="noStrike" cap="none" normalizeH="0" baseline="0" dirty="0">
                          <a:ln>
                            <a:noFill/>
                          </a:ln>
                          <a:solidFill>
                            <a:schemeClr val="bg1"/>
                          </a:solidFill>
                          <a:effectLst/>
                          <a:latin typeface="+mn-lt"/>
                        </a:rPr>
                        <a:t>HIV risk reduction, %</a:t>
                      </a:r>
                      <a:endParaRPr kumimoji="0" lang="en-US" altLang="en-US" sz="2000" b="1" i="0" u="none" strike="noStrike" cap="none" normalizeH="0" baseline="0" dirty="0">
                        <a:ln>
                          <a:noFill/>
                        </a:ln>
                        <a:solidFill>
                          <a:schemeClr val="bg1"/>
                        </a:solidFill>
                        <a:effectLst/>
                        <a:latin typeface="+mn-lt"/>
                      </a:endParaRPr>
                    </a:p>
                  </a:txBody>
                  <a:tcPr horzOverflow="overflow"/>
                </a:tc>
              </a:tr>
              <a:tr h="230188">
                <a:tc>
                  <a:txBody>
                    <a:bodyPr/>
                    <a:lstStyle>
                      <a:lvl1pPr>
                        <a:lnSpc>
                          <a:spcPct val="90000"/>
                        </a:lnSpc>
                        <a:spcBef>
                          <a:spcPts val="1200"/>
                        </a:spcBef>
                        <a:buClr>
                          <a:srgbClr val="A9A9A9"/>
                        </a:buClr>
                        <a:buSzPct val="90000"/>
                        <a:buFont typeface="Wingdings" charset="2"/>
                        <a:defRPr>
                          <a:solidFill>
                            <a:schemeClr val="tx1"/>
                          </a:solidFill>
                          <a:latin typeface="Arial" charset="0"/>
                        </a:defRPr>
                      </a:lvl1pPr>
                      <a:lvl2pPr marL="742950" indent="-28575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u="none" strike="noStrike" cap="none" normalizeH="0" baseline="0" dirty="0">
                          <a:ln>
                            <a:noFill/>
                          </a:ln>
                          <a:effectLst/>
                          <a:latin typeface="+mn-lt"/>
                        </a:rPr>
                        <a:t>Partners PrEP</a:t>
                      </a:r>
                      <a:r>
                        <a:rPr kumimoji="0" lang="en-US" altLang="en-US" sz="2000" u="none" strike="noStrike" cap="none" normalizeH="0" baseline="30000" dirty="0">
                          <a:ln>
                            <a:noFill/>
                          </a:ln>
                          <a:effectLst/>
                          <a:latin typeface="+mn-lt"/>
                        </a:rPr>
                        <a:t>1</a:t>
                      </a:r>
                      <a:endParaRPr kumimoji="0" lang="en-US" altLang="en-US" sz="2000" b="1" i="0" u="none" strike="noStrike" cap="none" normalizeH="0" baseline="0" dirty="0">
                        <a:ln>
                          <a:noFill/>
                        </a:ln>
                        <a:solidFill>
                          <a:srgbClr val="000000"/>
                        </a:solidFill>
                        <a:effectLst/>
                        <a:latin typeface="+mn-lt"/>
                      </a:endParaRPr>
                    </a:p>
                  </a:txBody>
                  <a:tcPr horzOverflow="overflow"/>
                </a:tc>
                <a:tc>
                  <a:txBody>
                    <a:bodyPr/>
                    <a:lstStyle>
                      <a:lvl1pPr>
                        <a:lnSpc>
                          <a:spcPct val="90000"/>
                        </a:lnSpc>
                        <a:spcBef>
                          <a:spcPts val="1200"/>
                        </a:spcBef>
                        <a:buClr>
                          <a:srgbClr val="A9A9A9"/>
                        </a:buClr>
                        <a:buSzPct val="90000"/>
                        <a:buFont typeface="Wingdings" charset="2"/>
                        <a:defRPr>
                          <a:solidFill>
                            <a:schemeClr val="tx1"/>
                          </a:solidFill>
                          <a:latin typeface="Arial" charset="0"/>
                        </a:defRPr>
                      </a:lvl1pPr>
                      <a:lvl2pPr marL="742950" indent="-28575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000" b="1" i="0" u="none" strike="noStrike" cap="none" normalizeH="0" baseline="0">
                        <a:ln>
                          <a:noFill/>
                        </a:ln>
                        <a:solidFill>
                          <a:srgbClr val="000000"/>
                        </a:solidFill>
                        <a:effectLst/>
                        <a:latin typeface="+mn-lt"/>
                      </a:endParaRPr>
                    </a:p>
                  </a:txBody>
                  <a:tcPr horzOverflow="overflow"/>
                </a:tc>
              </a:tr>
              <a:tr h="230188">
                <a:tc>
                  <a:txBody>
                    <a:bodyPr/>
                    <a:lstStyle>
                      <a:lvl1pPr marL="342900" indent="-342900">
                        <a:lnSpc>
                          <a:spcPct val="90000"/>
                        </a:lnSpc>
                        <a:spcBef>
                          <a:spcPts val="1200"/>
                        </a:spcBef>
                        <a:buClr>
                          <a:srgbClr val="A9A9A9"/>
                        </a:buClr>
                        <a:buSzPct val="90000"/>
                        <a:buFont typeface="Wingdings" charset="2"/>
                        <a:defRPr>
                          <a:solidFill>
                            <a:schemeClr val="tx1"/>
                          </a:solidFill>
                          <a:latin typeface="Arial" charset="0"/>
                        </a:defRPr>
                      </a:lvl1pPr>
                      <a:lvl2pPr>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n-US" altLang="en-US" sz="2000" u="none" strike="noStrike" cap="none" normalizeH="0" baseline="0" dirty="0">
                          <a:ln>
                            <a:noFill/>
                          </a:ln>
                          <a:effectLst/>
                          <a:latin typeface="+mn-lt"/>
                        </a:rPr>
                        <a:t>Any </a:t>
                      </a:r>
                      <a:r>
                        <a:rPr kumimoji="0" lang="en-US" altLang="en-US" sz="2000" u="none" strike="noStrike" cap="none" normalizeH="0" baseline="0" dirty="0" err="1">
                          <a:ln>
                            <a:noFill/>
                          </a:ln>
                          <a:effectLst/>
                          <a:latin typeface="+mn-lt"/>
                        </a:rPr>
                        <a:t>tenofovir</a:t>
                      </a:r>
                      <a:endParaRPr kumimoji="0" lang="en-US" altLang="en-US" sz="2000" b="0" i="0" u="none" strike="noStrike" cap="none" normalizeH="0" baseline="0" dirty="0">
                        <a:ln>
                          <a:noFill/>
                        </a:ln>
                        <a:solidFill>
                          <a:srgbClr val="000000"/>
                        </a:solidFill>
                        <a:effectLst/>
                        <a:latin typeface="+mn-lt"/>
                      </a:endParaRPr>
                    </a:p>
                  </a:txBody>
                  <a:tcPr horzOverflow="overflow"/>
                </a:tc>
                <a:tc>
                  <a:txBody>
                    <a:bodyPr/>
                    <a:lstStyle>
                      <a:lvl1pPr>
                        <a:lnSpc>
                          <a:spcPct val="90000"/>
                        </a:lnSpc>
                        <a:spcBef>
                          <a:spcPts val="1200"/>
                        </a:spcBef>
                        <a:buClr>
                          <a:srgbClr val="A9A9A9"/>
                        </a:buClr>
                        <a:buSzPct val="90000"/>
                        <a:buFont typeface="Wingdings" charset="2"/>
                        <a:defRPr>
                          <a:solidFill>
                            <a:schemeClr val="tx1"/>
                          </a:solidFill>
                          <a:latin typeface="Arial" charset="0"/>
                        </a:defRPr>
                      </a:lvl1pPr>
                      <a:lvl2pPr marL="742950" indent="-28575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u="none" strike="noStrike" cap="none" normalizeH="0" baseline="0">
                          <a:ln>
                            <a:noFill/>
                          </a:ln>
                          <a:effectLst/>
                          <a:latin typeface="+mn-lt"/>
                        </a:rPr>
                        <a:t>90</a:t>
                      </a:r>
                      <a:endParaRPr kumimoji="0" lang="en-US" altLang="en-US" sz="2000" b="1" i="0" u="none" strike="noStrike" cap="none" normalizeH="0" baseline="0">
                        <a:ln>
                          <a:noFill/>
                        </a:ln>
                        <a:solidFill>
                          <a:srgbClr val="000000"/>
                        </a:solidFill>
                        <a:effectLst/>
                        <a:latin typeface="+mn-lt"/>
                      </a:endParaRPr>
                    </a:p>
                  </a:txBody>
                  <a:tcPr horzOverflow="overflow"/>
                </a:tc>
              </a:tr>
              <a:tr h="230188">
                <a:tc>
                  <a:txBody>
                    <a:bodyPr/>
                    <a:lstStyle>
                      <a:lvl1pPr>
                        <a:lnSpc>
                          <a:spcPct val="90000"/>
                        </a:lnSpc>
                        <a:spcBef>
                          <a:spcPts val="1200"/>
                        </a:spcBef>
                        <a:buClr>
                          <a:srgbClr val="A9A9A9"/>
                        </a:buClr>
                        <a:buSzPct val="90000"/>
                        <a:buFont typeface="Wingdings" charset="2"/>
                        <a:defRPr>
                          <a:solidFill>
                            <a:schemeClr val="tx1"/>
                          </a:solidFill>
                          <a:latin typeface="Arial" charset="0"/>
                        </a:defRPr>
                      </a:lvl1pPr>
                      <a:lvl2pPr marL="742950" indent="-28575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u="none" strike="noStrike" cap="none" normalizeH="0" baseline="0" dirty="0" err="1">
                          <a:ln>
                            <a:noFill/>
                          </a:ln>
                          <a:effectLst/>
                          <a:latin typeface="+mn-lt"/>
                        </a:rPr>
                        <a:t>iPrEx</a:t>
                      </a:r>
                      <a:r>
                        <a:rPr kumimoji="0" lang="en-US" altLang="en-US" sz="2000" u="none" strike="noStrike" cap="none" normalizeH="0" baseline="0" dirty="0">
                          <a:ln>
                            <a:noFill/>
                          </a:ln>
                          <a:effectLst/>
                          <a:latin typeface="+mn-lt"/>
                        </a:rPr>
                        <a:t>/</a:t>
                      </a:r>
                      <a:r>
                        <a:rPr kumimoji="0" lang="en-US" altLang="en-US" sz="2000" u="none" strike="noStrike" cap="none" normalizeH="0" baseline="0" dirty="0" err="1">
                          <a:ln>
                            <a:noFill/>
                          </a:ln>
                          <a:effectLst/>
                          <a:latin typeface="+mn-lt"/>
                        </a:rPr>
                        <a:t>iPrEx</a:t>
                      </a:r>
                      <a:r>
                        <a:rPr kumimoji="0" lang="en-US" altLang="en-US" sz="2000" u="none" strike="noStrike" cap="none" normalizeH="0" baseline="0" dirty="0">
                          <a:ln>
                            <a:noFill/>
                          </a:ln>
                          <a:effectLst/>
                          <a:latin typeface="+mn-lt"/>
                        </a:rPr>
                        <a:t> OLE</a:t>
                      </a:r>
                      <a:r>
                        <a:rPr kumimoji="0" lang="en-US" altLang="en-US" sz="2000" u="none" strike="noStrike" cap="none" normalizeH="0" baseline="30000" dirty="0">
                          <a:ln>
                            <a:noFill/>
                          </a:ln>
                          <a:effectLst/>
                          <a:latin typeface="+mn-lt"/>
                        </a:rPr>
                        <a:t>2</a:t>
                      </a:r>
                      <a:endParaRPr kumimoji="0" lang="en-US" altLang="en-US" sz="2000" b="1" i="0" u="none" strike="noStrike" cap="none" normalizeH="0" baseline="0" dirty="0">
                        <a:ln>
                          <a:noFill/>
                        </a:ln>
                        <a:solidFill>
                          <a:srgbClr val="000000"/>
                        </a:solidFill>
                        <a:effectLst/>
                        <a:latin typeface="+mn-lt"/>
                      </a:endParaRPr>
                    </a:p>
                  </a:txBody>
                  <a:tcPr horzOverflow="overflow"/>
                </a:tc>
                <a:tc>
                  <a:txBody>
                    <a:bodyPr/>
                    <a:lstStyle>
                      <a:lvl1pPr>
                        <a:lnSpc>
                          <a:spcPct val="90000"/>
                        </a:lnSpc>
                        <a:spcBef>
                          <a:spcPts val="1200"/>
                        </a:spcBef>
                        <a:buClr>
                          <a:srgbClr val="A9A9A9"/>
                        </a:buClr>
                        <a:buSzPct val="90000"/>
                        <a:buFont typeface="Wingdings" charset="2"/>
                        <a:defRPr>
                          <a:solidFill>
                            <a:schemeClr val="tx1"/>
                          </a:solidFill>
                          <a:latin typeface="Arial" charset="0"/>
                        </a:defRPr>
                      </a:lvl1pPr>
                      <a:lvl2pPr marL="742950" indent="-28575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000" b="1" i="0" u="none" strike="noStrike" cap="none" normalizeH="0" baseline="0" dirty="0">
                        <a:ln>
                          <a:noFill/>
                        </a:ln>
                        <a:solidFill>
                          <a:srgbClr val="000000"/>
                        </a:solidFill>
                        <a:effectLst/>
                        <a:latin typeface="+mn-lt"/>
                      </a:endParaRPr>
                    </a:p>
                  </a:txBody>
                  <a:tcPr horzOverflow="overflow"/>
                </a:tc>
              </a:tr>
              <a:tr h="230188">
                <a:tc>
                  <a:txBody>
                    <a:bodyPr/>
                    <a:lstStyle>
                      <a:lvl1pPr marL="342900" indent="-342900">
                        <a:lnSpc>
                          <a:spcPct val="90000"/>
                        </a:lnSpc>
                        <a:spcBef>
                          <a:spcPts val="1200"/>
                        </a:spcBef>
                        <a:buClr>
                          <a:srgbClr val="A9A9A9"/>
                        </a:buClr>
                        <a:buSzPct val="90000"/>
                        <a:buFont typeface="Wingdings" charset="2"/>
                        <a:defRPr>
                          <a:solidFill>
                            <a:schemeClr val="tx1"/>
                          </a:solidFill>
                          <a:latin typeface="Arial" charset="0"/>
                        </a:defRPr>
                      </a:lvl1pPr>
                      <a:lvl2pPr>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n-US" altLang="en-US" sz="2000" u="none" strike="noStrike" cap="none" normalizeH="0" baseline="0" dirty="0">
                          <a:ln>
                            <a:noFill/>
                          </a:ln>
                          <a:effectLst/>
                          <a:latin typeface="+mn-lt"/>
                        </a:rPr>
                        <a:t>Any </a:t>
                      </a:r>
                      <a:r>
                        <a:rPr kumimoji="0" lang="en-US" altLang="en-US" sz="2000" u="none" strike="noStrike" cap="none" normalizeH="0" baseline="0" dirty="0" err="1">
                          <a:ln>
                            <a:noFill/>
                          </a:ln>
                          <a:effectLst/>
                          <a:latin typeface="+mn-lt"/>
                        </a:rPr>
                        <a:t>tenofovir</a:t>
                      </a:r>
                      <a:endParaRPr kumimoji="0" lang="en-US" altLang="en-US" sz="2000" b="0" i="0" u="none" strike="noStrike" cap="none" normalizeH="0" baseline="0" dirty="0">
                        <a:ln>
                          <a:noFill/>
                        </a:ln>
                        <a:solidFill>
                          <a:srgbClr val="000000"/>
                        </a:solidFill>
                        <a:effectLst/>
                        <a:latin typeface="+mn-lt"/>
                      </a:endParaRPr>
                    </a:p>
                  </a:txBody>
                  <a:tcPr horzOverflow="overflow"/>
                </a:tc>
                <a:tc>
                  <a:txBody>
                    <a:bodyPr/>
                    <a:lstStyle>
                      <a:lvl1pPr>
                        <a:lnSpc>
                          <a:spcPct val="90000"/>
                        </a:lnSpc>
                        <a:spcBef>
                          <a:spcPts val="1200"/>
                        </a:spcBef>
                        <a:buClr>
                          <a:srgbClr val="A9A9A9"/>
                        </a:buClr>
                        <a:buSzPct val="90000"/>
                        <a:buFont typeface="Wingdings" charset="2"/>
                        <a:defRPr>
                          <a:solidFill>
                            <a:schemeClr val="tx1"/>
                          </a:solidFill>
                          <a:latin typeface="Arial" charset="0"/>
                        </a:defRPr>
                      </a:lvl1pPr>
                      <a:lvl2pPr marL="742950" indent="-28575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u="none" strike="noStrike" cap="none" normalizeH="0" baseline="0" dirty="0">
                          <a:ln>
                            <a:noFill/>
                          </a:ln>
                          <a:effectLst/>
                          <a:latin typeface="+mn-lt"/>
                        </a:rPr>
                        <a:t>92</a:t>
                      </a:r>
                      <a:endParaRPr kumimoji="0" lang="en-US" altLang="en-US" sz="2000" b="1" i="0" u="none" strike="noStrike" cap="none" normalizeH="0" baseline="0" dirty="0">
                        <a:ln>
                          <a:noFill/>
                        </a:ln>
                        <a:solidFill>
                          <a:srgbClr val="000000"/>
                        </a:solidFill>
                        <a:effectLst/>
                        <a:latin typeface="+mn-lt"/>
                      </a:endParaRPr>
                    </a:p>
                  </a:txBody>
                  <a:tcPr horzOverflow="overflow"/>
                </a:tc>
              </a:tr>
              <a:tr h="230188">
                <a:tc>
                  <a:txBody>
                    <a:bodyPr/>
                    <a:lstStyle>
                      <a:lvl1pPr marL="342900" indent="-342900">
                        <a:lnSpc>
                          <a:spcPct val="90000"/>
                        </a:lnSpc>
                        <a:spcBef>
                          <a:spcPts val="1200"/>
                        </a:spcBef>
                        <a:buClr>
                          <a:srgbClr val="A9A9A9"/>
                        </a:buClr>
                        <a:buSzPct val="90000"/>
                        <a:buFont typeface="Wingdings" charset="2"/>
                        <a:defRPr>
                          <a:solidFill>
                            <a:schemeClr val="tx1"/>
                          </a:solidFill>
                          <a:latin typeface="Arial" charset="0"/>
                        </a:defRPr>
                      </a:lvl1pPr>
                      <a:lvl2pPr>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n-US" altLang="en-US" sz="2000" u="none" strike="noStrike" cap="none" normalizeH="0" baseline="0">
                          <a:ln>
                            <a:noFill/>
                          </a:ln>
                          <a:effectLst/>
                          <a:latin typeface="+mn-lt"/>
                        </a:rPr>
                        <a:t>4 doses/week</a:t>
                      </a:r>
                      <a:endParaRPr kumimoji="0" lang="en-US" altLang="en-US" sz="2000" b="0" i="0" u="none" strike="noStrike" cap="none" normalizeH="0" baseline="0">
                        <a:ln>
                          <a:noFill/>
                        </a:ln>
                        <a:solidFill>
                          <a:srgbClr val="000000"/>
                        </a:solidFill>
                        <a:effectLst/>
                        <a:latin typeface="+mn-lt"/>
                      </a:endParaRPr>
                    </a:p>
                  </a:txBody>
                  <a:tcPr horzOverflow="overflow"/>
                </a:tc>
                <a:tc>
                  <a:txBody>
                    <a:bodyPr/>
                    <a:lstStyle>
                      <a:lvl1pPr>
                        <a:lnSpc>
                          <a:spcPct val="90000"/>
                        </a:lnSpc>
                        <a:spcBef>
                          <a:spcPts val="1200"/>
                        </a:spcBef>
                        <a:buClr>
                          <a:srgbClr val="A9A9A9"/>
                        </a:buClr>
                        <a:buSzPct val="90000"/>
                        <a:buFont typeface="Wingdings" charset="2"/>
                        <a:defRPr>
                          <a:solidFill>
                            <a:schemeClr val="tx1"/>
                          </a:solidFill>
                          <a:latin typeface="Arial" charset="0"/>
                        </a:defRPr>
                      </a:lvl1pPr>
                      <a:lvl2pPr marL="742950" indent="-28575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u="none" strike="noStrike" cap="none" normalizeH="0" baseline="0" dirty="0">
                          <a:ln>
                            <a:noFill/>
                          </a:ln>
                          <a:effectLst/>
                          <a:latin typeface="+mn-lt"/>
                        </a:rPr>
                        <a:t>96-100</a:t>
                      </a:r>
                      <a:endParaRPr kumimoji="0" lang="en-US" altLang="en-US" sz="2000" b="1" i="0" u="none" strike="noStrike" cap="none" normalizeH="0" baseline="0" dirty="0">
                        <a:ln>
                          <a:noFill/>
                        </a:ln>
                        <a:solidFill>
                          <a:srgbClr val="000000"/>
                        </a:solidFill>
                        <a:effectLst/>
                        <a:latin typeface="+mn-lt"/>
                      </a:endParaRPr>
                    </a:p>
                  </a:txBody>
                  <a:tcPr horzOverflow="overflow"/>
                </a:tc>
              </a:tr>
              <a:tr h="230188">
                <a:tc>
                  <a:txBody>
                    <a:bodyPr/>
                    <a:lstStyle>
                      <a:lvl1pPr marL="342900" indent="-342900">
                        <a:lnSpc>
                          <a:spcPct val="90000"/>
                        </a:lnSpc>
                        <a:spcBef>
                          <a:spcPts val="1200"/>
                        </a:spcBef>
                        <a:buClr>
                          <a:srgbClr val="A9A9A9"/>
                        </a:buClr>
                        <a:buSzPct val="90000"/>
                        <a:buFont typeface="Wingdings" charset="2"/>
                        <a:defRPr>
                          <a:solidFill>
                            <a:schemeClr val="tx1"/>
                          </a:solidFill>
                          <a:latin typeface="Arial" charset="0"/>
                        </a:defRPr>
                      </a:lvl1pPr>
                      <a:lvl2pPr>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n-US" altLang="en-US" sz="2000" u="none" strike="noStrike" cap="none" normalizeH="0" baseline="0" dirty="0">
                          <a:ln>
                            <a:noFill/>
                          </a:ln>
                          <a:effectLst/>
                          <a:latin typeface="+mn-lt"/>
                        </a:rPr>
                        <a:t>7 doses/week</a:t>
                      </a:r>
                      <a:endParaRPr kumimoji="0" lang="en-US" altLang="en-US" sz="2000" b="0" i="0" u="none" strike="noStrike" cap="none" normalizeH="0" baseline="0" dirty="0">
                        <a:ln>
                          <a:noFill/>
                        </a:ln>
                        <a:solidFill>
                          <a:srgbClr val="000000"/>
                        </a:solidFill>
                        <a:effectLst/>
                        <a:latin typeface="+mn-lt"/>
                      </a:endParaRPr>
                    </a:p>
                  </a:txBody>
                  <a:tcPr horzOverflow="overflow"/>
                </a:tc>
                <a:tc>
                  <a:txBody>
                    <a:bodyPr/>
                    <a:lstStyle>
                      <a:lvl1pPr>
                        <a:lnSpc>
                          <a:spcPct val="90000"/>
                        </a:lnSpc>
                        <a:spcBef>
                          <a:spcPts val="1200"/>
                        </a:spcBef>
                        <a:buClr>
                          <a:srgbClr val="A9A9A9"/>
                        </a:buClr>
                        <a:buSzPct val="90000"/>
                        <a:buFont typeface="Wingdings" charset="2"/>
                        <a:defRPr>
                          <a:solidFill>
                            <a:schemeClr val="tx1"/>
                          </a:solidFill>
                          <a:latin typeface="Arial" charset="0"/>
                        </a:defRPr>
                      </a:lvl1pPr>
                      <a:lvl2pPr marL="742950" indent="-28575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u="none" strike="noStrike" cap="none" normalizeH="0" baseline="0" dirty="0">
                          <a:ln>
                            <a:noFill/>
                          </a:ln>
                          <a:effectLst/>
                          <a:latin typeface="+mn-lt"/>
                        </a:rPr>
                        <a:t>96-100</a:t>
                      </a:r>
                      <a:endParaRPr kumimoji="0" lang="en-US" altLang="en-US" sz="2000" b="1" i="0" u="none" strike="noStrike" cap="none" normalizeH="0" baseline="0" dirty="0">
                        <a:ln>
                          <a:noFill/>
                        </a:ln>
                        <a:solidFill>
                          <a:srgbClr val="000000"/>
                        </a:solidFill>
                        <a:effectLst/>
                        <a:latin typeface="+mn-lt"/>
                      </a:endParaRPr>
                    </a:p>
                  </a:txBody>
                  <a:tcPr horzOverflow="overflow"/>
                </a:tc>
              </a:tr>
            </a:tbl>
          </a:graphicData>
        </a:graphic>
      </p:graphicFrame>
      <p:sp>
        <p:nvSpPr>
          <p:cNvPr id="8" name="Rectangle 7"/>
          <p:cNvSpPr/>
          <p:nvPr/>
        </p:nvSpPr>
        <p:spPr>
          <a:xfrm>
            <a:off x="6781800" y="1795105"/>
            <a:ext cx="4572000" cy="3252884"/>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p>
            <a:pPr algn="ctr">
              <a:lnSpc>
                <a:spcPct val="90000"/>
              </a:lnSpc>
              <a:buClr>
                <a:srgbClr val="5795D0"/>
              </a:buClr>
              <a:defRPr/>
            </a:pPr>
            <a:r>
              <a:rPr lang="en-US" sz="2000" b="1" dirty="0">
                <a:solidFill>
                  <a:prstClr val="black"/>
                </a:solidFill>
              </a:rPr>
              <a:t>Predictors of Higher Drug Concentrations: </a:t>
            </a:r>
          </a:p>
          <a:p>
            <a:pPr algn="ctr">
              <a:lnSpc>
                <a:spcPct val="90000"/>
              </a:lnSpc>
              <a:spcBef>
                <a:spcPts val="600"/>
              </a:spcBef>
              <a:buClr>
                <a:srgbClr val="5795D0"/>
              </a:buClr>
              <a:defRPr/>
            </a:pPr>
            <a:r>
              <a:rPr lang="en-US" sz="2000" dirty="0">
                <a:solidFill>
                  <a:prstClr val="black"/>
                </a:solidFill>
              </a:rPr>
              <a:t>Older age (&gt;30 years old)</a:t>
            </a:r>
          </a:p>
          <a:p>
            <a:pPr algn="ctr">
              <a:lnSpc>
                <a:spcPct val="90000"/>
              </a:lnSpc>
              <a:spcBef>
                <a:spcPts val="200"/>
              </a:spcBef>
              <a:buClr>
                <a:srgbClr val="5795D0"/>
              </a:buClr>
              <a:defRPr/>
            </a:pPr>
            <a:r>
              <a:rPr lang="en-US" sz="2000" dirty="0">
                <a:solidFill>
                  <a:prstClr val="black"/>
                </a:solidFill>
              </a:rPr>
              <a:t>Secondary or post-secondary education</a:t>
            </a:r>
          </a:p>
          <a:p>
            <a:pPr algn="ctr">
              <a:lnSpc>
                <a:spcPct val="90000"/>
              </a:lnSpc>
              <a:spcBef>
                <a:spcPts val="200"/>
              </a:spcBef>
              <a:buClr>
                <a:srgbClr val="5795D0"/>
              </a:buClr>
              <a:defRPr/>
            </a:pPr>
            <a:r>
              <a:rPr lang="en-US" sz="2000" dirty="0" err="1">
                <a:solidFill>
                  <a:prstClr val="black"/>
                </a:solidFill>
              </a:rPr>
              <a:t>Condomless</a:t>
            </a:r>
            <a:r>
              <a:rPr lang="en-US" sz="2000" dirty="0">
                <a:solidFill>
                  <a:prstClr val="black"/>
                </a:solidFill>
              </a:rPr>
              <a:t> receptive anal intercourse</a:t>
            </a:r>
          </a:p>
          <a:p>
            <a:pPr algn="ctr">
              <a:lnSpc>
                <a:spcPct val="90000"/>
              </a:lnSpc>
              <a:spcBef>
                <a:spcPts val="200"/>
              </a:spcBef>
              <a:buClr>
                <a:srgbClr val="5795D0"/>
              </a:buClr>
              <a:defRPr/>
            </a:pPr>
            <a:r>
              <a:rPr lang="en-US" sz="2000" dirty="0">
                <a:solidFill>
                  <a:prstClr val="black"/>
                </a:solidFill>
              </a:rPr>
              <a:t>Multiple sexual partners </a:t>
            </a:r>
            <a:r>
              <a:rPr lang="en-US" sz="2000" dirty="0" smtClean="0">
                <a:solidFill>
                  <a:prstClr val="black"/>
                </a:solidFill>
              </a:rPr>
              <a:t>(&gt; 5 </a:t>
            </a:r>
            <a:r>
              <a:rPr lang="en-US" sz="2000" dirty="0">
                <a:solidFill>
                  <a:prstClr val="black"/>
                </a:solidFill>
              </a:rPr>
              <a:t>in 3 months)</a:t>
            </a:r>
          </a:p>
          <a:p>
            <a:pPr algn="ctr">
              <a:lnSpc>
                <a:spcPct val="90000"/>
              </a:lnSpc>
              <a:spcBef>
                <a:spcPts val="200"/>
              </a:spcBef>
              <a:buClr>
                <a:srgbClr val="5795D0"/>
              </a:buClr>
              <a:defRPr/>
            </a:pPr>
            <a:r>
              <a:rPr lang="en-US" sz="2000" dirty="0">
                <a:solidFill>
                  <a:prstClr val="black"/>
                </a:solidFill>
              </a:rPr>
              <a:t>Having an HIV+ partner</a:t>
            </a:r>
          </a:p>
        </p:txBody>
      </p:sp>
      <p:sp>
        <p:nvSpPr>
          <p:cNvPr id="6" name="Text Box 5"/>
          <p:cNvSpPr txBox="1">
            <a:spLocks noChangeArrowheads="1"/>
          </p:cNvSpPr>
          <p:nvPr/>
        </p:nvSpPr>
        <p:spPr bwMode="auto">
          <a:xfrm>
            <a:off x="9468475" y="5713536"/>
            <a:ext cx="27109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sz="1200" dirty="0" err="1">
                <a:latin typeface="+mn-lt"/>
              </a:rPr>
              <a:t>Baeten</a:t>
            </a:r>
            <a:r>
              <a:rPr lang="en-US" altLang="en-US" sz="1200" dirty="0">
                <a:latin typeface="+mn-lt"/>
              </a:rPr>
              <a:t> J, et al. N </a:t>
            </a:r>
            <a:r>
              <a:rPr lang="en-US" altLang="en-US" sz="1200" dirty="0" err="1">
                <a:latin typeface="+mn-lt"/>
              </a:rPr>
              <a:t>Engl</a:t>
            </a:r>
            <a:r>
              <a:rPr lang="en-US" altLang="en-US" sz="1200" dirty="0">
                <a:latin typeface="+mn-lt"/>
              </a:rPr>
              <a:t> J Med </a:t>
            </a:r>
            <a:r>
              <a:rPr lang="en-US" altLang="en-US" sz="1200" dirty="0" smtClean="0">
                <a:latin typeface="+mn-lt"/>
              </a:rPr>
              <a:t>2012</a:t>
            </a:r>
          </a:p>
          <a:p>
            <a:r>
              <a:rPr lang="en-US" altLang="en-US" sz="1200" dirty="0" smtClean="0">
                <a:latin typeface="+mn-lt"/>
              </a:rPr>
              <a:t>Grant R, et al. N </a:t>
            </a:r>
            <a:r>
              <a:rPr lang="en-US" altLang="en-US" sz="1200" dirty="0" err="1" smtClean="0">
                <a:latin typeface="+mn-lt"/>
              </a:rPr>
              <a:t>Engl</a:t>
            </a:r>
            <a:r>
              <a:rPr lang="en-US" altLang="en-US" sz="1200" dirty="0" smtClean="0">
                <a:latin typeface="+mn-lt"/>
              </a:rPr>
              <a:t> J Med 2010</a:t>
            </a:r>
          </a:p>
          <a:p>
            <a:r>
              <a:rPr lang="en-US" altLang="en-US" sz="1200" dirty="0">
                <a:solidFill>
                  <a:srgbClr val="000000"/>
                </a:solidFill>
                <a:latin typeface="+mn-lt"/>
              </a:rPr>
              <a:t>Anderson et al. Science </a:t>
            </a:r>
            <a:r>
              <a:rPr lang="en-US" altLang="en-US" sz="1200" dirty="0" err="1">
                <a:solidFill>
                  <a:srgbClr val="000000"/>
                </a:solidFill>
                <a:latin typeface="+mn-lt"/>
              </a:rPr>
              <a:t>Transl</a:t>
            </a:r>
            <a:r>
              <a:rPr lang="en-US" altLang="en-US" sz="1200" dirty="0">
                <a:solidFill>
                  <a:srgbClr val="000000"/>
                </a:solidFill>
                <a:latin typeface="+mn-lt"/>
              </a:rPr>
              <a:t> Med </a:t>
            </a:r>
            <a:r>
              <a:rPr lang="en-US" altLang="en-US" sz="1200" dirty="0" smtClean="0">
                <a:solidFill>
                  <a:srgbClr val="000000"/>
                </a:solidFill>
                <a:latin typeface="+mn-lt"/>
              </a:rPr>
              <a:t>2012</a:t>
            </a:r>
          </a:p>
          <a:p>
            <a:r>
              <a:rPr lang="en-US" altLang="en-US" sz="1200" dirty="0" err="1">
                <a:solidFill>
                  <a:srgbClr val="000000"/>
                </a:solidFill>
                <a:latin typeface="+mn-lt"/>
              </a:rPr>
              <a:t>Buchbinder</a:t>
            </a:r>
            <a:r>
              <a:rPr lang="en-US" altLang="en-US" sz="1200" dirty="0">
                <a:solidFill>
                  <a:srgbClr val="000000"/>
                </a:solidFill>
                <a:latin typeface="+mn-lt"/>
              </a:rPr>
              <a:t> S, et al. Lancet ID </a:t>
            </a:r>
            <a:r>
              <a:rPr lang="en-US" altLang="en-US" sz="1200" dirty="0" smtClean="0">
                <a:solidFill>
                  <a:srgbClr val="000000"/>
                </a:solidFill>
                <a:latin typeface="+mn-lt"/>
              </a:rPr>
              <a:t>2014</a:t>
            </a:r>
            <a:endParaRPr lang="en-US" altLang="en-US" sz="1200" dirty="0" smtClean="0">
              <a:latin typeface="+mn-lt"/>
            </a:endParaRPr>
          </a:p>
        </p:txBody>
      </p:sp>
    </p:spTree>
    <p:extLst>
      <p:ext uri="{BB962C8B-B14F-4D97-AF65-F5344CB8AC3E}">
        <p14:creationId xmlns:p14="http://schemas.microsoft.com/office/powerpoint/2010/main" val="810457500"/>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vert="horz" lIns="91440" tIns="45720" rIns="91440" bIns="45720" rtlCol="0" anchor="t">
            <a:normAutofit/>
          </a:bodyPr>
          <a:lstStyle/>
          <a:p>
            <a:r>
              <a:rPr lang="en-US" dirty="0">
                <a:latin typeface="+mn-lt"/>
              </a:rPr>
              <a:t>HIV i</a:t>
            </a:r>
            <a:r>
              <a:rPr lang="en-US" dirty="0" smtClean="0">
                <a:latin typeface="+mn-lt"/>
              </a:rPr>
              <a:t>ncidence </a:t>
            </a:r>
            <a:r>
              <a:rPr lang="en-US" dirty="0">
                <a:latin typeface="+mn-lt"/>
              </a:rPr>
              <a:t>and d</a:t>
            </a:r>
            <a:r>
              <a:rPr lang="en-US" dirty="0" smtClean="0">
                <a:latin typeface="+mn-lt"/>
              </a:rPr>
              <a:t>rug </a:t>
            </a:r>
            <a:r>
              <a:rPr lang="en-US" dirty="0">
                <a:latin typeface="+mn-lt"/>
              </a:rPr>
              <a:t>c</a:t>
            </a:r>
            <a:r>
              <a:rPr lang="en-US" dirty="0" smtClean="0">
                <a:latin typeface="+mn-lt"/>
              </a:rPr>
              <a:t>oncentrations </a:t>
            </a:r>
            <a:r>
              <a:rPr lang="en-US" dirty="0">
                <a:latin typeface="+mn-lt"/>
              </a:rPr>
              <a:t>in MSM</a:t>
            </a:r>
          </a:p>
        </p:txBody>
      </p:sp>
      <p:grpSp>
        <p:nvGrpSpPr>
          <p:cNvPr id="2" name="Group 1"/>
          <p:cNvGrpSpPr/>
          <p:nvPr/>
        </p:nvGrpSpPr>
        <p:grpSpPr>
          <a:xfrm>
            <a:off x="838200" y="2558500"/>
            <a:ext cx="5781675" cy="2843213"/>
            <a:chOff x="3063874" y="2443608"/>
            <a:chExt cx="5781675" cy="2843213"/>
          </a:xfrm>
        </p:grpSpPr>
        <p:pic>
          <p:nvPicPr>
            <p:cNvPr id="306180" name="image6.png"/>
            <p:cNvPicPr>
              <a:picLocks noChangeAspect="1" noChangeArrowheads="1"/>
            </p:cNvPicPr>
            <p:nvPr/>
          </p:nvPicPr>
          <p:blipFill>
            <a:blip r:embed="rId3" cstate="print">
              <a:extLst>
                <a:ext uri="{28A0092B-C50C-407E-A947-70E740481C1C}">
                  <a14:useLocalDpi xmlns:a14="http://schemas.microsoft.com/office/drawing/2010/main"/>
                </a:ext>
              </a:extLst>
            </a:blip>
            <a:srcRect t="2162"/>
            <a:stretch>
              <a:fillRect/>
            </a:stretch>
          </p:blipFill>
          <p:spPr bwMode="auto">
            <a:xfrm>
              <a:off x="3063874" y="2443608"/>
              <a:ext cx="5781675" cy="284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306182" name="Shape 2185"/>
            <p:cNvSpPr>
              <a:spLocks noChangeArrowheads="1"/>
            </p:cNvSpPr>
            <p:nvPr/>
          </p:nvSpPr>
          <p:spPr bwMode="auto">
            <a:xfrm>
              <a:off x="6204002" y="2642021"/>
              <a:ext cx="2287485"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90000"/>
                </a:lnSpc>
              </a:pPr>
              <a:r>
                <a:rPr lang="en-US" altLang="en-US" sz="1400">
                  <a:latin typeface="+mn-lt"/>
                </a:rPr>
                <a:t>No infections in those with </a:t>
              </a:r>
            </a:p>
            <a:p>
              <a:pPr algn="ctr">
                <a:lnSpc>
                  <a:spcPct val="90000"/>
                </a:lnSpc>
              </a:pPr>
              <a:r>
                <a:rPr lang="en-US" altLang="en-US" sz="1400" dirty="0">
                  <a:latin typeface="+mn-lt"/>
                </a:rPr>
                <a:t>drug levels equal to ≥4 tabs/</a:t>
              </a:r>
              <a:r>
                <a:rPr lang="en-US" altLang="en-US" sz="1400" dirty="0" err="1">
                  <a:latin typeface="+mn-lt"/>
                </a:rPr>
                <a:t>wk</a:t>
              </a:r>
              <a:endParaRPr lang="en-US" altLang="en-US" sz="1400" dirty="0">
                <a:latin typeface="+mn-lt"/>
              </a:endParaRPr>
            </a:p>
          </p:txBody>
        </p:sp>
        <p:sp>
          <p:nvSpPr>
            <p:cNvPr id="306183" name="Shape 2186"/>
            <p:cNvSpPr>
              <a:spLocks noChangeArrowheads="1"/>
            </p:cNvSpPr>
            <p:nvPr/>
          </p:nvSpPr>
          <p:spPr bwMode="auto">
            <a:xfrm>
              <a:off x="5954712" y="2620129"/>
              <a:ext cx="2786062" cy="2324100"/>
            </a:xfrm>
            <a:prstGeom prst="rect">
              <a:avLst/>
            </a:prstGeom>
            <a:solidFill>
              <a:srgbClr val="FF4747">
                <a:alpha val="7843"/>
              </a:srgbClr>
            </a:solidFill>
            <a:ln w="19050">
              <a:solidFill>
                <a:srgbClr val="CC0000"/>
              </a:solidFill>
              <a:miter lim="800000"/>
              <a:headEnd/>
              <a:tailEnd/>
            </a:ln>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90000"/>
                </a:lnSpc>
              </a:pPr>
              <a:endParaRPr lang="en-US" altLang="en-US">
                <a:solidFill>
                  <a:srgbClr val="FFFFFF"/>
                </a:solidFill>
                <a:latin typeface="+mn-lt"/>
              </a:endParaRPr>
            </a:p>
          </p:txBody>
        </p:sp>
      </p:grpSp>
      <p:sp>
        <p:nvSpPr>
          <p:cNvPr id="306184" name="Shape 2187"/>
          <p:cNvSpPr>
            <a:spLocks noChangeArrowheads="1"/>
          </p:cNvSpPr>
          <p:nvPr/>
        </p:nvSpPr>
        <p:spPr bwMode="auto">
          <a:xfrm>
            <a:off x="2095500" y="5683927"/>
            <a:ext cx="8001000" cy="66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90000"/>
              </a:lnSpc>
            </a:pPr>
            <a:r>
              <a:rPr lang="en-US" altLang="en-US" sz="2400" smtClean="0">
                <a:solidFill>
                  <a:schemeClr val="tx2"/>
                </a:solidFill>
                <a:latin typeface="+mn-lt"/>
              </a:rPr>
              <a:t>Recommended </a:t>
            </a:r>
            <a:r>
              <a:rPr lang="en-US" altLang="en-US" sz="2400" dirty="0">
                <a:solidFill>
                  <a:schemeClr val="tx2"/>
                </a:solidFill>
                <a:latin typeface="+mn-lt"/>
              </a:rPr>
              <a:t>dose of TVD for </a:t>
            </a:r>
            <a:r>
              <a:rPr lang="en-US" altLang="en-US" sz="2400" dirty="0" err="1">
                <a:solidFill>
                  <a:schemeClr val="tx2"/>
                </a:solidFill>
                <a:latin typeface="+mn-lt"/>
              </a:rPr>
              <a:t>PrEP</a:t>
            </a:r>
            <a:r>
              <a:rPr lang="en-US" altLang="en-US" sz="2400" dirty="0">
                <a:solidFill>
                  <a:schemeClr val="tx2"/>
                </a:solidFill>
                <a:latin typeface="+mn-lt"/>
              </a:rPr>
              <a:t> in HIV-1 uninfected adults: </a:t>
            </a:r>
            <a:endParaRPr lang="en-US" altLang="en-US" sz="2400" dirty="0" smtClean="0">
              <a:solidFill>
                <a:schemeClr val="tx2"/>
              </a:solidFill>
              <a:latin typeface="+mn-lt"/>
            </a:endParaRPr>
          </a:p>
          <a:p>
            <a:pPr algn="ctr">
              <a:lnSpc>
                <a:spcPct val="90000"/>
              </a:lnSpc>
            </a:pPr>
            <a:r>
              <a:rPr lang="en-US" altLang="en-US" sz="2400" dirty="0" smtClean="0">
                <a:solidFill>
                  <a:schemeClr val="tx2"/>
                </a:solidFill>
                <a:latin typeface="+mn-lt"/>
              </a:rPr>
              <a:t>One </a:t>
            </a:r>
            <a:r>
              <a:rPr lang="en-US" altLang="en-US" sz="2400" dirty="0">
                <a:solidFill>
                  <a:schemeClr val="tx2"/>
                </a:solidFill>
                <a:latin typeface="+mn-lt"/>
              </a:rPr>
              <a:t>tablet once daily taken orally with or without </a:t>
            </a:r>
            <a:r>
              <a:rPr lang="en-US" altLang="en-US" sz="2400" dirty="0" smtClean="0">
                <a:solidFill>
                  <a:schemeClr val="tx2"/>
                </a:solidFill>
                <a:latin typeface="+mn-lt"/>
              </a:rPr>
              <a:t>food</a:t>
            </a:r>
            <a:endParaRPr lang="en-US" altLang="en-US" sz="2400" dirty="0">
              <a:solidFill>
                <a:schemeClr val="tx2"/>
              </a:solidFill>
              <a:latin typeface="+mn-lt"/>
            </a:endParaRPr>
          </a:p>
        </p:txBody>
      </p:sp>
      <p:sp>
        <p:nvSpPr>
          <p:cNvPr id="306185" name="Shape 2189"/>
          <p:cNvSpPr>
            <a:spLocks noChangeArrowheads="1"/>
          </p:cNvSpPr>
          <p:nvPr/>
        </p:nvSpPr>
        <p:spPr bwMode="auto">
          <a:xfrm>
            <a:off x="1154482" y="1679776"/>
            <a:ext cx="988303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45719" rIns="45719">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en-US" sz="2000" dirty="0">
                <a:latin typeface="+mn-lt"/>
              </a:rPr>
              <a:t>Modeling data from subjects in randomised placebo-controlled iPrEx, ATN 089, or US PrEP safety trials who were enrolled in the 72-week open label extension (iPrEx OLE)</a:t>
            </a:r>
          </a:p>
        </p:txBody>
      </p:sp>
      <p:graphicFrame>
        <p:nvGraphicFramePr>
          <p:cNvPr id="2190" name="Table 2190"/>
          <p:cNvGraphicFramePr>
            <a:graphicFrameLocks noGrp="1"/>
          </p:cNvGraphicFramePr>
          <p:nvPr>
            <p:extLst/>
          </p:nvPr>
        </p:nvGraphicFramePr>
        <p:xfrm>
          <a:off x="6995484" y="2735021"/>
          <a:ext cx="4820909" cy="2272859"/>
        </p:xfrm>
        <a:graphic>
          <a:graphicData uri="http://schemas.openxmlformats.org/drawingml/2006/table">
            <a:tbl>
              <a:tblPr firstRow="1" bandRow="1">
                <a:tableStyleId>{6E25E649-3F16-4E02-A733-19D2CDBF48F0}</a:tableStyleId>
              </a:tblPr>
              <a:tblGrid>
                <a:gridCol w="1307159"/>
                <a:gridCol w="702750"/>
                <a:gridCol w="702750"/>
                <a:gridCol w="702750"/>
                <a:gridCol w="702750"/>
                <a:gridCol w="702750"/>
              </a:tblGrid>
              <a:tr h="894971">
                <a:tc>
                  <a:txBody>
                    <a:bodyPr/>
                    <a:lstStyle>
                      <a:lvl1pPr>
                        <a:lnSpc>
                          <a:spcPct val="90000"/>
                        </a:lnSpc>
                        <a:spcBef>
                          <a:spcPts val="1200"/>
                        </a:spcBef>
                        <a:buClr>
                          <a:srgbClr val="A9A9A9"/>
                        </a:buClr>
                        <a:buSzPct val="90000"/>
                        <a:buFont typeface="Wingdings" charset="2"/>
                        <a:defRPr>
                          <a:solidFill>
                            <a:schemeClr val="tx1"/>
                          </a:solidFill>
                          <a:latin typeface="Arial" charset="0"/>
                        </a:defRPr>
                      </a:lvl1pPr>
                      <a:lvl2pPr marL="742950" indent="-28575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a:ln>
                            <a:noFill/>
                          </a:ln>
                          <a:solidFill>
                            <a:schemeClr val="bg1"/>
                          </a:solidFill>
                          <a:effectLst/>
                          <a:latin typeface="+mn-lt"/>
                        </a:rPr>
                        <a:t>Drug Concentration</a:t>
                      </a:r>
                      <a:endParaRPr kumimoji="0" lang="en-US" altLang="en-US" sz="1400" b="0" i="0" u="none" strike="noStrike" cap="none" normalizeH="0" baseline="0" dirty="0">
                        <a:ln>
                          <a:noFill/>
                        </a:ln>
                        <a:solidFill>
                          <a:schemeClr val="bg1"/>
                        </a:solidFill>
                        <a:effectLst/>
                        <a:latin typeface="+mn-lt"/>
                      </a:endParaRPr>
                    </a:p>
                  </a:txBody>
                  <a:tcPr marL="45720" marR="45720" anchor="ctr" horzOverflow="overflow"/>
                </a:tc>
                <a:tc>
                  <a:txBody>
                    <a:bodyPr/>
                    <a:lstStyle>
                      <a:lvl1pPr>
                        <a:lnSpc>
                          <a:spcPct val="90000"/>
                        </a:lnSpc>
                        <a:spcBef>
                          <a:spcPts val="1200"/>
                        </a:spcBef>
                        <a:buClr>
                          <a:srgbClr val="A9A9A9"/>
                        </a:buClr>
                        <a:buSzPct val="90000"/>
                        <a:buFont typeface="Wingdings" charset="2"/>
                        <a:defRPr>
                          <a:solidFill>
                            <a:schemeClr val="tx1"/>
                          </a:solidFill>
                          <a:latin typeface="Arial" charset="0"/>
                        </a:defRPr>
                      </a:lvl1pPr>
                      <a:lvl2pPr marL="742950" indent="-28575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a:ln>
                            <a:noFill/>
                          </a:ln>
                          <a:solidFill>
                            <a:schemeClr val="bg1"/>
                          </a:solidFill>
                          <a:effectLst/>
                          <a:latin typeface="+mn-lt"/>
                        </a:rPr>
                        <a:t>none</a:t>
                      </a:r>
                      <a:endParaRPr kumimoji="0" lang="en-US" altLang="en-US" sz="1400" b="0" i="0" u="none" strike="noStrike" cap="none" normalizeH="0" baseline="0" dirty="0">
                        <a:ln>
                          <a:noFill/>
                        </a:ln>
                        <a:solidFill>
                          <a:schemeClr val="bg1"/>
                        </a:solidFill>
                        <a:effectLst/>
                        <a:latin typeface="+mn-lt"/>
                      </a:endParaRPr>
                    </a:p>
                  </a:txBody>
                  <a:tcPr marL="45720" marR="45720" anchor="ctr" horzOverflow="overflow"/>
                </a:tc>
                <a:tc>
                  <a:txBody>
                    <a:bodyPr/>
                    <a:lstStyle>
                      <a:lvl1pPr>
                        <a:lnSpc>
                          <a:spcPct val="90000"/>
                        </a:lnSpc>
                        <a:spcBef>
                          <a:spcPts val="1200"/>
                        </a:spcBef>
                        <a:buClr>
                          <a:srgbClr val="A9A9A9"/>
                        </a:buClr>
                        <a:buSzPct val="90000"/>
                        <a:buFont typeface="Wingdings" charset="2"/>
                        <a:defRPr>
                          <a:solidFill>
                            <a:schemeClr val="tx1"/>
                          </a:solidFill>
                          <a:latin typeface="Arial" charset="0"/>
                        </a:defRPr>
                      </a:lvl1pPr>
                      <a:lvl2pPr marL="742950" indent="-28575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a:ln>
                            <a:noFill/>
                          </a:ln>
                          <a:solidFill>
                            <a:schemeClr val="bg1"/>
                          </a:solidFill>
                          <a:effectLst/>
                          <a:latin typeface="+mn-lt"/>
                        </a:rPr>
                        <a:t>&lt;2 pills</a:t>
                      </a:r>
                      <a:r>
                        <a:rPr kumimoji="0" lang="en-US" altLang="en-US" sz="1400" u="none" strike="noStrike" cap="none" normalizeH="0" baseline="0" dirty="0" smtClean="0">
                          <a:ln>
                            <a:noFill/>
                          </a:ln>
                          <a:solidFill>
                            <a:schemeClr val="bg1"/>
                          </a:solidFill>
                          <a:effectLst/>
                          <a:latin typeface="+mn-lt"/>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smtClean="0">
                          <a:ln>
                            <a:noFill/>
                          </a:ln>
                          <a:solidFill>
                            <a:schemeClr val="bg1"/>
                          </a:solidFill>
                          <a:effectLst/>
                          <a:latin typeface="+mn-lt"/>
                        </a:rPr>
                        <a:t>week</a:t>
                      </a:r>
                      <a:endParaRPr kumimoji="0" lang="en-US" altLang="en-US" sz="1400" b="0" i="0" u="none" strike="noStrike" cap="none" normalizeH="0" baseline="0" dirty="0">
                        <a:ln>
                          <a:noFill/>
                        </a:ln>
                        <a:solidFill>
                          <a:schemeClr val="bg1"/>
                        </a:solidFill>
                        <a:effectLst/>
                        <a:latin typeface="+mn-lt"/>
                      </a:endParaRPr>
                    </a:p>
                  </a:txBody>
                  <a:tcPr marL="45720" marR="45720" anchor="ctr" horzOverflow="overflow"/>
                </a:tc>
                <a:tc>
                  <a:txBody>
                    <a:bodyPr/>
                    <a:lstStyle>
                      <a:lvl1pPr>
                        <a:lnSpc>
                          <a:spcPct val="90000"/>
                        </a:lnSpc>
                        <a:spcBef>
                          <a:spcPts val="1200"/>
                        </a:spcBef>
                        <a:buClr>
                          <a:srgbClr val="A9A9A9"/>
                        </a:buClr>
                        <a:buSzPct val="90000"/>
                        <a:buFont typeface="Wingdings" charset="2"/>
                        <a:defRPr>
                          <a:solidFill>
                            <a:schemeClr val="tx1"/>
                          </a:solidFill>
                          <a:latin typeface="Arial" charset="0"/>
                        </a:defRPr>
                      </a:lvl1pPr>
                      <a:lvl2pPr marL="742950" indent="-28575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a:ln>
                            <a:noFill/>
                          </a:ln>
                          <a:solidFill>
                            <a:schemeClr val="bg1"/>
                          </a:solidFill>
                          <a:effectLst/>
                          <a:latin typeface="+mn-lt"/>
                        </a:rPr>
                        <a:t>2-3 pills</a:t>
                      </a:r>
                      <a:r>
                        <a:rPr kumimoji="0" lang="en-US" altLang="en-US" sz="1400" u="none" strike="noStrike" cap="none" normalizeH="0" baseline="0" dirty="0" smtClean="0">
                          <a:ln>
                            <a:noFill/>
                          </a:ln>
                          <a:solidFill>
                            <a:schemeClr val="bg1"/>
                          </a:solidFill>
                          <a:effectLst/>
                          <a:latin typeface="+mn-lt"/>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smtClean="0">
                          <a:ln>
                            <a:noFill/>
                          </a:ln>
                          <a:solidFill>
                            <a:schemeClr val="bg1"/>
                          </a:solidFill>
                          <a:effectLst/>
                          <a:latin typeface="+mn-lt"/>
                        </a:rPr>
                        <a:t>week</a:t>
                      </a:r>
                      <a:endParaRPr kumimoji="0" lang="en-US" altLang="en-US" sz="1400" b="0" i="0" u="none" strike="noStrike" cap="none" normalizeH="0" baseline="0" dirty="0">
                        <a:ln>
                          <a:noFill/>
                        </a:ln>
                        <a:solidFill>
                          <a:schemeClr val="bg1"/>
                        </a:solidFill>
                        <a:effectLst/>
                        <a:latin typeface="+mn-lt"/>
                      </a:endParaRPr>
                    </a:p>
                  </a:txBody>
                  <a:tcPr marL="45720" marR="45720" anchor="ctr" horzOverflow="overflow"/>
                </a:tc>
                <a:tc>
                  <a:txBody>
                    <a:bodyPr/>
                    <a:lstStyle>
                      <a:lvl1pPr>
                        <a:lnSpc>
                          <a:spcPct val="90000"/>
                        </a:lnSpc>
                        <a:spcBef>
                          <a:spcPts val="1200"/>
                        </a:spcBef>
                        <a:buClr>
                          <a:srgbClr val="A9A9A9"/>
                        </a:buClr>
                        <a:buSzPct val="90000"/>
                        <a:buFont typeface="Wingdings" charset="2"/>
                        <a:defRPr>
                          <a:solidFill>
                            <a:schemeClr val="tx1"/>
                          </a:solidFill>
                          <a:latin typeface="Arial" charset="0"/>
                        </a:defRPr>
                      </a:lvl1pPr>
                      <a:lvl2pPr marL="742950" indent="-28575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 typeface="Wingdings" charset="2"/>
                        <a:buNone/>
                        <a:tabLst/>
                      </a:pPr>
                      <a:r>
                        <a:rPr kumimoji="0" lang="en-US" altLang="en-US" sz="1400" u="none" strike="noStrike" cap="none" normalizeH="0" baseline="0" dirty="0" smtClean="0">
                          <a:ln>
                            <a:noFill/>
                          </a:ln>
                          <a:solidFill>
                            <a:schemeClr val="bg1"/>
                          </a:solidFill>
                          <a:effectLst/>
                          <a:latin typeface="+mn-lt"/>
                        </a:rPr>
                        <a:t>4 </a:t>
                      </a:r>
                      <a:r>
                        <a:rPr kumimoji="0" lang="en-US" altLang="en-US" sz="1400" u="none" strike="noStrike" cap="none" normalizeH="0" baseline="0" dirty="0">
                          <a:ln>
                            <a:noFill/>
                          </a:ln>
                          <a:solidFill>
                            <a:schemeClr val="bg1"/>
                          </a:solidFill>
                          <a:effectLst/>
                          <a:latin typeface="+mn-lt"/>
                        </a:rPr>
                        <a:t>pills</a:t>
                      </a:r>
                      <a:r>
                        <a:rPr kumimoji="0" lang="en-US" altLang="en-US" sz="1400" u="none" strike="noStrike" cap="none" normalizeH="0" baseline="0" dirty="0" smtClean="0">
                          <a:ln>
                            <a:noFill/>
                          </a:ln>
                          <a:solidFill>
                            <a:schemeClr val="bg1"/>
                          </a:solidFill>
                          <a:effectLst/>
                          <a:latin typeface="+mn-lt"/>
                        </a:rPr>
                        <a:t>/</a:t>
                      </a:r>
                    </a:p>
                    <a:p>
                      <a:pPr marL="0" marR="0" lvl="0" indent="0" algn="ctr" defTabSz="914400" rtl="0" eaLnBrk="1" fontAlgn="base" latinLnBrk="0" hangingPunct="1">
                        <a:lnSpc>
                          <a:spcPct val="100000"/>
                        </a:lnSpc>
                        <a:spcBef>
                          <a:spcPct val="0"/>
                        </a:spcBef>
                        <a:spcAft>
                          <a:spcPct val="0"/>
                        </a:spcAft>
                        <a:buClrTx/>
                        <a:buSzTx/>
                        <a:buFont typeface="Wingdings" charset="2"/>
                        <a:buNone/>
                        <a:tabLst/>
                      </a:pPr>
                      <a:r>
                        <a:rPr kumimoji="0" lang="en-US" altLang="en-US" sz="1400" u="none" strike="noStrike" cap="none" normalizeH="0" baseline="0" dirty="0" smtClean="0">
                          <a:ln>
                            <a:noFill/>
                          </a:ln>
                          <a:solidFill>
                            <a:schemeClr val="bg1"/>
                          </a:solidFill>
                          <a:effectLst/>
                          <a:latin typeface="+mn-lt"/>
                        </a:rPr>
                        <a:t>week</a:t>
                      </a:r>
                      <a:endParaRPr kumimoji="0" lang="en-US" altLang="en-US" sz="1400" b="0" i="0" u="none" strike="noStrike" cap="none" normalizeH="0" baseline="0" dirty="0">
                        <a:ln>
                          <a:noFill/>
                        </a:ln>
                        <a:solidFill>
                          <a:schemeClr val="bg1"/>
                        </a:solidFill>
                        <a:effectLst/>
                        <a:latin typeface="+mn-lt"/>
                      </a:endParaRPr>
                    </a:p>
                  </a:txBody>
                  <a:tcPr marL="45720" marR="45720" anchor="ctr" horzOverflow="overflow"/>
                </a:tc>
                <a:tc>
                  <a:txBody>
                    <a:bodyPr/>
                    <a:lstStyle>
                      <a:lvl1pPr>
                        <a:lnSpc>
                          <a:spcPct val="90000"/>
                        </a:lnSpc>
                        <a:spcBef>
                          <a:spcPts val="1200"/>
                        </a:spcBef>
                        <a:buClr>
                          <a:srgbClr val="A9A9A9"/>
                        </a:buClr>
                        <a:buSzPct val="90000"/>
                        <a:buFont typeface="Wingdings" charset="2"/>
                        <a:defRPr>
                          <a:solidFill>
                            <a:schemeClr val="tx1"/>
                          </a:solidFill>
                          <a:latin typeface="Arial" charset="0"/>
                        </a:defRPr>
                      </a:lvl1pPr>
                      <a:lvl2pPr marL="742950" indent="-28575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a:ln>
                            <a:noFill/>
                          </a:ln>
                          <a:solidFill>
                            <a:schemeClr val="bg1"/>
                          </a:solidFill>
                          <a:effectLst/>
                          <a:latin typeface="+mn-lt"/>
                        </a:rPr>
                        <a:t>7 pills</a:t>
                      </a:r>
                      <a:r>
                        <a:rPr kumimoji="0" lang="en-US" altLang="en-US" sz="1400" u="none" strike="noStrike" cap="none" normalizeH="0" baseline="0" dirty="0" smtClean="0">
                          <a:ln>
                            <a:noFill/>
                          </a:ln>
                          <a:solidFill>
                            <a:schemeClr val="bg1"/>
                          </a:solidFill>
                          <a:effectLst/>
                          <a:latin typeface="+mn-lt"/>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smtClean="0">
                          <a:ln>
                            <a:noFill/>
                          </a:ln>
                          <a:solidFill>
                            <a:schemeClr val="bg1"/>
                          </a:solidFill>
                          <a:effectLst/>
                          <a:latin typeface="+mn-lt"/>
                        </a:rPr>
                        <a:t>week</a:t>
                      </a:r>
                      <a:endParaRPr kumimoji="0" lang="en-US" altLang="en-US" sz="1400" b="0" i="0" u="none" strike="noStrike" cap="none" normalizeH="0" baseline="0" dirty="0">
                        <a:ln>
                          <a:noFill/>
                        </a:ln>
                        <a:solidFill>
                          <a:schemeClr val="bg1"/>
                        </a:solidFill>
                        <a:effectLst/>
                        <a:latin typeface="+mn-lt"/>
                      </a:endParaRPr>
                    </a:p>
                  </a:txBody>
                  <a:tcPr marL="45720" marR="45720" anchor="ctr" horzOverflow="overflow"/>
                </a:tc>
              </a:tr>
              <a:tr h="646368">
                <a:tc>
                  <a:txBody>
                    <a:bodyPr/>
                    <a:lstStyle>
                      <a:lvl1pPr>
                        <a:lnSpc>
                          <a:spcPct val="90000"/>
                        </a:lnSpc>
                        <a:spcBef>
                          <a:spcPts val="1200"/>
                        </a:spcBef>
                        <a:buClr>
                          <a:srgbClr val="A9A9A9"/>
                        </a:buClr>
                        <a:buSzPct val="90000"/>
                        <a:buFont typeface="Wingdings" charset="2"/>
                        <a:defRPr>
                          <a:solidFill>
                            <a:schemeClr val="tx1"/>
                          </a:solidFill>
                          <a:latin typeface="Arial" charset="0"/>
                        </a:defRPr>
                      </a:lvl1pPr>
                      <a:lvl2pPr marL="742950" indent="-28575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a:ln>
                            <a:noFill/>
                          </a:ln>
                          <a:effectLst/>
                          <a:latin typeface="+mn-lt"/>
                        </a:rPr>
                        <a:t>HIV Incidence per 100 PY (95%CI)</a:t>
                      </a:r>
                      <a:endParaRPr kumimoji="0" lang="en-US" altLang="en-US" sz="1400" b="0" i="0" u="none" strike="noStrike" cap="none" normalizeH="0" baseline="0">
                        <a:ln>
                          <a:noFill/>
                        </a:ln>
                        <a:solidFill>
                          <a:schemeClr val="tx1"/>
                        </a:solidFill>
                        <a:effectLst/>
                        <a:latin typeface="+mn-lt"/>
                      </a:endParaRPr>
                    </a:p>
                  </a:txBody>
                  <a:tcPr marL="45720" marR="45720" anchor="ctr" horzOverflow="overflow"/>
                </a:tc>
                <a:tc>
                  <a:txBody>
                    <a:bodyPr/>
                    <a:lstStyle>
                      <a:lvl1pPr>
                        <a:lnSpc>
                          <a:spcPct val="90000"/>
                        </a:lnSpc>
                        <a:spcBef>
                          <a:spcPts val="1200"/>
                        </a:spcBef>
                        <a:buClr>
                          <a:srgbClr val="A9A9A9"/>
                        </a:buClr>
                        <a:buSzPct val="90000"/>
                        <a:buFont typeface="Wingdings" charset="2"/>
                        <a:defRPr>
                          <a:solidFill>
                            <a:schemeClr val="tx1"/>
                          </a:solidFill>
                          <a:latin typeface="Arial" charset="0"/>
                        </a:defRPr>
                      </a:lvl1pPr>
                      <a:lvl2pPr marL="742950" indent="-28575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a:ln>
                            <a:noFill/>
                          </a:ln>
                          <a:effectLst/>
                          <a:latin typeface="+mn-lt"/>
                        </a:rPr>
                        <a:t>4.7 (2.99-7.76)</a:t>
                      </a:r>
                      <a:endParaRPr kumimoji="0" lang="en-US" altLang="en-US" sz="1400" b="0" i="1" u="none" strike="noStrike" cap="none" normalizeH="0" baseline="0" dirty="0">
                        <a:ln>
                          <a:noFill/>
                        </a:ln>
                        <a:solidFill>
                          <a:schemeClr val="tx1"/>
                        </a:solidFill>
                        <a:effectLst/>
                        <a:latin typeface="+mn-lt"/>
                      </a:endParaRPr>
                    </a:p>
                  </a:txBody>
                  <a:tcPr marL="45720" marR="45720" anchor="ctr" horzOverflow="overflow"/>
                </a:tc>
                <a:tc>
                  <a:txBody>
                    <a:bodyPr/>
                    <a:lstStyle>
                      <a:lvl1pPr>
                        <a:lnSpc>
                          <a:spcPct val="90000"/>
                        </a:lnSpc>
                        <a:spcBef>
                          <a:spcPts val="1200"/>
                        </a:spcBef>
                        <a:buClr>
                          <a:srgbClr val="A9A9A9"/>
                        </a:buClr>
                        <a:buSzPct val="90000"/>
                        <a:buFont typeface="Wingdings" charset="2"/>
                        <a:defRPr>
                          <a:solidFill>
                            <a:schemeClr val="tx1"/>
                          </a:solidFill>
                          <a:latin typeface="Arial" charset="0"/>
                        </a:defRPr>
                      </a:lvl1pPr>
                      <a:lvl2pPr marL="742950" indent="-28575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a:ln>
                            <a:noFill/>
                          </a:ln>
                          <a:effectLst/>
                          <a:latin typeface="+mn-lt"/>
                        </a:rPr>
                        <a:t>2.25 (1.19-4.79)</a:t>
                      </a:r>
                      <a:endParaRPr kumimoji="0" lang="en-US" altLang="en-US" sz="1400" b="0" i="1" u="none" strike="noStrike" cap="none" normalizeH="0" baseline="0" dirty="0">
                        <a:ln>
                          <a:noFill/>
                        </a:ln>
                        <a:solidFill>
                          <a:schemeClr val="tx1"/>
                        </a:solidFill>
                        <a:effectLst/>
                        <a:latin typeface="+mn-lt"/>
                      </a:endParaRPr>
                    </a:p>
                  </a:txBody>
                  <a:tcPr marL="45720" marR="45720" anchor="ctr" horzOverflow="overflow"/>
                </a:tc>
                <a:tc>
                  <a:txBody>
                    <a:bodyPr/>
                    <a:lstStyle>
                      <a:lvl1pPr>
                        <a:lnSpc>
                          <a:spcPct val="90000"/>
                        </a:lnSpc>
                        <a:spcBef>
                          <a:spcPts val="1200"/>
                        </a:spcBef>
                        <a:buClr>
                          <a:srgbClr val="A9A9A9"/>
                        </a:buClr>
                        <a:buSzPct val="90000"/>
                        <a:buFont typeface="Wingdings" charset="2"/>
                        <a:defRPr>
                          <a:solidFill>
                            <a:schemeClr val="tx1"/>
                          </a:solidFill>
                          <a:latin typeface="Arial" charset="0"/>
                        </a:defRPr>
                      </a:lvl1pPr>
                      <a:lvl2pPr marL="742950" indent="-28575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a:ln>
                            <a:noFill/>
                          </a:ln>
                          <a:effectLst/>
                          <a:latin typeface="+mn-lt"/>
                        </a:rPr>
                        <a:t>0.56 (0.00-2.50)</a:t>
                      </a:r>
                      <a:endParaRPr kumimoji="0" lang="en-US" altLang="en-US" sz="1400" b="0" i="1" u="none" strike="noStrike" cap="none" normalizeH="0" baseline="0" dirty="0">
                        <a:ln>
                          <a:noFill/>
                        </a:ln>
                        <a:solidFill>
                          <a:schemeClr val="tx1"/>
                        </a:solidFill>
                        <a:effectLst/>
                        <a:latin typeface="+mn-lt"/>
                      </a:endParaRPr>
                    </a:p>
                  </a:txBody>
                  <a:tcPr marL="45720" marR="45720" anchor="ctr" horzOverflow="overflow"/>
                </a:tc>
                <a:tc>
                  <a:txBody>
                    <a:bodyPr/>
                    <a:lstStyle>
                      <a:lvl1pPr>
                        <a:lnSpc>
                          <a:spcPct val="90000"/>
                        </a:lnSpc>
                        <a:spcBef>
                          <a:spcPts val="1200"/>
                        </a:spcBef>
                        <a:buClr>
                          <a:srgbClr val="A9A9A9"/>
                        </a:buClr>
                        <a:buSzPct val="90000"/>
                        <a:buFont typeface="Wingdings" charset="2"/>
                        <a:defRPr>
                          <a:solidFill>
                            <a:schemeClr val="tx1"/>
                          </a:solidFill>
                          <a:latin typeface="Arial" charset="0"/>
                        </a:defRPr>
                      </a:lvl1pPr>
                      <a:lvl2pPr marL="742950" indent="-28575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a:ln>
                            <a:noFill/>
                          </a:ln>
                          <a:effectLst/>
                          <a:latin typeface="+mn-lt"/>
                        </a:rPr>
                        <a:t>0</a:t>
                      </a:r>
                      <a:endParaRPr kumimoji="0" lang="en-US" altLang="en-US" sz="1400" b="0" i="1" u="none" strike="noStrike" cap="none" normalizeH="0" baseline="0" dirty="0">
                        <a:ln>
                          <a:noFill/>
                        </a:ln>
                        <a:solidFill>
                          <a:schemeClr val="tx1"/>
                        </a:solidFill>
                        <a:effectLst/>
                        <a:latin typeface="+mn-lt"/>
                      </a:endParaRPr>
                    </a:p>
                  </a:txBody>
                  <a:tcPr marL="45720" marR="45720" anchor="ctr" horzOverflow="overflow"/>
                </a:tc>
                <a:tc>
                  <a:txBody>
                    <a:bodyPr/>
                    <a:lstStyle>
                      <a:lvl1pPr>
                        <a:lnSpc>
                          <a:spcPct val="90000"/>
                        </a:lnSpc>
                        <a:spcBef>
                          <a:spcPts val="1200"/>
                        </a:spcBef>
                        <a:buClr>
                          <a:srgbClr val="A9A9A9"/>
                        </a:buClr>
                        <a:buSzPct val="90000"/>
                        <a:buFont typeface="Wingdings" charset="2"/>
                        <a:defRPr>
                          <a:solidFill>
                            <a:schemeClr val="tx1"/>
                          </a:solidFill>
                          <a:latin typeface="Arial" charset="0"/>
                        </a:defRPr>
                      </a:lvl1pPr>
                      <a:lvl2pPr marL="742950" indent="-28575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a:ln>
                            <a:noFill/>
                          </a:ln>
                          <a:effectLst/>
                          <a:latin typeface="+mn-lt"/>
                        </a:rPr>
                        <a:t>0</a:t>
                      </a:r>
                      <a:endParaRPr kumimoji="0" lang="en-US" altLang="en-US" sz="1400" b="0" i="1" u="none" strike="noStrike" cap="none" normalizeH="0" baseline="0" dirty="0">
                        <a:ln>
                          <a:noFill/>
                        </a:ln>
                        <a:solidFill>
                          <a:schemeClr val="tx1"/>
                        </a:solidFill>
                        <a:effectLst/>
                        <a:latin typeface="+mn-lt"/>
                      </a:endParaRPr>
                    </a:p>
                  </a:txBody>
                  <a:tcPr marL="45720" marR="45720" anchor="ctr" horzOverflow="overflow"/>
                </a:tc>
              </a:tr>
              <a:tr h="646368">
                <a:tc>
                  <a:txBody>
                    <a:bodyPr/>
                    <a:lstStyle>
                      <a:lvl1pPr>
                        <a:lnSpc>
                          <a:spcPct val="90000"/>
                        </a:lnSpc>
                        <a:spcBef>
                          <a:spcPts val="1200"/>
                        </a:spcBef>
                        <a:buClr>
                          <a:srgbClr val="A9A9A9"/>
                        </a:buClr>
                        <a:buSzPct val="90000"/>
                        <a:buFont typeface="Wingdings" charset="2"/>
                        <a:defRPr>
                          <a:solidFill>
                            <a:schemeClr val="tx1"/>
                          </a:solidFill>
                          <a:latin typeface="Arial" charset="0"/>
                        </a:defRPr>
                      </a:lvl1pPr>
                      <a:lvl2pPr marL="742950" indent="-28575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a:ln>
                            <a:noFill/>
                          </a:ln>
                          <a:effectLst/>
                          <a:latin typeface="+mn-lt"/>
                        </a:rPr>
                        <a:t>Risk Reduction (95%CI)</a:t>
                      </a:r>
                      <a:endParaRPr kumimoji="0" lang="en-US" altLang="en-US" sz="1400" b="0" i="0" u="none" strike="noStrike" cap="none" normalizeH="0" baseline="0" dirty="0">
                        <a:ln>
                          <a:noFill/>
                        </a:ln>
                        <a:solidFill>
                          <a:schemeClr val="tx1"/>
                        </a:solidFill>
                        <a:effectLst/>
                        <a:latin typeface="+mn-lt"/>
                      </a:endParaRPr>
                    </a:p>
                  </a:txBody>
                  <a:tcPr marL="45720" marR="45720" anchor="ctr" horzOverflow="overflow"/>
                </a:tc>
                <a:tc>
                  <a:txBody>
                    <a:bodyPr/>
                    <a:lstStyle>
                      <a:lvl1pPr>
                        <a:lnSpc>
                          <a:spcPct val="90000"/>
                        </a:lnSpc>
                        <a:spcBef>
                          <a:spcPts val="1200"/>
                        </a:spcBef>
                        <a:buClr>
                          <a:srgbClr val="A9A9A9"/>
                        </a:buClr>
                        <a:buSzPct val="90000"/>
                        <a:buFont typeface="Wingdings" charset="2"/>
                        <a:defRPr>
                          <a:solidFill>
                            <a:schemeClr val="tx1"/>
                          </a:solidFill>
                          <a:latin typeface="Arial" charset="0"/>
                        </a:defRPr>
                      </a:lvl1pPr>
                      <a:lvl2pPr marL="742950" indent="-28575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3200" b="0" i="0" u="none" strike="noStrike" cap="none" normalizeH="0" baseline="0" dirty="0">
                        <a:ln>
                          <a:noFill/>
                        </a:ln>
                        <a:solidFill>
                          <a:schemeClr val="tx1"/>
                        </a:solidFill>
                        <a:effectLst/>
                        <a:latin typeface="+mn-lt"/>
                      </a:endParaRPr>
                    </a:p>
                  </a:txBody>
                  <a:tcPr marL="45720" marR="45720" anchor="ctr" horzOverflow="overflow"/>
                </a:tc>
                <a:tc>
                  <a:txBody>
                    <a:bodyPr/>
                    <a:lstStyle>
                      <a:lvl1pPr>
                        <a:lnSpc>
                          <a:spcPct val="90000"/>
                        </a:lnSpc>
                        <a:spcBef>
                          <a:spcPts val="1200"/>
                        </a:spcBef>
                        <a:buClr>
                          <a:srgbClr val="A9A9A9"/>
                        </a:buClr>
                        <a:buSzPct val="90000"/>
                        <a:buFont typeface="Wingdings" charset="2"/>
                        <a:defRPr>
                          <a:solidFill>
                            <a:schemeClr val="tx1"/>
                          </a:solidFill>
                          <a:latin typeface="Arial" charset="0"/>
                        </a:defRPr>
                      </a:lvl1pPr>
                      <a:lvl2pPr marL="742950" indent="-28575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a:ln>
                            <a:noFill/>
                          </a:ln>
                          <a:effectLst/>
                          <a:latin typeface="+mn-lt"/>
                        </a:rPr>
                        <a:t>44% (-31-77)</a:t>
                      </a:r>
                      <a:endParaRPr kumimoji="0" lang="en-US" altLang="en-US" sz="1400" b="0" i="1" u="none" strike="noStrike" cap="none" normalizeH="0" baseline="0">
                        <a:ln>
                          <a:noFill/>
                        </a:ln>
                        <a:solidFill>
                          <a:schemeClr val="tx1"/>
                        </a:solidFill>
                        <a:effectLst/>
                        <a:latin typeface="+mn-lt"/>
                      </a:endParaRPr>
                    </a:p>
                  </a:txBody>
                  <a:tcPr marL="45720" marR="45720" anchor="ctr" horzOverflow="overflow"/>
                </a:tc>
                <a:tc>
                  <a:txBody>
                    <a:bodyPr/>
                    <a:lstStyle>
                      <a:lvl1pPr>
                        <a:lnSpc>
                          <a:spcPct val="90000"/>
                        </a:lnSpc>
                        <a:spcBef>
                          <a:spcPts val="1200"/>
                        </a:spcBef>
                        <a:buClr>
                          <a:srgbClr val="A9A9A9"/>
                        </a:buClr>
                        <a:buSzPct val="90000"/>
                        <a:buFont typeface="Wingdings" charset="2"/>
                        <a:defRPr>
                          <a:solidFill>
                            <a:schemeClr val="tx1"/>
                          </a:solidFill>
                          <a:latin typeface="Arial" charset="0"/>
                        </a:defRPr>
                      </a:lvl1pPr>
                      <a:lvl2pPr marL="742950" indent="-28575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a:ln>
                            <a:noFill/>
                          </a:ln>
                          <a:effectLst/>
                          <a:latin typeface="+mn-lt"/>
                        </a:rPr>
                        <a:t>84% (21-99)</a:t>
                      </a:r>
                      <a:endParaRPr kumimoji="0" lang="en-US" altLang="en-US" sz="1400" b="0" i="1" u="none" strike="noStrike" cap="none" normalizeH="0" baseline="0">
                        <a:ln>
                          <a:noFill/>
                        </a:ln>
                        <a:solidFill>
                          <a:schemeClr val="tx1"/>
                        </a:solidFill>
                        <a:effectLst/>
                        <a:latin typeface="+mn-lt"/>
                      </a:endParaRPr>
                    </a:p>
                  </a:txBody>
                  <a:tcPr marL="45720" marR="45720" anchor="ctr" horzOverflow="overflow"/>
                </a:tc>
                <a:tc gridSpan="2">
                  <a:txBody>
                    <a:bodyPr/>
                    <a:lstStyle>
                      <a:lvl1pPr>
                        <a:lnSpc>
                          <a:spcPct val="90000"/>
                        </a:lnSpc>
                        <a:spcBef>
                          <a:spcPts val="1200"/>
                        </a:spcBef>
                        <a:buClr>
                          <a:srgbClr val="A9A9A9"/>
                        </a:buClr>
                        <a:buSzPct val="90000"/>
                        <a:buFont typeface="Wingdings" charset="2"/>
                        <a:defRPr>
                          <a:solidFill>
                            <a:schemeClr val="tx1"/>
                          </a:solidFill>
                          <a:latin typeface="Arial" charset="0"/>
                        </a:defRPr>
                      </a:lvl1pPr>
                      <a:lvl2pPr marL="742950" indent="-28575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u="none" strike="noStrike" cap="none" normalizeH="0" baseline="0" dirty="0">
                          <a:ln>
                            <a:noFill/>
                          </a:ln>
                          <a:effectLst/>
                          <a:latin typeface="+mn-lt"/>
                        </a:rPr>
                        <a:t>100% (86-100)</a:t>
                      </a:r>
                      <a:endParaRPr kumimoji="0" lang="en-US" altLang="en-US" sz="1400" b="1" i="1" u="none" strike="noStrike" cap="none" normalizeH="0" baseline="0" dirty="0">
                        <a:ln>
                          <a:noFill/>
                        </a:ln>
                        <a:solidFill>
                          <a:schemeClr val="tx1"/>
                        </a:solidFill>
                        <a:effectLst/>
                        <a:latin typeface="+mn-lt"/>
                      </a:endParaRPr>
                    </a:p>
                  </a:txBody>
                  <a:tcPr marL="45720" marR="45720" anchor="ctr" horzOverflow="overflow"/>
                </a:tc>
                <a:tc hMerge="1">
                  <a:txBody>
                    <a:bodyPr/>
                    <a:lstStyle/>
                    <a:p>
                      <a:endParaRPr lang="en-US"/>
                    </a:p>
                  </a:txBody>
                  <a:tcPr/>
                </a:tc>
              </a:tr>
            </a:tbl>
          </a:graphicData>
        </a:graphic>
      </p:graphicFrame>
      <p:sp>
        <p:nvSpPr>
          <p:cNvPr id="12" name="Text Box 5"/>
          <p:cNvSpPr txBox="1">
            <a:spLocks noChangeArrowheads="1"/>
          </p:cNvSpPr>
          <p:nvPr/>
        </p:nvSpPr>
        <p:spPr bwMode="auto">
          <a:xfrm>
            <a:off x="9834114" y="6308256"/>
            <a:ext cx="235359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1200">
                <a:solidFill>
                  <a:prstClr val="black"/>
                </a:solidFill>
                <a:latin typeface="+mn-lt"/>
              </a:rPr>
              <a:t>Buchbinder</a:t>
            </a:r>
            <a:r>
              <a:rPr lang="en-US" sz="1200" dirty="0">
                <a:solidFill>
                  <a:prstClr val="black"/>
                </a:solidFill>
                <a:latin typeface="+mn-lt"/>
              </a:rPr>
              <a:t> S, et al. Lancet ID 2014</a:t>
            </a:r>
            <a:endParaRPr lang="en-US" altLang="en-US" sz="1200" dirty="0" smtClean="0">
              <a:latin typeface="+mn-lt"/>
            </a:endParaRPr>
          </a:p>
        </p:txBody>
      </p:sp>
    </p:spTree>
    <p:extLst>
      <p:ext uri="{BB962C8B-B14F-4D97-AF65-F5344CB8AC3E}">
        <p14:creationId xmlns:p14="http://schemas.microsoft.com/office/powerpoint/2010/main" val="200583595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GB" dirty="0" smtClean="0"/>
              <a:t>References</a:t>
            </a:r>
            <a:endParaRPr lang="en-GB" dirty="0"/>
          </a:p>
        </p:txBody>
      </p:sp>
      <p:sp>
        <p:nvSpPr>
          <p:cNvPr id="3" name="Content Placeholder 2"/>
          <p:cNvSpPr>
            <a:spLocks noGrp="1"/>
          </p:cNvSpPr>
          <p:nvPr>
            <p:ph idx="1"/>
          </p:nvPr>
        </p:nvSpPr>
        <p:spPr>
          <a:xfrm>
            <a:off x="838200" y="1364269"/>
            <a:ext cx="10515600" cy="4881128"/>
          </a:xfrm>
        </p:spPr>
        <p:txBody>
          <a:bodyPr>
            <a:noAutofit/>
          </a:bodyPr>
          <a:lstStyle/>
          <a:p>
            <a:pPr>
              <a:lnSpc>
                <a:spcPct val="100000"/>
              </a:lnSpc>
              <a:spcBef>
                <a:spcPts val="0"/>
              </a:spcBef>
            </a:pPr>
            <a:r>
              <a:rPr lang="en-ZA" sz="1800" dirty="0"/>
              <a:t>US Public Health Services. </a:t>
            </a:r>
            <a:r>
              <a:rPr lang="en-ZA" sz="1800" dirty="0" smtClean="0"/>
              <a:t>2014</a:t>
            </a:r>
          </a:p>
          <a:p>
            <a:pPr>
              <a:lnSpc>
                <a:spcPct val="100000"/>
              </a:lnSpc>
              <a:spcBef>
                <a:spcPts val="0"/>
              </a:spcBef>
            </a:pPr>
            <a:r>
              <a:rPr lang="en-ZA" sz="1800" dirty="0" smtClean="0"/>
              <a:t>Consolidated guidelines on the use of antiretroviral drugs for treating and preventing HIV infection. Recommendations for a public health approach. Second edition. 2016. World Health Organization. </a:t>
            </a:r>
          </a:p>
          <a:p>
            <a:pPr>
              <a:lnSpc>
                <a:spcPct val="100000"/>
              </a:lnSpc>
              <a:spcBef>
                <a:spcPts val="0"/>
              </a:spcBef>
            </a:pPr>
            <a:r>
              <a:rPr lang="en-ZA" sz="1800" dirty="0"/>
              <a:t>Patterson K, et al. Penetration of </a:t>
            </a:r>
            <a:r>
              <a:rPr lang="en-ZA" sz="1800" dirty="0" err="1"/>
              <a:t>tenofovir</a:t>
            </a:r>
            <a:r>
              <a:rPr lang="en-ZA" sz="1800" dirty="0"/>
              <a:t> and </a:t>
            </a:r>
            <a:r>
              <a:rPr lang="en-ZA" sz="1800" dirty="0" err="1"/>
              <a:t>emtricitabine</a:t>
            </a:r>
            <a:r>
              <a:rPr lang="en-ZA" sz="1800" dirty="0"/>
              <a:t> in mucosal tissues: implications for prevention of HIV-1 transmission. </a:t>
            </a:r>
            <a:r>
              <a:rPr lang="it-IT" sz="1800" dirty="0"/>
              <a:t>Sci Transl Med. </a:t>
            </a:r>
            <a:r>
              <a:rPr lang="it-IT" sz="1800" dirty="0" smtClean="0"/>
              <a:t>2011, 3(112</a:t>
            </a:r>
            <a:r>
              <a:rPr lang="it-IT" sz="1800" dirty="0"/>
              <a:t>):</a:t>
            </a:r>
            <a:r>
              <a:rPr lang="it-IT" sz="1800" dirty="0" smtClean="0"/>
              <a:t>112re4. </a:t>
            </a:r>
            <a:endParaRPr lang="en-ZA" sz="1800" dirty="0"/>
          </a:p>
          <a:p>
            <a:pPr>
              <a:lnSpc>
                <a:spcPct val="100000"/>
              </a:lnSpc>
              <a:spcBef>
                <a:spcPts val="0"/>
              </a:spcBef>
            </a:pPr>
            <a:r>
              <a:rPr lang="en-ZA" sz="1800" dirty="0"/>
              <a:t>Cottrell </a:t>
            </a:r>
            <a:r>
              <a:rPr lang="en-ZA" sz="1800" dirty="0" smtClean="0"/>
              <a:t>M. Predicting </a:t>
            </a:r>
            <a:r>
              <a:rPr lang="en-ZA" sz="1800" dirty="0"/>
              <a:t>Effective </a:t>
            </a:r>
            <a:r>
              <a:rPr lang="en-ZA" sz="1800" dirty="0" err="1"/>
              <a:t>Truvada</a:t>
            </a:r>
            <a:r>
              <a:rPr lang="en-ZA" sz="1800" dirty="0"/>
              <a:t>® </a:t>
            </a:r>
            <a:r>
              <a:rPr lang="en-ZA" sz="1800" dirty="0" err="1"/>
              <a:t>PrEP</a:t>
            </a:r>
            <a:r>
              <a:rPr lang="en-ZA" sz="1800" dirty="0"/>
              <a:t> Dosing Strategies With a Novel PK-PD Model Incorporating Tissue Active Metabolites and Endogenous Nucleotides HIV Research for Prevention (R4P) Cape Town, South </a:t>
            </a:r>
            <a:r>
              <a:rPr lang="en-ZA" sz="1800" dirty="0" smtClean="0"/>
              <a:t>Africa. 2014</a:t>
            </a:r>
            <a:r>
              <a:rPr lang="en-ZA" sz="1800" dirty="0"/>
              <a:t>. </a:t>
            </a:r>
            <a:endParaRPr lang="en-ZA" sz="1800" dirty="0" smtClean="0"/>
          </a:p>
          <a:p>
            <a:pPr>
              <a:spcBef>
                <a:spcPct val="0"/>
              </a:spcBef>
            </a:pPr>
            <a:r>
              <a:rPr lang="en-US" sz="1800" dirty="0" smtClean="0"/>
              <a:t>Seifert SM, et al. Steady-state </a:t>
            </a:r>
            <a:r>
              <a:rPr lang="en-US" sz="1800" dirty="0"/>
              <a:t>TDF/FTC in Genital, Rectal, and Blood Compartments in Males vs </a:t>
            </a:r>
            <a:r>
              <a:rPr lang="en-US" sz="1800" dirty="0" smtClean="0"/>
              <a:t>Females. </a:t>
            </a:r>
            <a:r>
              <a:rPr lang="en-US" altLang="en-US" sz="1800" dirty="0" smtClean="0"/>
              <a:t>CROI </a:t>
            </a:r>
            <a:r>
              <a:rPr lang="en-US" altLang="en-US" sz="1800" dirty="0"/>
              <a:t>2015</a:t>
            </a:r>
          </a:p>
          <a:p>
            <a:pPr>
              <a:lnSpc>
                <a:spcPct val="100000"/>
              </a:lnSpc>
              <a:spcBef>
                <a:spcPts val="0"/>
              </a:spcBef>
            </a:pPr>
            <a:r>
              <a:rPr lang="en-ZA" sz="1800" dirty="0" err="1" smtClean="0"/>
              <a:t>Baeten</a:t>
            </a:r>
            <a:r>
              <a:rPr lang="en-ZA" sz="1800" dirty="0" smtClean="0"/>
              <a:t> </a:t>
            </a:r>
            <a:r>
              <a:rPr lang="en-ZA" sz="1800" dirty="0"/>
              <a:t>J, et al. Antiretroviral Prophylaxis for HIV Prevention in Heterosexual Men and Women. N </a:t>
            </a:r>
            <a:r>
              <a:rPr lang="en-ZA" sz="1800" dirty="0" err="1"/>
              <a:t>Engl</a:t>
            </a:r>
            <a:r>
              <a:rPr lang="en-ZA" sz="1800" dirty="0"/>
              <a:t> J Med 2012; 367:399-410. </a:t>
            </a:r>
          </a:p>
          <a:p>
            <a:pPr>
              <a:lnSpc>
                <a:spcPct val="100000"/>
              </a:lnSpc>
              <a:spcBef>
                <a:spcPts val="0"/>
              </a:spcBef>
            </a:pPr>
            <a:r>
              <a:rPr lang="en-ZA" sz="1800" dirty="0"/>
              <a:t>Grant </a:t>
            </a:r>
            <a:r>
              <a:rPr lang="en-ZA" sz="1800" dirty="0" smtClean="0"/>
              <a:t>R, et al. Pre-exposure </a:t>
            </a:r>
            <a:r>
              <a:rPr lang="en-ZA" sz="1800" dirty="0"/>
              <a:t>Chemoprophylaxis for HIV Prevention in Men Who Have Sex with Men.  N </a:t>
            </a:r>
            <a:r>
              <a:rPr lang="en-ZA" sz="1800" dirty="0" err="1"/>
              <a:t>Engl</a:t>
            </a:r>
            <a:r>
              <a:rPr lang="en-ZA" sz="1800" dirty="0"/>
              <a:t> J Med 2010; </a:t>
            </a:r>
            <a:r>
              <a:rPr lang="en-ZA" sz="1800" dirty="0" smtClean="0"/>
              <a:t>363:2587.</a:t>
            </a:r>
            <a:endParaRPr lang="en-ZA" sz="1800" dirty="0"/>
          </a:p>
          <a:p>
            <a:pPr>
              <a:lnSpc>
                <a:spcPct val="100000"/>
              </a:lnSpc>
              <a:spcBef>
                <a:spcPts val="0"/>
              </a:spcBef>
            </a:pPr>
            <a:r>
              <a:rPr lang="en-ZA" sz="1800" dirty="0" smtClean="0"/>
              <a:t>Anderson, </a:t>
            </a:r>
            <a:r>
              <a:rPr lang="en-ZA" sz="1800" dirty="0"/>
              <a:t>et </a:t>
            </a:r>
            <a:r>
              <a:rPr lang="en-ZA" sz="1800" dirty="0" smtClean="0"/>
              <a:t>al. </a:t>
            </a:r>
            <a:r>
              <a:rPr lang="en-ZA" sz="1800" dirty="0" err="1" smtClean="0"/>
              <a:t>Emtricitabine-tenofovir</a:t>
            </a:r>
            <a:r>
              <a:rPr lang="en-ZA" sz="1800" dirty="0" smtClean="0"/>
              <a:t> </a:t>
            </a:r>
            <a:r>
              <a:rPr lang="en-ZA" sz="1800" dirty="0"/>
              <a:t>exposure and pre-exposure prophylaxis efficacy in men who have sex with men. </a:t>
            </a:r>
            <a:r>
              <a:rPr lang="en-ZA" sz="1800" dirty="0" err="1"/>
              <a:t>Sci</a:t>
            </a:r>
            <a:r>
              <a:rPr lang="en-ZA" sz="1800" dirty="0"/>
              <a:t> </a:t>
            </a:r>
            <a:r>
              <a:rPr lang="en-ZA" sz="1800" dirty="0" err="1"/>
              <a:t>Transl</a:t>
            </a:r>
            <a:r>
              <a:rPr lang="en-ZA" sz="1800" dirty="0"/>
              <a:t> Med. </a:t>
            </a:r>
            <a:r>
              <a:rPr lang="en-ZA" sz="1800" dirty="0" smtClean="0"/>
              <a:t>2012, </a:t>
            </a:r>
            <a:r>
              <a:rPr lang="en-ZA" sz="1800" dirty="0"/>
              <a:t>4(151): </a:t>
            </a:r>
            <a:r>
              <a:rPr lang="en-ZA" sz="1800" dirty="0" smtClean="0"/>
              <a:t>151ra125. </a:t>
            </a:r>
            <a:endParaRPr lang="en-ZA" sz="1800" dirty="0"/>
          </a:p>
          <a:p>
            <a:pPr>
              <a:lnSpc>
                <a:spcPct val="100000"/>
              </a:lnSpc>
              <a:spcBef>
                <a:spcPts val="0"/>
              </a:spcBef>
            </a:pPr>
            <a:r>
              <a:rPr lang="en-ZA" sz="1800" dirty="0"/>
              <a:t>Buchbinder S, et </a:t>
            </a:r>
            <a:r>
              <a:rPr lang="en-ZA" sz="1800" dirty="0" smtClean="0"/>
              <a:t>al. HIV </a:t>
            </a:r>
            <a:r>
              <a:rPr lang="en-ZA" sz="1800" dirty="0"/>
              <a:t>pre-exposure prophylaxis in men who have sex with men and transgender women: a secondary analysis of a phase 3 randomised controlled efficacy trial. Lancet Infect Dis. 2014 </a:t>
            </a:r>
            <a:r>
              <a:rPr lang="en-ZA" sz="1800" dirty="0" smtClean="0"/>
              <a:t>; 14(6): 468-75.</a:t>
            </a:r>
            <a:endParaRPr lang="en-ZA" sz="1800" dirty="0"/>
          </a:p>
          <a:p>
            <a:pPr>
              <a:lnSpc>
                <a:spcPct val="100000"/>
              </a:lnSpc>
              <a:spcBef>
                <a:spcPts val="0"/>
              </a:spcBef>
            </a:pPr>
            <a:endParaRPr lang="en-ZA" sz="1800" dirty="0"/>
          </a:p>
          <a:p>
            <a:pPr>
              <a:lnSpc>
                <a:spcPct val="100000"/>
              </a:lnSpc>
              <a:spcBef>
                <a:spcPts val="0"/>
              </a:spcBef>
            </a:pPr>
            <a:endParaRPr lang="en-ZA" sz="1600" dirty="0"/>
          </a:p>
          <a:p>
            <a:pPr>
              <a:lnSpc>
                <a:spcPct val="100000"/>
              </a:lnSpc>
              <a:spcBef>
                <a:spcPts val="0"/>
              </a:spcBef>
            </a:pPr>
            <a:endParaRPr lang="en-GB" sz="1600" dirty="0"/>
          </a:p>
        </p:txBody>
      </p:sp>
    </p:spTree>
    <p:extLst>
      <p:ext uri="{BB962C8B-B14F-4D97-AF65-F5344CB8AC3E}">
        <p14:creationId xmlns:p14="http://schemas.microsoft.com/office/powerpoint/2010/main" val="6299619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GB" dirty="0" smtClean="0"/>
              <a:t>Acknowledgements</a:t>
            </a:r>
            <a:endParaRPr lang="en-GB" dirty="0"/>
          </a:p>
        </p:txBody>
      </p:sp>
      <p:pic>
        <p:nvPicPr>
          <p:cNvPr id="4" name="image2.png"/>
          <p:cNvPicPr/>
          <p:nvPr/>
        </p:nvPicPr>
        <p:blipFill>
          <a:blip r:embed="rId3">
            <a:extLst/>
          </a:blip>
          <a:stretch>
            <a:fillRect/>
          </a:stretch>
        </p:blipFill>
        <p:spPr>
          <a:xfrm>
            <a:off x="4999912" y="3920934"/>
            <a:ext cx="2541657" cy="2466268"/>
          </a:xfrm>
          <a:prstGeom prst="rect">
            <a:avLst/>
          </a:prstGeom>
          <a:ln w="12700">
            <a:miter lim="400000"/>
          </a:ln>
        </p:spPr>
      </p:pic>
      <p:pic>
        <p:nvPicPr>
          <p:cNvPr id="5" name="Picture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36968" y="3953440"/>
            <a:ext cx="3750972" cy="2401256"/>
          </a:xfrm>
          <a:prstGeom prst="rect">
            <a:avLst/>
          </a:prstGeom>
        </p:spPr>
      </p:pic>
      <p:pic>
        <p:nvPicPr>
          <p:cNvPr id="7" name="Picture 6"/>
          <p:cNvPicPr>
            <a:picLocks noChangeAspect="1"/>
          </p:cNvPicPr>
          <p:nvPr/>
        </p:nvPicPr>
        <p:blipFill>
          <a:blip r:embed="rId5"/>
          <a:stretch>
            <a:fillRect/>
          </a:stretch>
        </p:blipFill>
        <p:spPr>
          <a:xfrm>
            <a:off x="8353540" y="4607906"/>
            <a:ext cx="2889117" cy="1092324"/>
          </a:xfrm>
          <a:prstGeom prst="rect">
            <a:avLst/>
          </a:prstGeom>
        </p:spPr>
      </p:pic>
      <p:sp>
        <p:nvSpPr>
          <p:cNvPr id="8" name="TextBox 7"/>
          <p:cNvSpPr txBox="1"/>
          <p:nvPr/>
        </p:nvSpPr>
        <p:spPr>
          <a:xfrm>
            <a:off x="838199" y="1690688"/>
            <a:ext cx="10404457" cy="1815882"/>
          </a:xfrm>
          <a:prstGeom prst="rect">
            <a:avLst/>
          </a:prstGeom>
          <a:noFill/>
        </p:spPr>
        <p:txBody>
          <a:bodyPr wrap="square" rtlCol="0">
            <a:spAutoFit/>
          </a:bodyPr>
          <a:lstStyle/>
          <a:p>
            <a:pPr algn="ctr"/>
            <a:r>
              <a:rPr lang="en-GB" sz="2800" dirty="0" smtClean="0"/>
              <a:t>With thanks to: </a:t>
            </a:r>
          </a:p>
          <a:p>
            <a:pPr algn="ctr"/>
            <a:r>
              <a:rPr lang="en-GB" sz="2800" dirty="0" smtClean="0"/>
              <a:t>The Southern African HIV Clinician </a:t>
            </a:r>
            <a:r>
              <a:rPr lang="en-GB" sz="2800" dirty="0"/>
              <a:t>Society (Michelle </a:t>
            </a:r>
            <a:r>
              <a:rPr lang="en-GB" sz="2800" dirty="0" err="1"/>
              <a:t>Moorhouse</a:t>
            </a:r>
            <a:r>
              <a:rPr lang="en-GB" sz="2800" dirty="0" smtClean="0"/>
              <a:t>)</a:t>
            </a:r>
          </a:p>
          <a:p>
            <a:pPr algn="ctr"/>
            <a:r>
              <a:rPr lang="en-GB" sz="2800" dirty="0" smtClean="0"/>
              <a:t>Wits Reproductive Health and HIV Institute</a:t>
            </a:r>
          </a:p>
          <a:p>
            <a:pPr algn="ctr"/>
            <a:r>
              <a:rPr lang="en-GB" sz="2800" dirty="0" err="1" smtClean="0"/>
              <a:t>Anova</a:t>
            </a:r>
            <a:r>
              <a:rPr lang="en-GB" sz="2800" dirty="0" smtClean="0"/>
              <a:t> Health Institute</a:t>
            </a:r>
            <a:endParaRPr lang="en-GB" sz="2800" dirty="0"/>
          </a:p>
        </p:txBody>
      </p:sp>
    </p:spTree>
    <p:extLst>
      <p:ext uri="{BB962C8B-B14F-4D97-AF65-F5344CB8AC3E}">
        <p14:creationId xmlns:p14="http://schemas.microsoft.com/office/powerpoint/2010/main" val="16181252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1A21EF63-34F5-7F46-80E8-D31D045131C9}" vid="{958778CC-7337-FB4E-A207-D346C55938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SAHIVCS v2</Template>
  <TotalTime>16</TotalTime>
  <Words>1081</Words>
  <Application>Microsoft Macintosh PowerPoint</Application>
  <PresentationFormat>Widescreen</PresentationFormat>
  <Paragraphs>145</Paragraphs>
  <Slides>9</Slides>
  <Notes>9</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5" baseType="lpstr">
      <vt:lpstr>Calibri</vt:lpstr>
      <vt:lpstr>MS PGothic</vt:lpstr>
      <vt:lpstr>Wingdings</vt:lpstr>
      <vt:lpstr>Arial</vt:lpstr>
      <vt:lpstr>Office Theme</vt:lpstr>
      <vt:lpstr>Excel.Chart.8</vt:lpstr>
      <vt:lpstr>Clinical Management</vt:lpstr>
      <vt:lpstr>Stopping PrEP</vt:lpstr>
      <vt:lpstr>Cycling on and off PrEP</vt:lpstr>
      <vt:lpstr>Women: PK differences in various mucosal tissues</vt:lpstr>
      <vt:lpstr>Steady-state concentrations of TDF/FTC metabolites in male and female genital, rectal, and blood compartments</vt:lpstr>
      <vt:lpstr>PrEP efficacy: Modeling data</vt:lpstr>
      <vt:lpstr>HIV incidence and drug concentrations in MSM</vt:lpstr>
      <vt:lpstr>References</vt:lpstr>
      <vt:lpstr>Acknowledgements</vt:lpstr>
    </vt:vector>
  </TitlesOfParts>
  <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Management</dc:title>
  <dc:creator>Dawn Greensides</dc:creator>
  <cp:lastModifiedBy>Dawn Greensides</cp:lastModifiedBy>
  <cp:revision>9</cp:revision>
  <cp:lastPrinted>2017-01-05T09:26:41Z</cp:lastPrinted>
  <dcterms:created xsi:type="dcterms:W3CDTF">2016-12-21T11:34:43Z</dcterms:created>
  <dcterms:modified xsi:type="dcterms:W3CDTF">2017-02-10T08:48:28Z</dcterms:modified>
</cp:coreProperties>
</file>