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oorhouse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/>
    <p:restoredTop sz="94682"/>
  </p:normalViewPr>
  <p:slideViewPr>
    <p:cSldViewPr snapToGrid="0" snapToObjects="1">
      <p:cViewPr varScale="1">
        <p:scale>
          <a:sx n="98" d="100"/>
          <a:sy n="98" d="100"/>
        </p:scale>
        <p:origin x="20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0B4A3-6668-2B41-BBC6-EC1EDC07D544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7CF-AB0D-2146-9519-80FA39626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Can you add some words here, not sure sure what is “full of little gifts”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be judgmental about patient preferences.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that this is a valid choice but there are potentially negative consequences.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that PrEP prevents HIV but not STIs.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that PrEP prevents HIV but not pregnancy.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 a regular STI screening and management plan.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 an effective and acceptable contraception plan where indicated.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Vaccinate against all vaccine-preventable STIs, e.g. hepatitis A and B and HPV where possible.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conducting antibody HIV testing before commencing or re-prescribing PrEP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enquiring about pill taking patterns and whether any pills were missed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persons with a negative HIV antibody test, conducting a clinical screen to detect signs and symptoms of acute HIV infection – history of fever, sore throat, rash, joint pain, cough in the past month and a targeted examination (temperature, ENT and skin exam) (see Acute HIV infection text box)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time period between last potential HIV exposure and window period of tests being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symptoms or signs of acute HIV infection found: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screening: postpone PrEP until symptoms subside and rapid antibody test remains negative at 2–4 weeks’ follow-up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screening: do not initiate PrEP until follow-up HIV antigen/antibody testing (2–4 weeks) complete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follow-up: may elect to continue PrEP while awaiting results of follow-up HIV antigen/antibody testing (2–4 weeks) or may decide to withhold PrEP until follow-up tests available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that, if PrEP has been taken consistently, breakthrough infection is unlikely. Withholding PrEP may put an effective user at greater risk for HIV acquisition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client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effective use and include effective use counselling at each visit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PrEP should requirements for PrEP eligibility not be fulfilled or if client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profile has altered or wishes to use a different combination of prevention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 client that recommencement will require all of the above steps again. </a:t>
            </a:r>
          </a:p>
          <a:p>
            <a:pPr marL="171450" indent="-171450">
              <a:buFont typeface="Arial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 to improve daily pill taking: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reminders (cellphone, alarm clock, diary, partner reminder).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with daily activity (breakfast, brushing teeth).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pillbox.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for pill taking.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 an on-line support group, e.g. Facebook: PrEP Rethinking HIV Prevention or #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wethebrave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indent="0">
              <a:buFont typeface="Arial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 of the syndrome ranges from mild non-specific ’viral’ or ’flu-like’ symptoms to a severe infectious mononucleosis-like illness with immune dysregulation and transient profound CD4 depletion.47,48 	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malaise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anorexia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myalgias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headache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sore throat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sore glands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rash.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fever, sweating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generalised lymphadenopathy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hepatosplenomegaly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non-exudative pharyngitis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orogenital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herpetiform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ulceration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truncal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rash (maculopapular or urticarial)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 meningitis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Guillian-Barre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Pneumocystis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pneumonia† 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cryptococcal meningitis† 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candidiasis.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factors to consider: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 of condoms and compatible water-based lubricant should be addressed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single HIV risk reduction intervention is likely to suit all users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combinations of prevention options, tailored to address specific risks, should be offered (‘menu of prevention choices’), inclusive of biomedical and psychosocial/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 interventions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options are likely to increase as new evidence becomes available.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Biomedical: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 or female condoms and compatible lubrication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frequent HIV testing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access to ART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post-exposure prophylaxis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pre-exposure prophylaxis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voluntary medical male circumcision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 screening and treatment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needle syringe exchange and opioid substitution therapy for people who inject drugs.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Psychosocial: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education: risk and safer sex practices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HIV counselling and screening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number of sex partners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alcohol and substance abuse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 mental health needs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couple counselling and programming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 reduction counselling and support for clients who use drugs.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B98F71F1-8734-A44E-B023-B8C826FFA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HIV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6667" y="6479822"/>
            <a:ext cx="1783644" cy="369332"/>
          </a:xfrm>
          <a:prstGeom prst="rect">
            <a:avLst/>
          </a:prstGeom>
          <a:solidFill>
            <a:srgbClr val="1E497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351" y="4521095"/>
            <a:ext cx="2348649" cy="23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98610"/>
            <a:ext cx="12192000" cy="25939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98360" y="6611779"/>
            <a:ext cx="3525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Southern</a:t>
            </a:r>
            <a:r>
              <a:rPr lang="en-GB" sz="1000" baseline="0" dirty="0" smtClean="0">
                <a:solidFill>
                  <a:schemeClr val="bg1"/>
                </a:solidFill>
              </a:rPr>
              <a:t> African HIV Clinician Society/Wits RHI: </a:t>
            </a:r>
            <a:r>
              <a:rPr lang="en-GB" sz="1000" baseline="0" dirty="0" smtClean="0">
                <a:solidFill>
                  <a:schemeClr val="bg1"/>
                </a:solidFill>
              </a:rPr>
              <a:t>2 February 2017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20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6" Type="http://schemas.openxmlformats.org/officeDocument/2006/relationships/image" Target="../media/image2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7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Clinical M</a:t>
            </a:r>
            <a:r>
              <a:rPr lang="en-ZA" dirty="0" smtClean="0"/>
              <a:t>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Module </a:t>
            </a:r>
            <a:r>
              <a:rPr lang="en-ZA" dirty="0" smtClean="0"/>
              <a:t>4</a:t>
            </a:r>
            <a:r>
              <a:rPr lang="en-ZA" dirty="0"/>
              <a:t> </a:t>
            </a:r>
            <a:r>
              <a:rPr lang="en-ZA" dirty="0" smtClean="0"/>
              <a:t>(d) </a:t>
            </a:r>
          </a:p>
          <a:p>
            <a:r>
              <a:rPr lang="en-ZA" sz="3200" dirty="0" smtClean="0"/>
              <a:t>Supporting </a:t>
            </a:r>
            <a:r>
              <a:rPr lang="en-ZA" sz="3200" dirty="0" err="1" smtClean="0"/>
              <a:t>PrEP</a:t>
            </a:r>
            <a:r>
              <a:rPr lang="en-ZA" sz="3200" dirty="0" smtClean="0"/>
              <a:t> Users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97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And the gifts keep coming: </a:t>
            </a:r>
            <a:r>
              <a:rPr lang="en-US" dirty="0" smtClean="0"/>
              <a:t>Symptoms </a:t>
            </a:r>
            <a:r>
              <a:rPr lang="en-US" dirty="0"/>
              <a:t>of acute infection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90" y="2278244"/>
            <a:ext cx="3364131" cy="327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69" y="1690688"/>
            <a:ext cx="6055006" cy="485018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9" y="4965403"/>
            <a:ext cx="1697922" cy="1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Common symptoms and signs </a:t>
            </a:r>
            <a:r>
              <a:rPr lang="en-US" dirty="0" smtClean="0"/>
              <a:t>of </a:t>
            </a:r>
            <a:r>
              <a:rPr lang="en-US" dirty="0"/>
              <a:t>acute HIV infection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malaise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anorexia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myalgias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headache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sore throat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sore glands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rash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fever, sweating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generalised lymphadenopathy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hepatosplenomegaly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non-exudative pharyngitis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orogenital</a:t>
            </a:r>
            <a:r>
              <a:rPr lang="en-US" sz="2400" dirty="0"/>
              <a:t> </a:t>
            </a:r>
            <a:r>
              <a:rPr lang="en-US" sz="2400" dirty="0" err="1"/>
              <a:t>herpetiform</a:t>
            </a:r>
            <a:r>
              <a:rPr lang="en-US" sz="2400" dirty="0"/>
              <a:t> ulceration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truncal</a:t>
            </a:r>
            <a:r>
              <a:rPr lang="en-US" sz="2400" dirty="0"/>
              <a:t> rash (maculopapular or urticarial)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viral meningitis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Guillian-Barre</a:t>
            </a:r>
            <a:r>
              <a:rPr lang="en-US" sz="2400" dirty="0"/>
              <a:t> syndrome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21" y="2160368"/>
            <a:ext cx="2071971" cy="1508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681" y="4324020"/>
            <a:ext cx="1819275" cy="12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And the gifts keep coming: </a:t>
            </a:r>
            <a:r>
              <a:rPr lang="en-US" dirty="0" smtClean="0"/>
              <a:t>Combination </a:t>
            </a:r>
            <a:r>
              <a:rPr lang="en-US" dirty="0"/>
              <a:t>prevention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883" y="1929622"/>
            <a:ext cx="3306206" cy="3217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76" y="2769209"/>
            <a:ext cx="4093084" cy="3278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079" y="1234376"/>
            <a:ext cx="6032863" cy="533136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61712" y="4408531"/>
            <a:ext cx="1584176" cy="13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HIV p</a:t>
            </a:r>
            <a:r>
              <a:rPr lang="en-US" dirty="0" smtClean="0"/>
              <a:t>revention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87472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Biomedical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46069"/>
            <a:ext cx="5157787" cy="368458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condoms and lubricants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frequent HIV testing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early access to ART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PEP and PrEP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VMMC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STI screening and treatment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</a:pPr>
            <a:r>
              <a:rPr lang="en-US" dirty="0"/>
              <a:t>needle syringe exchange and opioid substitution therapy for PWID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87472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Psychosocial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46069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education: risk and safer </a:t>
            </a:r>
            <a:r>
              <a:rPr lang="en-US" dirty="0" smtClean="0"/>
              <a:t>sex</a:t>
            </a:r>
            <a:endParaRPr lang="en-US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HIV </a:t>
            </a:r>
            <a:r>
              <a:rPr lang="en-US" dirty="0"/>
              <a:t>counselling and screening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reducing </a:t>
            </a:r>
            <a:r>
              <a:rPr lang="en-US" dirty="0" smtClean="0"/>
              <a:t>no of </a:t>
            </a:r>
            <a:r>
              <a:rPr lang="en-US" dirty="0"/>
              <a:t>sex partners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reducing alcohol and substance abuse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addressing mental </a:t>
            </a:r>
            <a:r>
              <a:rPr lang="en-US" dirty="0" smtClean="0"/>
              <a:t>health</a:t>
            </a:r>
            <a:endParaRPr lang="en-US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Couple counselling/programming </a:t>
            </a:r>
            <a:endParaRPr lang="en-US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harm reduction counselling and support for clients who use drugs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68" y="5447864"/>
            <a:ext cx="1134533" cy="1134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11" y="5447864"/>
            <a:ext cx="1507067" cy="1128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788" y="5447864"/>
            <a:ext cx="2861733" cy="111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330" y="5447864"/>
            <a:ext cx="2027503" cy="11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pic>
        <p:nvPicPr>
          <p:cNvPr id="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912" y="3920934"/>
            <a:ext cx="2541657" cy="246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8" y="3953440"/>
            <a:ext cx="3750972" cy="240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540" y="4607906"/>
            <a:ext cx="2889117" cy="1092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1690688"/>
            <a:ext cx="1040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With thanks to: </a:t>
            </a:r>
          </a:p>
          <a:p>
            <a:pPr algn="ctr"/>
            <a:r>
              <a:rPr lang="en-GB" sz="2800" dirty="0" smtClean="0"/>
              <a:t>The Southern African HIV Clinician Society (</a:t>
            </a:r>
            <a:r>
              <a:rPr lang="en-GB" sz="2800" dirty="0"/>
              <a:t>Michelle </a:t>
            </a:r>
            <a:r>
              <a:rPr lang="en-GB" sz="2800" dirty="0" err="1"/>
              <a:t>Moorhouse</a:t>
            </a:r>
            <a:r>
              <a:rPr lang="en-GB" sz="2800" smtClean="0"/>
              <a:t>)</a:t>
            </a:r>
            <a:endParaRPr lang="en-GB" sz="2800" dirty="0" smtClean="0"/>
          </a:p>
          <a:p>
            <a:pPr algn="ctr"/>
            <a:r>
              <a:rPr lang="en-GB" sz="2800" dirty="0" smtClean="0"/>
              <a:t>Wits Reproductive Health and HIV Institute</a:t>
            </a:r>
          </a:p>
          <a:p>
            <a:pPr algn="ctr"/>
            <a:r>
              <a:rPr lang="en-GB" sz="2800" dirty="0" err="1" smtClean="0"/>
              <a:t>Anova</a:t>
            </a:r>
            <a:r>
              <a:rPr lang="en-GB" sz="2800" dirty="0" smtClean="0"/>
              <a:t> Health Institute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56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The Southern African HIV Clinician Society </a:t>
            </a:r>
            <a:br>
              <a:rPr lang="en-US" dirty="0" smtClean="0"/>
            </a:br>
            <a:r>
              <a:rPr lang="en-US" dirty="0" err="1" smtClean="0"/>
              <a:t>PrEP</a:t>
            </a:r>
            <a:r>
              <a:rPr lang="en-US" dirty="0" smtClean="0"/>
              <a:t> Guidelines is </a:t>
            </a:r>
            <a:r>
              <a:rPr lang="en-US" dirty="0" smtClean="0">
                <a:solidFill>
                  <a:schemeClr val="accent2"/>
                </a:solidFill>
              </a:rPr>
              <a:t>“full </a:t>
            </a:r>
            <a:r>
              <a:rPr lang="en-US" dirty="0" smtClean="0">
                <a:solidFill>
                  <a:schemeClr val="accent2"/>
                </a:solidFill>
              </a:rPr>
              <a:t>of little </a:t>
            </a:r>
            <a:r>
              <a:rPr lang="en-US" dirty="0" smtClean="0">
                <a:solidFill>
                  <a:schemeClr val="accent2"/>
                </a:solidFill>
              </a:rPr>
              <a:t>gifts”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Condom </a:t>
            </a:r>
            <a:r>
              <a:rPr lang="en-US" dirty="0" smtClean="0"/>
              <a:t>use and PrEP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18" y="2261611"/>
            <a:ext cx="9012964" cy="404074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32" y="5540936"/>
            <a:ext cx="1308141" cy="872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3" y="3068697"/>
            <a:ext cx="1460853" cy="1094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304" y="2948584"/>
            <a:ext cx="1196992" cy="811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304" y="5492027"/>
            <a:ext cx="1272084" cy="8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if user asks about stopping condoms?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Do not be </a:t>
            </a:r>
            <a:r>
              <a:rPr lang="en-US" dirty="0" smtClean="0"/>
              <a:t>judgmental 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Explain that this is a valid choice but </a:t>
            </a:r>
            <a:endParaRPr lang="en-US" dirty="0" smtClean="0"/>
          </a:p>
          <a:p>
            <a:pPr marL="914400" lvl="1" indent="-514350">
              <a:lnSpc>
                <a:spcPct val="100000"/>
              </a:lnSpc>
            </a:pPr>
            <a:r>
              <a:rPr lang="en-US" dirty="0" smtClean="0"/>
              <a:t>PrEP </a:t>
            </a:r>
            <a:r>
              <a:rPr lang="en-US" dirty="0"/>
              <a:t>prevents HIV but not </a:t>
            </a:r>
            <a:r>
              <a:rPr lang="en-US" dirty="0" smtClean="0"/>
              <a:t>STIs </a:t>
            </a:r>
            <a:endParaRPr lang="en-US" dirty="0"/>
          </a:p>
          <a:p>
            <a:pPr marL="914400" lvl="1" indent="-514350">
              <a:lnSpc>
                <a:spcPct val="100000"/>
              </a:lnSpc>
            </a:pPr>
            <a:r>
              <a:rPr lang="en-US" dirty="0" smtClean="0"/>
              <a:t>PrEP </a:t>
            </a:r>
            <a:r>
              <a:rPr lang="en-US" dirty="0"/>
              <a:t>prevents HIV but not </a:t>
            </a:r>
            <a:r>
              <a:rPr lang="en-US" dirty="0" smtClean="0"/>
              <a:t>pregnancy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STI screening and management </a:t>
            </a:r>
            <a:r>
              <a:rPr lang="en-US" dirty="0" smtClean="0"/>
              <a:t>plan 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and acceptable contraception plan where </a:t>
            </a:r>
            <a:r>
              <a:rPr lang="en-US" dirty="0" smtClean="0"/>
              <a:t>indicated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Vaccinate against all vaccine-preventable STIs, e.g. hepatitis A and B and HPV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5581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Full of little gifts: </a:t>
            </a:r>
            <a:r>
              <a:rPr lang="en-US" dirty="0" smtClean="0"/>
              <a:t>Adherence </a:t>
            </a:r>
            <a:r>
              <a:rPr lang="en-US" dirty="0"/>
              <a:t>vs e</a:t>
            </a:r>
            <a:r>
              <a:rPr lang="en-US" dirty="0" smtClean="0"/>
              <a:t>ffective </a:t>
            </a:r>
            <a:r>
              <a:rPr lang="en-US" dirty="0"/>
              <a:t>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2" y="1644463"/>
            <a:ext cx="5649355" cy="2532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66" y="1329018"/>
            <a:ext cx="9396668" cy="4477236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91" y="5629190"/>
            <a:ext cx="1348417" cy="898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858" y="5537033"/>
            <a:ext cx="1555864" cy="9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2011" y="5033791"/>
            <a:ext cx="1584176" cy="1347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Full of little gifts: </a:t>
            </a:r>
            <a:r>
              <a:rPr lang="en-US" dirty="0" smtClean="0"/>
              <a:t>Supporting </a:t>
            </a:r>
            <a:r>
              <a:rPr lang="en-US" dirty="0"/>
              <a:t>effective 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45" y="1690688"/>
            <a:ext cx="5649355" cy="2532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8" y="2225479"/>
            <a:ext cx="5893988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075" y="1499409"/>
            <a:ext cx="10407682" cy="4881479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5024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And the gifts keep coming: </a:t>
            </a:r>
            <a:r>
              <a:rPr lang="en-US" dirty="0" smtClean="0"/>
              <a:t>Exclude </a:t>
            </a:r>
            <a:r>
              <a:rPr lang="en-US" dirty="0"/>
              <a:t>acute infection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63" y="1027906"/>
            <a:ext cx="5751273" cy="559687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" y="4682359"/>
            <a:ext cx="2290190" cy="15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Exclude a</a:t>
            </a:r>
            <a:r>
              <a:rPr lang="en-US" dirty="0" smtClean="0"/>
              <a:t>cute </a:t>
            </a:r>
            <a:r>
              <a:rPr lang="en-US" dirty="0"/>
              <a:t>HIV infection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HIV test before commencing or restarting PrEP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Ask about missed doses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Negative HIV test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Clinical screen for symptoms acute HIV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Targeted examination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Time between last potential exposure and window period of tests used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Exclude a</a:t>
            </a:r>
            <a:r>
              <a:rPr lang="en-US" dirty="0" smtClean="0"/>
              <a:t>cute </a:t>
            </a:r>
            <a:r>
              <a:rPr lang="en-US" dirty="0"/>
              <a:t>HIV infection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If symptoms/signs of acute HIV: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At screening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Postpone PrEP until symptoms resolve 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Follow up test 2-4 weeks later is negative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At follow up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Continue PrEP while awaiting results of HIV test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OR withhold PrEP until results available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PrEP taken consistently, breakthrough infection is unlikely – may put user at risk by withholding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Exclude a</a:t>
            </a:r>
            <a:r>
              <a:rPr lang="en-US" dirty="0" smtClean="0"/>
              <a:t>cute </a:t>
            </a:r>
            <a:r>
              <a:rPr lang="en-US" dirty="0"/>
              <a:t>HIV infection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Support maximum effective use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Counselling at each visit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Stop PrEP appropriately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Counsel about steps required if restart PrEP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828" y="4010228"/>
            <a:ext cx="2264471" cy="2264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0244">
            <a:off x="7717507" y="769115"/>
            <a:ext cx="1714497" cy="2576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384" y="4276826"/>
            <a:ext cx="2206792" cy="21969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78201"/>
            <a:ext cx="1994235" cy="1994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622" y="1158989"/>
            <a:ext cx="1643921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21EF63-34F5-7F46-80E8-D31D045131C9}" vid="{958778CC-7337-FB4E-A207-D346C55938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SAHIVCS v2</Template>
  <TotalTime>6</TotalTime>
  <Words>881</Words>
  <Application>Microsoft Macintosh PowerPoint</Application>
  <PresentationFormat>Widescreen</PresentationFormat>
  <Paragraphs>166</Paragraphs>
  <Slides>14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Clinical Management</vt:lpstr>
      <vt:lpstr>The Southern African HIV Clinician Society  PrEP Guidelines is “full of little gifts”: Condom use and PrEP</vt:lpstr>
      <vt:lpstr>What if user asks about stopping condoms? </vt:lpstr>
      <vt:lpstr>Full of little gifts: Adherence vs effective use</vt:lpstr>
      <vt:lpstr>Full of little gifts: Supporting effective use</vt:lpstr>
      <vt:lpstr>And the gifts keep coming: Exclude acute infection</vt:lpstr>
      <vt:lpstr>Exclude acute HIV infection</vt:lpstr>
      <vt:lpstr>Exclude acute HIV infection</vt:lpstr>
      <vt:lpstr>Exclude acute HIV infection</vt:lpstr>
      <vt:lpstr>And the gifts keep coming: Symptoms of acute infection</vt:lpstr>
      <vt:lpstr>Common symptoms and signs of acute HIV infection</vt:lpstr>
      <vt:lpstr>And the gifts keep coming: Combination prevention</vt:lpstr>
      <vt:lpstr>HIV prevention methods</vt:lpstr>
      <vt:lpstr>Acknowledgements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Management</dc:title>
  <dc:creator>Dawn Greensides</dc:creator>
  <cp:lastModifiedBy>Dawn Greensides</cp:lastModifiedBy>
  <cp:revision>6</cp:revision>
  <dcterms:created xsi:type="dcterms:W3CDTF">2016-12-21T11:39:35Z</dcterms:created>
  <dcterms:modified xsi:type="dcterms:W3CDTF">2017-02-02T10:33:01Z</dcterms:modified>
</cp:coreProperties>
</file>