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8" r:id="rId2"/>
    <p:sldId id="259" r:id="rId3"/>
    <p:sldId id="260" r:id="rId4"/>
    <p:sldId id="261" r:id="rId5"/>
    <p:sldId id="266" r:id="rId6"/>
    <p:sldId id="263" r:id="rId7"/>
    <p:sldId id="265"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Moorhouse" initials="M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49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42"/>
    <p:restoredTop sz="77279"/>
  </p:normalViewPr>
  <p:slideViewPr>
    <p:cSldViewPr snapToGrid="0" snapToObjects="1">
      <p:cViewPr varScale="1">
        <p:scale>
          <a:sx n="91" d="100"/>
          <a:sy n="91" d="100"/>
        </p:scale>
        <p:origin x="5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commentAuthors" Target="commentAuthors.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0B4A3-6668-2B41-BBC6-EC1EDC07D544}" type="datetimeFigureOut">
              <a:rPr lang="en-GB" smtClean="0"/>
              <a:t>02/02/2017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17CF-AB0D-2146-9519-80FA39626EF2}" type="slidenum">
              <a:rPr lang="en-GB" smtClean="0"/>
              <a:t>‹#›</a:t>
            </a:fld>
            <a:endParaRPr lang="en-GB"/>
          </a:p>
        </p:txBody>
      </p:sp>
    </p:spTree>
    <p:extLst>
      <p:ext uri="{BB962C8B-B14F-4D97-AF65-F5344CB8AC3E}">
        <p14:creationId xmlns:p14="http://schemas.microsoft.com/office/powerpoint/2010/main" val="28286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HIV-negative women in serodiscordant relationships are at risk of acquiring HIV infection whilst trying to conceive through unprotected sex. Pregnancy itself is also associated with an increased risk of becoming infected with HIV. The use of PrEP around the time of conception and during pregnancy offers a means of protection to the uninfected partner. Unfortunately, data relating to the safety of PrEP specifically with regard to the developing </a:t>
            </a:r>
            <a:r>
              <a:rPr lang="en-US" sz="1200" b="0" i="0" u="none" strike="noStrike" kern="1200" baseline="0" dirty="0" err="1" smtClean="0">
                <a:solidFill>
                  <a:schemeClr val="tx1"/>
                </a:solidFill>
                <a:latin typeface="+mn-lt"/>
                <a:ea typeface="+mn-ea"/>
                <a:cs typeface="+mn-cs"/>
              </a:rPr>
              <a:t>foetus</a:t>
            </a:r>
            <a:r>
              <a:rPr lang="en-US" sz="1200" b="0" i="0" u="none" strike="noStrike" kern="1200" baseline="0" dirty="0" smtClean="0">
                <a:solidFill>
                  <a:schemeClr val="tx1"/>
                </a:solidFill>
                <a:latin typeface="+mn-lt"/>
                <a:ea typeface="+mn-ea"/>
                <a:cs typeface="+mn-cs"/>
              </a:rPr>
              <a:t> are limited, and consequently the onus is on the clinician to discuss potential risks and benefits of PrEP initiation or maintenance during pregnancy with the client.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PrEP trials involving heterosexual women excluded pregnant women from enrollment, and those who fell pregnant during the conduct of the study were discontinued from PrEP. One study of 46 uninfected women in serodiscordant relationships demonstrated no adverse effects on the pregnancy or cases of HIV transmission when TDF was used around the time of conception. There are several ongoing demonstration projects that will allow women to continue PrEP if they fall pregnant, which will provide some data to inform future recommendations. In addition, the Antiretroviral Pregnancy Registry shows no evidence of adverse outcomes amongst infants exposed to these medications when used as antiretroviral therapy </a:t>
            </a:r>
            <a:r>
              <a:rPr lang="en-US" sz="1200" b="0" i="1" u="none" strike="noStrike" kern="1200" baseline="0" dirty="0" smtClean="0">
                <a:solidFill>
                  <a:schemeClr val="tx1"/>
                </a:solidFill>
                <a:latin typeface="+mn-lt"/>
                <a:ea typeface="+mn-ea"/>
                <a:cs typeface="+mn-cs"/>
              </a:rPr>
              <a:t>in utero</a:t>
            </a:r>
            <a:r>
              <a:rPr lang="en-US" sz="1200" b="0" i="0" u="none" strike="noStrike" kern="1200" baseline="0" dirty="0" smtClean="0">
                <a:solidFill>
                  <a:schemeClr val="tx1"/>
                </a:solidFill>
                <a:latin typeface="+mn-lt"/>
                <a:ea typeface="+mn-ea"/>
                <a:cs typeface="+mn-cs"/>
              </a:rPr>
              <a:t>.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serodiscordant couples, the infected partner should be initiated on ART and virologically suppressed, ideally for 6 months, before any attempts to conceive.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In South Africa, the use of TDF/FTC as PrEP in pregnant or breastfeeding women is contra-indicated.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Exposure to PrEP via breast milk has not been extensively studied. However, HIV-negative babies born to HIV-positive mothers on PMTCT B+ programmes and lifelong ART are exposed to TDF/FTC. The risk of HIV infection against the risk of ARV exposure to the infant should frame a discussion with a potential PrEP user who is pregnant or is planning conception.   </a:t>
            </a:r>
            <a:endParaRPr lang="en-US" dirty="0"/>
          </a:p>
        </p:txBody>
      </p:sp>
      <p:sp>
        <p:nvSpPr>
          <p:cNvPr id="4" name="Slide Number Placeholder 3"/>
          <p:cNvSpPr>
            <a:spLocks noGrp="1"/>
          </p:cNvSpPr>
          <p:nvPr>
            <p:ph type="sldNum" sz="quarter" idx="10"/>
          </p:nvPr>
        </p:nvSpPr>
        <p:spPr>
          <a:xfrm>
            <a:off x="5179484" y="6513910"/>
            <a:ext cx="3962400" cy="342900"/>
          </a:xfrm>
          <a:prstGeom prst="rect">
            <a:avLst/>
          </a:prstGeom>
        </p:spPr>
        <p:txBody>
          <a:bodyPr/>
          <a:lstStyle/>
          <a:p>
            <a:fld id="{E59EF7FC-41CE-CE46-BC2A-4EFDA710DEF6}" type="slidenum">
              <a:rPr lang="en-US" smtClean="0"/>
              <a:t>2</a:t>
            </a:fld>
            <a:endParaRPr lang="en-US"/>
          </a:p>
        </p:txBody>
      </p:sp>
    </p:spTree>
    <p:extLst>
      <p:ext uri="{BB962C8B-B14F-4D97-AF65-F5344CB8AC3E}">
        <p14:creationId xmlns:p14="http://schemas.microsoft.com/office/powerpoint/2010/main" val="163245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5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tLang="en-US" dirty="0"/>
          </a:p>
        </p:txBody>
      </p:sp>
      <p:sp>
        <p:nvSpPr>
          <p:cNvPr id="405508" name="Slide Number Placeholder 3"/>
          <p:cNvSpPr>
            <a:spLocks noGrp="1"/>
          </p:cNvSpPr>
          <p:nvPr>
            <p:ph type="sldNum" sz="quarter" idx="5"/>
          </p:nvPr>
        </p:nvSpPr>
        <p:spPr bwMode="auto">
          <a:xfrm>
            <a:off x="5438180" y="6948715"/>
            <a:ext cx="4160937" cy="365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185E43B-4898-5B4D-861B-73A139493CF7}" type="slidenum">
              <a:rPr lang="en-US" altLang="en-US">
                <a:solidFill>
                  <a:srgbClr val="000000"/>
                </a:solidFill>
                <a:latin typeface="Calibri" charset="0"/>
              </a:rPr>
              <a:pPr/>
              <a:t>3</a:t>
            </a:fld>
            <a:endParaRPr lang="en-US" altLang="en-US">
              <a:solidFill>
                <a:srgbClr val="000000"/>
              </a:solidFill>
              <a:latin typeface="Calibri" charset="0"/>
            </a:endParaRPr>
          </a:p>
        </p:txBody>
      </p:sp>
    </p:spTree>
    <p:extLst>
      <p:ext uri="{BB962C8B-B14F-4D97-AF65-F5344CB8AC3E}">
        <p14:creationId xmlns:p14="http://schemas.microsoft.com/office/powerpoint/2010/main" val="146442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ANIMATED</a:t>
            </a:r>
          </a:p>
          <a:p>
            <a:r>
              <a:rPr lang="en-GB" b="1" dirty="0" smtClean="0"/>
              <a:t>[Insert country specific information]</a:t>
            </a:r>
          </a:p>
        </p:txBody>
      </p:sp>
      <p:sp>
        <p:nvSpPr>
          <p:cNvPr id="4" name="Slide Number Placeholder 3"/>
          <p:cNvSpPr>
            <a:spLocks noGrp="1"/>
          </p:cNvSpPr>
          <p:nvPr>
            <p:ph type="sldNum" sz="quarter" idx="10"/>
          </p:nvPr>
        </p:nvSpPr>
        <p:spPr/>
        <p:txBody>
          <a:bodyPr/>
          <a:lstStyle/>
          <a:p>
            <a:fld id="{F09317CF-AB0D-2146-9519-80FA39626EF2}" type="slidenum">
              <a:rPr lang="en-GB" smtClean="0"/>
              <a:t>4</a:t>
            </a:fld>
            <a:endParaRPr lang="en-GB"/>
          </a:p>
        </p:txBody>
      </p:sp>
    </p:spTree>
    <p:extLst>
      <p:ext uri="{BB962C8B-B14F-4D97-AF65-F5344CB8AC3E}">
        <p14:creationId xmlns:p14="http://schemas.microsoft.com/office/powerpoint/2010/main" val="150635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GB" sz="1200" dirty="0"/>
          </a:p>
        </p:txBody>
      </p:sp>
      <p:sp>
        <p:nvSpPr>
          <p:cNvPr id="4" name="Slide Number Placeholder 3"/>
          <p:cNvSpPr>
            <a:spLocks noGrp="1"/>
          </p:cNvSpPr>
          <p:nvPr>
            <p:ph type="sldNum" sz="quarter" idx="10"/>
          </p:nvPr>
        </p:nvSpPr>
        <p:spPr/>
        <p:txBody>
          <a:bodyPr/>
          <a:lstStyle/>
          <a:p>
            <a:fld id="{F09317CF-AB0D-2146-9519-80FA39626EF2}" type="slidenum">
              <a:rPr lang="en-GB" smtClean="0"/>
              <a:t>5</a:t>
            </a:fld>
            <a:endParaRPr lang="en-GB"/>
          </a:p>
        </p:txBody>
      </p:sp>
    </p:spTree>
    <p:extLst>
      <p:ext uri="{BB962C8B-B14F-4D97-AF65-F5344CB8AC3E}">
        <p14:creationId xmlns:p14="http://schemas.microsoft.com/office/powerpoint/2010/main" val="124057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AHIVCS">
    <p:bg>
      <p:bgPr>
        <a:solidFill>
          <a:schemeClr val="tx2"/>
        </a:solidFill>
        <a:effectLst/>
      </p:bgPr>
    </p:bg>
    <p:spTree>
      <p:nvGrpSpPr>
        <p:cNvPr id="1" name=""/>
        <p:cNvGrpSpPr/>
        <p:nvPr/>
      </p:nvGrpSpPr>
      <p:grpSpPr>
        <a:xfrm>
          <a:off x="0" y="0"/>
          <a:ext cx="0" cy="0"/>
          <a:chOff x="0" y="0"/>
          <a:chExt cx="0" cy="0"/>
        </a:xfrm>
      </p:grpSpPr>
      <p:sp>
        <p:nvSpPr>
          <p:cNvPr id="4" name="TextBox 3"/>
          <p:cNvSpPr txBox="1"/>
          <p:nvPr userDrawn="1"/>
        </p:nvSpPr>
        <p:spPr>
          <a:xfrm>
            <a:off x="8534400" y="6445956"/>
            <a:ext cx="1761067" cy="412044"/>
          </a:xfrm>
          <a:prstGeom prst="rect">
            <a:avLst/>
          </a:prstGeom>
          <a:solidFill>
            <a:srgbClr val="1E497C"/>
          </a:solidFill>
        </p:spPr>
        <p:txBody>
          <a:bodyPr wrap="square" rtlCol="0">
            <a:spAutoFit/>
          </a:bodyPr>
          <a:lstStyle/>
          <a:p>
            <a:endParaRPr lang="en-GB" dirty="0"/>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pic>
        <p:nvPicPr>
          <p:cNvPr id="7" name="Picture 6"/>
          <p:cNvPicPr>
            <a:picLocks noChangeAspect="1"/>
          </p:cNvPicPr>
          <p:nvPr userDrawn="1"/>
        </p:nvPicPr>
        <p:blipFill>
          <a:blip r:embed="rId2"/>
          <a:stretch>
            <a:fillRect/>
          </a:stretch>
        </p:blipFill>
        <p:spPr>
          <a:xfrm>
            <a:off x="9843351" y="4521095"/>
            <a:ext cx="2348649" cy="2336905"/>
          </a:xfrm>
          <a:prstGeom prst="rect">
            <a:avLst/>
          </a:prstGeom>
        </p:spPr>
      </p:pic>
    </p:spTree>
    <p:extLst>
      <p:ext uri="{BB962C8B-B14F-4D97-AF65-F5344CB8AC3E}">
        <p14:creationId xmlns:p14="http://schemas.microsoft.com/office/powerpoint/2010/main" val="212876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55593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98392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913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63959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28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907398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5"/>
          <p:cNvSpPr txBox="1">
            <a:spLocks/>
          </p:cNvSpPr>
          <p:nvPr userDrawn="1"/>
        </p:nvSpPr>
        <p:spPr>
          <a:xfrm>
            <a:off x="0" y="6598610"/>
            <a:ext cx="12192000" cy="259390"/>
          </a:xfrm>
          <a:prstGeom prst="rect">
            <a:avLst/>
          </a:prstGeom>
          <a:solidFill>
            <a:schemeClr val="tx2"/>
          </a:solidFill>
        </p:spPr>
        <p:txBody>
          <a:bodyPr anchor="ct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GB" dirty="0"/>
          </a:p>
        </p:txBody>
      </p:sp>
      <p:sp>
        <p:nvSpPr>
          <p:cNvPr id="5" name="TextBox 4"/>
          <p:cNvSpPr txBox="1"/>
          <p:nvPr userDrawn="1"/>
        </p:nvSpPr>
        <p:spPr>
          <a:xfrm>
            <a:off x="8498360" y="6611779"/>
            <a:ext cx="3525324" cy="246221"/>
          </a:xfrm>
          <a:prstGeom prst="rect">
            <a:avLst/>
          </a:prstGeom>
          <a:noFill/>
        </p:spPr>
        <p:txBody>
          <a:bodyPr wrap="none" rtlCol="0">
            <a:spAutoFit/>
          </a:bodyPr>
          <a:lstStyle/>
          <a:p>
            <a:r>
              <a:rPr lang="en-GB" sz="1000" dirty="0" smtClean="0">
                <a:solidFill>
                  <a:schemeClr val="bg1"/>
                </a:solidFill>
              </a:rPr>
              <a:t>Southern</a:t>
            </a:r>
            <a:r>
              <a:rPr lang="en-GB" sz="1000" baseline="0" dirty="0" smtClean="0">
                <a:solidFill>
                  <a:schemeClr val="bg1"/>
                </a:solidFill>
              </a:rPr>
              <a:t> African HIV Clinician Society/Wits RHI: </a:t>
            </a:r>
            <a:r>
              <a:rPr lang="en-GB" sz="1000" baseline="0" dirty="0" smtClean="0">
                <a:solidFill>
                  <a:schemeClr val="bg1"/>
                </a:solidFill>
              </a:rPr>
              <a:t>2 February 2017</a:t>
            </a:r>
            <a:endParaRPr lang="en-GB" sz="1000" dirty="0">
              <a:solidFill>
                <a:schemeClr val="bg1"/>
              </a:solidFill>
            </a:endParaRPr>
          </a:p>
        </p:txBody>
      </p:sp>
    </p:spTree>
    <p:extLst>
      <p:ext uri="{BB962C8B-B14F-4D97-AF65-F5344CB8AC3E}">
        <p14:creationId xmlns:p14="http://schemas.microsoft.com/office/powerpoint/2010/main" val="36862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4" Type="http://schemas.openxmlformats.org/officeDocument/2006/relationships/image" Target="../media/image5.tiff"/><Relationship Id="rId1" Type="http://schemas.openxmlformats.org/officeDocument/2006/relationships/slideLayout" Target="../slideLayouts/slideLayout5.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ZA" dirty="0"/>
              <a:t>Clinical M</a:t>
            </a:r>
            <a:r>
              <a:rPr lang="en-ZA" dirty="0" smtClean="0"/>
              <a:t>anagement</a:t>
            </a:r>
            <a:endParaRPr lang="en-GB" dirty="0"/>
          </a:p>
        </p:txBody>
      </p:sp>
      <p:sp>
        <p:nvSpPr>
          <p:cNvPr id="3" name="Subtitle 2"/>
          <p:cNvSpPr>
            <a:spLocks noGrp="1"/>
          </p:cNvSpPr>
          <p:nvPr>
            <p:ph type="subTitle" idx="1"/>
          </p:nvPr>
        </p:nvSpPr>
        <p:spPr/>
        <p:txBody>
          <a:bodyPr/>
          <a:lstStyle/>
          <a:p>
            <a:r>
              <a:rPr lang="en-ZA" dirty="0"/>
              <a:t>Module </a:t>
            </a:r>
            <a:r>
              <a:rPr lang="en-ZA" dirty="0" smtClean="0"/>
              <a:t>4</a:t>
            </a:r>
            <a:r>
              <a:rPr lang="en-ZA" dirty="0"/>
              <a:t> </a:t>
            </a:r>
            <a:r>
              <a:rPr lang="en-ZA" dirty="0" smtClean="0"/>
              <a:t>(e) </a:t>
            </a:r>
          </a:p>
          <a:p>
            <a:r>
              <a:rPr lang="en-ZA" sz="3200" dirty="0" smtClean="0"/>
              <a:t>Pregnancy and Breast Feeding</a:t>
            </a:r>
            <a:endParaRPr lang="en-GB" sz="3200" dirty="0"/>
          </a:p>
        </p:txBody>
      </p:sp>
    </p:spTree>
    <p:extLst>
      <p:ext uri="{BB962C8B-B14F-4D97-AF65-F5344CB8AC3E}">
        <p14:creationId xmlns:p14="http://schemas.microsoft.com/office/powerpoint/2010/main" val="1070978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vert="horz" lIns="91440" tIns="45720" rIns="91440" bIns="45720" rtlCol="0" anchor="t">
            <a:normAutofit/>
          </a:bodyPr>
          <a:lstStyle/>
          <a:p>
            <a:r>
              <a:rPr lang="en-US" dirty="0"/>
              <a:t>What about pregnancy and breastfeeding?</a:t>
            </a:r>
          </a:p>
        </p:txBody>
      </p:sp>
      <p:sp>
        <p:nvSpPr>
          <p:cNvPr id="9" name="Content Placeholder 8"/>
          <p:cNvSpPr>
            <a:spLocks noGrp="1"/>
          </p:cNvSpPr>
          <p:nvPr>
            <p:ph idx="1"/>
          </p:nvPr>
        </p:nvSpPr>
        <p:spPr/>
        <p:txBody>
          <a:bodyPr>
            <a:normAutofit fontScale="92500"/>
          </a:bodyPr>
          <a:lstStyle/>
          <a:p>
            <a:pPr>
              <a:lnSpc>
                <a:spcPct val="100000"/>
              </a:lnSpc>
            </a:pPr>
            <a:r>
              <a:rPr lang="en-US" dirty="0" smtClean="0"/>
              <a:t>Risk of seroconversion during conception and pregnancy</a:t>
            </a:r>
            <a:r>
              <a:rPr lang="en-US" baseline="30000" dirty="0" smtClean="0"/>
              <a:t>1</a:t>
            </a:r>
          </a:p>
          <a:p>
            <a:pPr>
              <a:lnSpc>
                <a:spcPct val="100000"/>
              </a:lnSpc>
            </a:pPr>
            <a:r>
              <a:rPr lang="en-US" altLang="en-US" dirty="0" err="1">
                <a:ea typeface="MS PGothic" charset="-128"/>
              </a:rPr>
              <a:t>PrEP</a:t>
            </a:r>
            <a:r>
              <a:rPr lang="en-US" altLang="en-US" dirty="0">
                <a:ea typeface="MS PGothic" charset="-128"/>
              </a:rPr>
              <a:t> use at conception and during pregnancy by the uninfected partner may offer an additional tool to reduce the risk of sexual HIV </a:t>
            </a:r>
            <a:r>
              <a:rPr lang="en-US" altLang="en-US" dirty="0" smtClean="0">
                <a:ea typeface="MS PGothic" charset="-128"/>
              </a:rPr>
              <a:t>acquisition</a:t>
            </a:r>
            <a:endParaRPr lang="en-US" dirty="0" smtClean="0"/>
          </a:p>
          <a:p>
            <a:pPr>
              <a:lnSpc>
                <a:spcPct val="100000"/>
              </a:lnSpc>
            </a:pPr>
            <a:r>
              <a:rPr lang="en-US" dirty="0" smtClean="0"/>
              <a:t>Limited data regarding safety of PrEP for </a:t>
            </a:r>
            <a:r>
              <a:rPr lang="en-US" dirty="0" err="1" smtClean="0"/>
              <a:t>foetus</a:t>
            </a:r>
            <a:endParaRPr lang="en-US" dirty="0" smtClean="0"/>
          </a:p>
          <a:p>
            <a:pPr lvl="1">
              <a:lnSpc>
                <a:spcPct val="100000"/>
              </a:lnSpc>
            </a:pPr>
            <a:r>
              <a:rPr lang="en-US" dirty="0" smtClean="0"/>
              <a:t>RCTs excluded pregnant women </a:t>
            </a:r>
          </a:p>
          <a:p>
            <a:pPr lvl="1">
              <a:lnSpc>
                <a:spcPct val="100000"/>
              </a:lnSpc>
            </a:pPr>
            <a:r>
              <a:rPr lang="en-US" dirty="0" smtClean="0"/>
              <a:t>Demonstration projects will provide some data</a:t>
            </a:r>
          </a:p>
          <a:p>
            <a:pPr>
              <a:lnSpc>
                <a:spcPct val="100000"/>
              </a:lnSpc>
            </a:pPr>
            <a:r>
              <a:rPr lang="en-US" dirty="0" smtClean="0"/>
              <a:t>APR: no evidence adverse outcomes in infants exposed to TDF/FTC ART</a:t>
            </a:r>
          </a:p>
          <a:p>
            <a:pPr>
              <a:lnSpc>
                <a:spcPct val="100000"/>
              </a:lnSpc>
            </a:pPr>
            <a:r>
              <a:rPr lang="en-US" altLang="en-US" dirty="0">
                <a:ea typeface="MS PGothic" charset="-128"/>
              </a:rPr>
              <a:t>TDF and FTC are classified as FDA Pregnancy Category B </a:t>
            </a:r>
            <a:r>
              <a:rPr lang="en-US" altLang="en-US" dirty="0" smtClean="0">
                <a:ea typeface="MS PGothic" charset="-128"/>
              </a:rPr>
              <a:t>medications</a:t>
            </a:r>
            <a:r>
              <a:rPr lang="en-US" altLang="en-US" baseline="30000" dirty="0" smtClean="0">
                <a:ea typeface="MS PGothic" charset="-128"/>
              </a:rPr>
              <a:t>2</a:t>
            </a:r>
            <a:endParaRPr lang="en-US" baseline="30000" dirty="0"/>
          </a:p>
          <a:p>
            <a:pPr>
              <a:lnSpc>
                <a:spcPct val="100000"/>
              </a:lnSpc>
            </a:pPr>
            <a:endParaRPr lang="en-US" dirty="0"/>
          </a:p>
        </p:txBody>
      </p:sp>
      <p:sp>
        <p:nvSpPr>
          <p:cNvPr id="4" name="Rectangle 3"/>
          <p:cNvSpPr>
            <a:spLocks noChangeArrowheads="1"/>
          </p:cNvSpPr>
          <p:nvPr/>
        </p:nvSpPr>
        <p:spPr bwMode="auto">
          <a:xfrm>
            <a:off x="9290377" y="6106119"/>
            <a:ext cx="290162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b="1">
                <a:solidFill>
                  <a:schemeClr val="tx1"/>
                </a:solidFill>
                <a:latin typeface="Arial" charset="0"/>
                <a:ea typeface="MS PGothic" charset="-128"/>
              </a:defRPr>
            </a:lvl1pPr>
            <a:lvl2pPr marL="742950" indent="-285750">
              <a:defRPr b="1">
                <a:solidFill>
                  <a:schemeClr val="tx1"/>
                </a:solidFill>
                <a:latin typeface="Arial" charset="0"/>
                <a:ea typeface="MS PGothic" charset="-128"/>
              </a:defRPr>
            </a:lvl2pPr>
            <a:lvl3pPr marL="1143000" indent="-228600">
              <a:defRPr b="1">
                <a:solidFill>
                  <a:schemeClr val="tx1"/>
                </a:solidFill>
                <a:latin typeface="Arial" charset="0"/>
                <a:ea typeface="MS PGothic" charset="-128"/>
              </a:defRPr>
            </a:lvl3pPr>
            <a:lvl4pPr marL="1600200" indent="-228600">
              <a:defRPr b="1">
                <a:solidFill>
                  <a:schemeClr val="tx1"/>
                </a:solidFill>
                <a:latin typeface="Arial" charset="0"/>
                <a:ea typeface="MS PGothic" charset="-128"/>
              </a:defRPr>
            </a:lvl4pPr>
            <a:lvl5pPr marL="2057400" indent="-228600">
              <a:defRPr b="1">
                <a:solidFill>
                  <a:schemeClr val="tx1"/>
                </a:solidFill>
                <a:latin typeface="Arial" charset="0"/>
                <a:ea typeface="MS PGothic" charset="-128"/>
              </a:defRPr>
            </a:lvl5pPr>
            <a:lvl6pPr marL="2514600" indent="-228600" eaLnBrk="0" fontAlgn="base" hangingPunct="0">
              <a:spcBef>
                <a:spcPct val="0"/>
              </a:spcBef>
              <a:spcAft>
                <a:spcPct val="0"/>
              </a:spcAft>
              <a:defRPr b="1">
                <a:solidFill>
                  <a:schemeClr val="tx1"/>
                </a:solidFill>
                <a:latin typeface="Arial" charset="0"/>
                <a:ea typeface="MS PGothic" charset="-128"/>
              </a:defRPr>
            </a:lvl6pPr>
            <a:lvl7pPr marL="2971800" indent="-228600" eaLnBrk="0" fontAlgn="base" hangingPunct="0">
              <a:spcBef>
                <a:spcPct val="0"/>
              </a:spcBef>
              <a:spcAft>
                <a:spcPct val="0"/>
              </a:spcAft>
              <a:defRPr b="1">
                <a:solidFill>
                  <a:schemeClr val="tx1"/>
                </a:solidFill>
                <a:latin typeface="Arial" charset="0"/>
                <a:ea typeface="MS PGothic" charset="-128"/>
              </a:defRPr>
            </a:lvl7pPr>
            <a:lvl8pPr marL="3429000" indent="-228600" eaLnBrk="0" fontAlgn="base" hangingPunct="0">
              <a:spcBef>
                <a:spcPct val="0"/>
              </a:spcBef>
              <a:spcAft>
                <a:spcPct val="0"/>
              </a:spcAft>
              <a:defRPr b="1">
                <a:solidFill>
                  <a:schemeClr val="tx1"/>
                </a:solidFill>
                <a:latin typeface="Arial" charset="0"/>
                <a:ea typeface="MS PGothic" charset="-128"/>
              </a:defRPr>
            </a:lvl8pPr>
            <a:lvl9pPr marL="3886200" indent="-228600" eaLnBrk="0" fontAlgn="base" hangingPunct="0">
              <a:spcBef>
                <a:spcPct val="0"/>
              </a:spcBef>
              <a:spcAft>
                <a:spcPct val="0"/>
              </a:spcAft>
              <a:defRPr b="1">
                <a:solidFill>
                  <a:schemeClr val="tx1"/>
                </a:solidFill>
                <a:latin typeface="Arial" charset="0"/>
                <a:ea typeface="MS PGothic" charset="-128"/>
              </a:defRPr>
            </a:lvl9pPr>
          </a:lstStyle>
          <a:p>
            <a:pPr marL="228600" indent="-228600" eaLnBrk="1" hangingPunct="1">
              <a:buAutoNum type="arabicPeriod"/>
            </a:pPr>
            <a:r>
              <a:rPr lang="en-US" altLang="en-US" sz="1200" b="0" dirty="0" smtClean="0">
                <a:latin typeface="+mn-lt"/>
              </a:rPr>
              <a:t>CDC, </a:t>
            </a:r>
            <a:r>
              <a:rPr lang="en-US" altLang="en-US" sz="1200" b="0" dirty="0" err="1" smtClean="0">
                <a:latin typeface="+mn-lt"/>
              </a:rPr>
              <a:t>PrEP</a:t>
            </a:r>
            <a:r>
              <a:rPr lang="en-US" altLang="en-US" sz="1200" b="0" dirty="0" smtClean="0">
                <a:latin typeface="+mn-lt"/>
              </a:rPr>
              <a:t> Guideline 2014 </a:t>
            </a:r>
          </a:p>
          <a:p>
            <a:pPr marL="228600" indent="-228600" eaLnBrk="1" hangingPunct="1">
              <a:buAutoNum type="arabicPeriod"/>
            </a:pPr>
            <a:r>
              <a:rPr lang="en-US" altLang="en-US" sz="1200" b="0" dirty="0" smtClean="0">
                <a:latin typeface="+mn-lt"/>
              </a:rPr>
              <a:t>DHHS</a:t>
            </a:r>
            <a:r>
              <a:rPr lang="en-US" altLang="en-US" sz="1200" b="0" dirty="0">
                <a:latin typeface="+mn-lt"/>
              </a:rPr>
              <a:t>,</a:t>
            </a:r>
            <a:r>
              <a:rPr lang="en-US" altLang="en-US" sz="1200" b="0" dirty="0" smtClean="0">
                <a:latin typeface="+mn-lt"/>
              </a:rPr>
              <a:t> </a:t>
            </a:r>
            <a:r>
              <a:rPr lang="en-US" altLang="en-US" sz="1200" b="0" dirty="0">
                <a:latin typeface="+mn-lt"/>
              </a:rPr>
              <a:t>HIV Perinatal </a:t>
            </a:r>
            <a:r>
              <a:rPr lang="en-US" altLang="en-US" sz="1200" b="0" dirty="0" smtClean="0">
                <a:latin typeface="+mn-lt"/>
              </a:rPr>
              <a:t>Guideline 2014</a:t>
            </a:r>
            <a:endParaRPr lang="en-US" altLang="en-US" sz="1200" dirty="0">
              <a:latin typeface="+mn-lt"/>
            </a:endParaRPr>
          </a:p>
        </p:txBody>
      </p:sp>
    </p:spTree>
    <p:extLst>
      <p:ext uri="{BB962C8B-B14F-4D97-AF65-F5344CB8AC3E}">
        <p14:creationId xmlns:p14="http://schemas.microsoft.com/office/powerpoint/2010/main" val="1881557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Title 2"/>
          <p:cNvSpPr>
            <a:spLocks noGrp="1"/>
          </p:cNvSpPr>
          <p:nvPr>
            <p:ph type="title"/>
          </p:nvPr>
        </p:nvSpPr>
        <p:spPr/>
        <p:txBody>
          <a:bodyPr vert="horz" lIns="91440" tIns="45720" rIns="91440" bIns="45720" rtlCol="0" anchor="t">
            <a:normAutofit/>
          </a:bodyPr>
          <a:lstStyle/>
          <a:p>
            <a:r>
              <a:rPr lang="en-US" altLang="en-US" dirty="0"/>
              <a:t>Birth d</a:t>
            </a:r>
            <a:r>
              <a:rPr lang="en-US" altLang="en-US" dirty="0" smtClean="0"/>
              <a:t>efects </a:t>
            </a:r>
            <a:r>
              <a:rPr lang="en-US" altLang="en-US" dirty="0"/>
              <a:t>with TDF or FTC</a:t>
            </a:r>
          </a:p>
        </p:txBody>
      </p:sp>
      <p:sp>
        <p:nvSpPr>
          <p:cNvPr id="335875" name="Content Placeholder 9"/>
          <p:cNvSpPr>
            <a:spLocks noGrp="1"/>
          </p:cNvSpPr>
          <p:nvPr>
            <p:ph idx="4294967295"/>
          </p:nvPr>
        </p:nvSpPr>
        <p:spPr>
          <a:xfrm>
            <a:off x="317939" y="5361210"/>
            <a:ext cx="11556123" cy="655965"/>
          </a:xfrm>
          <a:solidFill>
            <a:schemeClr val="bg1"/>
          </a:solidFill>
        </p:spPr>
        <p:txBody>
          <a:bodyPr>
            <a:noAutofit/>
          </a:bodyPr>
          <a:lstStyle/>
          <a:p>
            <a:pPr marL="457200" lvl="1" indent="0" algn="ctr">
              <a:buNone/>
            </a:pPr>
            <a:r>
              <a:rPr lang="en-US" altLang="en-US" sz="2000" dirty="0"/>
              <a:t>Among pregnant women in the US reference population, the background rate of birth defects is 2.7%. </a:t>
            </a:r>
            <a:endParaRPr lang="en-US" altLang="en-US" sz="2000" dirty="0" smtClean="0"/>
          </a:p>
          <a:p>
            <a:pPr marL="457200" lvl="1" indent="0" algn="ctr">
              <a:buNone/>
            </a:pPr>
            <a:r>
              <a:rPr lang="en-US" altLang="en-US" sz="2000" b="1" dirty="0" smtClean="0">
                <a:solidFill>
                  <a:schemeClr val="tx2"/>
                </a:solidFill>
              </a:rPr>
              <a:t>There </a:t>
            </a:r>
            <a:r>
              <a:rPr lang="en-US" altLang="en-US" sz="2000" b="1" dirty="0">
                <a:solidFill>
                  <a:schemeClr val="tx2"/>
                </a:solidFill>
              </a:rPr>
              <a:t>was no association between FTC or TDF and overall birth defects observed in the </a:t>
            </a:r>
            <a:r>
              <a:rPr lang="en-US" altLang="en-US" sz="2000" b="1" dirty="0" smtClean="0">
                <a:solidFill>
                  <a:schemeClr val="tx2"/>
                </a:solidFill>
              </a:rPr>
              <a:t>APR</a:t>
            </a:r>
            <a:r>
              <a:rPr lang="en-US" altLang="en-US" sz="2000" b="1" baseline="30000" dirty="0">
                <a:solidFill>
                  <a:schemeClr val="tx2"/>
                </a:solidFill>
              </a:rPr>
              <a:t>.</a:t>
            </a:r>
            <a:endParaRPr lang="en-US" altLang="en-US" sz="2000" b="1" dirty="0">
              <a:solidFill>
                <a:schemeClr val="tx2"/>
              </a:solidFill>
            </a:endParaRPr>
          </a:p>
          <a:p>
            <a:pPr marL="0" indent="0" algn="ctr">
              <a:buNone/>
            </a:pPr>
            <a:endParaRPr lang="en-US" altLang="en-US" sz="2400" dirty="0"/>
          </a:p>
        </p:txBody>
      </p:sp>
      <p:graphicFrame>
        <p:nvGraphicFramePr>
          <p:cNvPr id="13" name="Content Placeholder 3"/>
          <p:cNvGraphicFramePr>
            <a:graphicFrameLocks noGrp="1"/>
          </p:cNvGraphicFramePr>
          <p:nvPr>
            <p:extLst>
              <p:ext uri="{D42A27DB-BD31-4B8C-83A1-F6EECF244321}">
                <p14:modId xmlns:p14="http://schemas.microsoft.com/office/powerpoint/2010/main" val="1413521992"/>
              </p:ext>
            </p:extLst>
          </p:nvPr>
        </p:nvGraphicFramePr>
        <p:xfrm>
          <a:off x="2228850" y="1341792"/>
          <a:ext cx="7734300" cy="3798570"/>
        </p:xfrm>
        <a:graphic>
          <a:graphicData uri="http://schemas.openxmlformats.org/drawingml/2006/table">
            <a:tbl>
              <a:tblPr firstRow="1" bandRow="1">
                <a:tableStyleId>{6E25E649-3F16-4E02-A733-19D2CDBF48F0}</a:tableStyleId>
              </a:tblPr>
              <a:tblGrid>
                <a:gridCol w="3009900"/>
                <a:gridCol w="2362200"/>
                <a:gridCol w="2362200"/>
              </a:tblGrid>
              <a:tr h="639763">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HIV+ Women on ART</a:t>
                      </a:r>
                      <a:endParaRPr kumimoji="0" lang="en-US" altLang="en-US" sz="2000" b="1" i="0" u="none" strike="noStrike" cap="none" normalizeH="0" baseline="0" dirty="0">
                        <a:ln>
                          <a:noFill/>
                        </a:ln>
                        <a:solidFill>
                          <a:schemeClr val="bg1"/>
                        </a:solidFill>
                        <a:effectLst/>
                        <a:latin typeface="+mn-lt"/>
                      </a:endParaRPr>
                    </a:p>
                  </a:txBody>
                  <a:tcPr anchor="b"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Any </a:t>
                      </a:r>
                      <a:r>
                        <a:rPr kumimoji="0" lang="en-US" altLang="en-US" sz="2000" u="none" strike="noStrike" cap="none" normalizeH="0" baseline="0" dirty="0" smtClean="0">
                          <a:ln>
                            <a:noFill/>
                          </a:ln>
                          <a:solidFill>
                            <a:schemeClr val="bg1"/>
                          </a:solidFill>
                          <a:effectLst/>
                          <a:latin typeface="+mn-lt"/>
                        </a:rPr>
                        <a:t>FTC-containing regimen</a:t>
                      </a:r>
                      <a:endParaRPr kumimoji="0" lang="en-US" altLang="en-US" sz="2000" b="1" i="0" u="none" strike="noStrike" cap="none" normalizeH="0" baseline="0" dirty="0">
                        <a:ln>
                          <a:noFill/>
                        </a:ln>
                        <a:solidFill>
                          <a:schemeClr val="bg1"/>
                        </a:solidFill>
                        <a:effectLst/>
                        <a:latin typeface="+mn-lt"/>
                      </a:endParaRPr>
                    </a:p>
                  </a:txBody>
                  <a:tcPr anchor="b"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000" u="none" strike="noStrike" cap="none" normalizeH="0" baseline="0" dirty="0">
                          <a:ln>
                            <a:noFill/>
                          </a:ln>
                          <a:solidFill>
                            <a:schemeClr val="bg1"/>
                          </a:solidFill>
                          <a:effectLst/>
                          <a:latin typeface="+mn-lt"/>
                        </a:rPr>
                        <a:t>Any </a:t>
                      </a:r>
                      <a:r>
                        <a:rPr kumimoji="0" lang="en-US" altLang="en-US" sz="2000" u="none" strike="noStrike" cap="none" normalizeH="0" baseline="0" dirty="0" smtClean="0">
                          <a:ln>
                            <a:noFill/>
                          </a:ln>
                          <a:solidFill>
                            <a:schemeClr val="bg1"/>
                          </a:solidFill>
                          <a:effectLst/>
                          <a:latin typeface="+mn-lt"/>
                        </a:rPr>
                        <a:t>TDF-containing regimen</a:t>
                      </a:r>
                      <a:endParaRPr kumimoji="0" lang="en-US" altLang="en-US" sz="2000" b="1" i="0" u="none" strike="noStrike" cap="none" normalizeH="0" baseline="0" dirty="0">
                        <a:ln>
                          <a:noFill/>
                        </a:ln>
                        <a:solidFill>
                          <a:schemeClr val="bg1"/>
                        </a:solidFill>
                        <a:effectLst/>
                        <a:latin typeface="+mn-lt"/>
                      </a:endParaRPr>
                    </a:p>
                  </a:txBody>
                  <a:tcPr anchor="b" horzOverflow="overflow"/>
                </a:tc>
              </a:tr>
              <a:tr h="409575">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Pregnancies enrolled, n</a:t>
                      </a:r>
                      <a:endParaRPr kumimoji="0" lang="en-US" altLang="en-US" sz="1800" b="0" i="0" u="none" strike="noStrike" cap="none" normalizeH="0" baseline="0" dirty="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a:ln>
                          <a:noFill/>
                        </a:ln>
                        <a:solidFill>
                          <a:schemeClr val="tx1"/>
                        </a:solidFill>
                        <a:effectLst/>
                        <a:latin typeface="+mn-lt"/>
                      </a:endParaRPr>
                    </a:p>
                  </a:txBody>
                  <a:tcPr anchor="ctr" horzOverflow="overflow"/>
                </a:tc>
              </a:tr>
              <a:tr h="409575">
                <a:tc>
                  <a:txBody>
                    <a:bodyPr/>
                    <a:lstStyle>
                      <a:lvl1pPr marL="233363">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233363"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First trimester</a:t>
                      </a:r>
                      <a:endParaRPr kumimoji="0" lang="en-US" altLang="en-US" sz="1800" b="0" i="0" u="none" strike="noStrike" cap="none" normalizeH="0" baseline="0" dirty="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1728</a:t>
                      </a:r>
                      <a:endParaRPr kumimoji="0" lang="en-US" altLang="en-US" sz="1800" b="0" i="0" u="none" strike="noStrike" cap="none" normalizeH="0" baseline="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2478</a:t>
                      </a:r>
                      <a:endParaRPr kumimoji="0" lang="en-US" altLang="en-US" sz="1800" b="0" i="0" u="none" strike="noStrike" cap="none" normalizeH="0" baseline="0">
                        <a:ln>
                          <a:noFill/>
                        </a:ln>
                        <a:solidFill>
                          <a:schemeClr val="tx1"/>
                        </a:solidFill>
                        <a:effectLst/>
                        <a:latin typeface="+mn-lt"/>
                      </a:endParaRPr>
                    </a:p>
                  </a:txBody>
                  <a:tcPr anchor="ctr" horzOverflow="overflow"/>
                </a:tc>
              </a:tr>
              <a:tr h="409575">
                <a:tc>
                  <a:txBody>
                    <a:bodyPr/>
                    <a:lstStyle>
                      <a:lvl1pPr indent="233363">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233363"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Second trimester</a:t>
                      </a:r>
                      <a:endParaRPr kumimoji="0" lang="en-US" altLang="en-US" sz="1800" b="0" i="0" u="none" strike="noStrike" cap="none" normalizeH="0" baseline="0" dirty="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525</a:t>
                      </a:r>
                      <a:endParaRPr kumimoji="0" lang="en-US" altLang="en-US" sz="1800" b="0" i="0" u="none" strike="noStrike" cap="none" normalizeH="0" baseline="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670</a:t>
                      </a:r>
                      <a:endParaRPr kumimoji="0" lang="en-US" altLang="en-US" sz="1800" b="0" i="0" u="none" strike="noStrike" cap="none" normalizeH="0" baseline="0">
                        <a:ln>
                          <a:noFill/>
                        </a:ln>
                        <a:solidFill>
                          <a:schemeClr val="tx1"/>
                        </a:solidFill>
                        <a:effectLst/>
                        <a:latin typeface="+mn-lt"/>
                      </a:endParaRPr>
                    </a:p>
                  </a:txBody>
                  <a:tcPr anchor="ctr" horzOverflow="overflow"/>
                </a:tc>
              </a:tr>
              <a:tr h="409575">
                <a:tc>
                  <a:txBody>
                    <a:bodyPr/>
                    <a:lstStyle>
                      <a:lvl1pPr marL="233363">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233363"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Third trimester</a:t>
                      </a:r>
                      <a:endParaRPr kumimoji="0" lang="en-US" altLang="en-US" sz="1800" b="0" i="0" u="none" strike="noStrike" cap="none" normalizeH="0" baseline="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206</a:t>
                      </a:r>
                      <a:endParaRPr kumimoji="0" lang="en-US" altLang="en-US" sz="1800" b="0" i="0" u="none" strike="noStrike" cap="none" normalizeH="0" baseline="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351</a:t>
                      </a:r>
                      <a:endParaRPr kumimoji="0" lang="en-US" altLang="en-US" sz="1800" b="0" i="0" u="none" strike="noStrike" cap="none" normalizeH="0" baseline="0">
                        <a:ln>
                          <a:noFill/>
                        </a:ln>
                        <a:solidFill>
                          <a:schemeClr val="tx1"/>
                        </a:solidFill>
                        <a:effectLst/>
                        <a:latin typeface="+mn-lt"/>
                      </a:endParaRPr>
                    </a:p>
                  </a:txBody>
                  <a:tcPr anchor="ctr" horzOverflow="overflow"/>
                </a:tc>
              </a:tr>
              <a:tr h="409575">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Defects/live births, n/N (%)</a:t>
                      </a:r>
                      <a:endParaRPr kumimoji="0" lang="en-US" altLang="en-US" sz="1800" b="0" i="0" u="none" strike="noStrike" cap="none" normalizeH="0" baseline="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mn-lt"/>
                      </a:endParaRPr>
                    </a:p>
                  </a:txBody>
                  <a:tcPr anchor="ctr" horzOverflow="overflow"/>
                </a:tc>
              </a:tr>
              <a:tr h="409575">
                <a:tc>
                  <a:txBody>
                    <a:bodyPr/>
                    <a:lstStyle>
                      <a:lvl1pPr indent="233363">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233363"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First trimester exposure</a:t>
                      </a:r>
                      <a:endParaRPr kumimoji="0" lang="en-US" altLang="en-US" sz="1800" b="0" i="0" u="none" strike="noStrike" cap="none" normalizeH="0" baseline="0" dirty="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35/1543 (2.3%)</a:t>
                      </a:r>
                      <a:endParaRPr kumimoji="0" lang="en-US" altLang="en-US" sz="1800" b="0" i="0" u="none" strike="noStrike" cap="none" normalizeH="0" baseline="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47/2141 (2.2%)</a:t>
                      </a:r>
                      <a:endParaRPr kumimoji="0" lang="en-US" altLang="en-US" sz="1800" b="0" i="0" u="none" strike="noStrike" cap="none" normalizeH="0" baseline="0">
                        <a:ln>
                          <a:noFill/>
                        </a:ln>
                        <a:solidFill>
                          <a:schemeClr val="tx1"/>
                        </a:solidFill>
                        <a:effectLst/>
                        <a:latin typeface="+mn-lt"/>
                      </a:endParaRPr>
                    </a:p>
                  </a:txBody>
                  <a:tcPr anchor="ctr" horzOverflow="overflow"/>
                </a:tc>
              </a:tr>
              <a:tr h="409575">
                <a:tc>
                  <a:txBody>
                    <a:bodyPr/>
                    <a:lstStyle>
                      <a:lvl1pPr indent="233363">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233363" algn="l"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Second/third trimester exposure</a:t>
                      </a:r>
                      <a:endParaRPr kumimoji="0" lang="en-US" altLang="en-US" sz="1800" b="0" i="0" u="none" strike="noStrike" cap="none" normalizeH="0" baseline="0" dirty="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a:ln>
                            <a:noFill/>
                          </a:ln>
                          <a:effectLst/>
                          <a:latin typeface="+mn-lt"/>
                        </a:rPr>
                        <a:t>15/729 (2.1%)</a:t>
                      </a:r>
                      <a:endParaRPr kumimoji="0" lang="en-US" altLang="en-US" sz="1400" b="0" i="0" u="none" strike="noStrike" cap="none" normalizeH="0" baseline="0">
                        <a:ln>
                          <a:noFill/>
                        </a:ln>
                        <a:solidFill>
                          <a:schemeClr val="tx1"/>
                        </a:solidFill>
                        <a:effectLst/>
                        <a:latin typeface="+mn-lt"/>
                      </a:endParaRPr>
                    </a:p>
                  </a:txBody>
                  <a:tcPr anchor="ctr" horzOverflow="overflow"/>
                </a:tc>
                <a:tc>
                  <a:txBody>
                    <a:bodyPr/>
                    <a:lstStyle>
                      <a:lvl1pPr>
                        <a:lnSpc>
                          <a:spcPct val="90000"/>
                        </a:lnSpc>
                        <a:spcBef>
                          <a:spcPts val="1200"/>
                        </a:spcBef>
                        <a:buClr>
                          <a:srgbClr val="A9A9A9"/>
                        </a:buClr>
                        <a:buSzPct val="90000"/>
                        <a:buFont typeface="Wingdings" charset="2"/>
                        <a:defRPr>
                          <a:solidFill>
                            <a:schemeClr val="tx1"/>
                          </a:solidFill>
                          <a:latin typeface="Arial" charset="0"/>
                        </a:defRPr>
                      </a:lvl1pPr>
                      <a:lvl2pPr marL="742950" indent="-285750">
                        <a:lnSpc>
                          <a:spcPct val="90000"/>
                        </a:lnSpc>
                        <a:spcBef>
                          <a:spcPts val="800"/>
                        </a:spcBef>
                        <a:buClr>
                          <a:srgbClr val="A9A9A9"/>
                        </a:buClr>
                        <a:buSzPct val="90000"/>
                        <a:buFont typeface="Arial" charset="0"/>
                        <a:defRPr sz="1600">
                          <a:solidFill>
                            <a:schemeClr val="tx1"/>
                          </a:solidFill>
                          <a:latin typeface="Arial" charset="0"/>
                        </a:defRPr>
                      </a:lvl2pPr>
                      <a:lvl3pPr marL="1143000" indent="-228600">
                        <a:lnSpc>
                          <a:spcPct val="90000"/>
                        </a:lnSpc>
                        <a:spcBef>
                          <a:spcPts val="600"/>
                        </a:spcBef>
                        <a:buClr>
                          <a:srgbClr val="A9A9A9"/>
                        </a:buClr>
                        <a:buSzPct val="90000"/>
                        <a:buFont typeface="Wingdings" charset="2"/>
                        <a:defRPr sz="1400">
                          <a:solidFill>
                            <a:schemeClr val="tx1"/>
                          </a:solidFill>
                          <a:latin typeface="Arial" charset="0"/>
                        </a:defRPr>
                      </a:lvl3pPr>
                      <a:lvl4pPr marL="1600200" indent="-228600">
                        <a:lnSpc>
                          <a:spcPct val="90000"/>
                        </a:lnSpc>
                        <a:spcBef>
                          <a:spcPts val="600"/>
                        </a:spcBef>
                        <a:buClr>
                          <a:srgbClr val="A9A9A9"/>
                        </a:buClr>
                        <a:buSzPct val="90000"/>
                        <a:buFont typeface="Arial" charset="0"/>
                        <a:defRPr sz="1200">
                          <a:solidFill>
                            <a:schemeClr val="tx1"/>
                          </a:solidFill>
                          <a:latin typeface="Arial" charset="0"/>
                        </a:defRPr>
                      </a:lvl4pPr>
                      <a:lvl5pPr marL="2057400" indent="-228600">
                        <a:lnSpc>
                          <a:spcPct val="90000"/>
                        </a:lnSpc>
                        <a:spcBef>
                          <a:spcPts val="600"/>
                        </a:spcBef>
                        <a:buClr>
                          <a:srgbClr val="A9A9A9"/>
                        </a:buClr>
                        <a:buSzPct val="90000"/>
                        <a:buFont typeface="Wingdings" charset="2"/>
                        <a:defRPr sz="1200">
                          <a:solidFill>
                            <a:schemeClr val="tx1"/>
                          </a:solidFill>
                          <a:latin typeface="Arial" charset="0"/>
                        </a:defRPr>
                      </a:lvl5pPr>
                      <a:lvl6pPr marL="25146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6pPr>
                      <a:lvl7pPr marL="29718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7pPr>
                      <a:lvl8pPr marL="34290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8pPr>
                      <a:lvl9pPr marL="3886200" indent="-228600" fontAlgn="base">
                        <a:lnSpc>
                          <a:spcPct val="90000"/>
                        </a:lnSpc>
                        <a:spcBef>
                          <a:spcPts val="600"/>
                        </a:spcBef>
                        <a:spcAft>
                          <a:spcPct val="0"/>
                        </a:spcAft>
                        <a:buClr>
                          <a:srgbClr val="A9A9A9"/>
                        </a:buClr>
                        <a:buSzPct val="90000"/>
                        <a:buFont typeface="Wingdings" charset="2"/>
                        <a:defRPr sz="12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u="none" strike="noStrike" cap="none" normalizeH="0" baseline="0" dirty="0">
                          <a:ln>
                            <a:noFill/>
                          </a:ln>
                          <a:effectLst/>
                          <a:latin typeface="+mn-lt"/>
                        </a:rPr>
                        <a:t>21/1021 (2.1%)</a:t>
                      </a:r>
                      <a:endParaRPr kumimoji="0" lang="en-US" altLang="en-US" sz="1800" b="0" i="0" u="none" strike="noStrike" cap="none" normalizeH="0" baseline="0" dirty="0">
                        <a:ln>
                          <a:noFill/>
                        </a:ln>
                        <a:solidFill>
                          <a:schemeClr val="tx1"/>
                        </a:solidFill>
                        <a:effectLst/>
                        <a:latin typeface="+mn-lt"/>
                      </a:endParaRPr>
                    </a:p>
                  </a:txBody>
                  <a:tcPr anchor="ctr" horzOverflow="overflow"/>
                </a:tc>
              </a:tr>
            </a:tbl>
          </a:graphicData>
        </a:graphic>
      </p:graphicFrame>
      <p:sp>
        <p:nvSpPr>
          <p:cNvPr id="6" name="Rectangle 5"/>
          <p:cNvSpPr>
            <a:spLocks noChangeArrowheads="1"/>
          </p:cNvSpPr>
          <p:nvPr/>
        </p:nvSpPr>
        <p:spPr bwMode="auto">
          <a:xfrm>
            <a:off x="9682261" y="6236745"/>
            <a:ext cx="24008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b="1">
                <a:solidFill>
                  <a:schemeClr val="tx1"/>
                </a:solidFill>
                <a:latin typeface="Arial" charset="0"/>
                <a:ea typeface="MS PGothic" charset="-128"/>
              </a:defRPr>
            </a:lvl1pPr>
            <a:lvl2pPr marL="742950" indent="-285750">
              <a:defRPr b="1">
                <a:solidFill>
                  <a:schemeClr val="tx1"/>
                </a:solidFill>
                <a:latin typeface="Arial" charset="0"/>
                <a:ea typeface="MS PGothic" charset="-128"/>
              </a:defRPr>
            </a:lvl2pPr>
            <a:lvl3pPr marL="1143000" indent="-228600">
              <a:defRPr b="1">
                <a:solidFill>
                  <a:schemeClr val="tx1"/>
                </a:solidFill>
                <a:latin typeface="Arial" charset="0"/>
                <a:ea typeface="MS PGothic" charset="-128"/>
              </a:defRPr>
            </a:lvl3pPr>
            <a:lvl4pPr marL="1600200" indent="-228600">
              <a:defRPr b="1">
                <a:solidFill>
                  <a:schemeClr val="tx1"/>
                </a:solidFill>
                <a:latin typeface="Arial" charset="0"/>
                <a:ea typeface="MS PGothic" charset="-128"/>
              </a:defRPr>
            </a:lvl4pPr>
            <a:lvl5pPr marL="2057400" indent="-228600">
              <a:defRPr b="1">
                <a:solidFill>
                  <a:schemeClr val="tx1"/>
                </a:solidFill>
                <a:latin typeface="Arial" charset="0"/>
                <a:ea typeface="MS PGothic" charset="-128"/>
              </a:defRPr>
            </a:lvl5pPr>
            <a:lvl6pPr marL="2514600" indent="-228600" eaLnBrk="0" fontAlgn="base" hangingPunct="0">
              <a:spcBef>
                <a:spcPct val="0"/>
              </a:spcBef>
              <a:spcAft>
                <a:spcPct val="0"/>
              </a:spcAft>
              <a:defRPr b="1">
                <a:solidFill>
                  <a:schemeClr val="tx1"/>
                </a:solidFill>
                <a:latin typeface="Arial" charset="0"/>
                <a:ea typeface="MS PGothic" charset="-128"/>
              </a:defRPr>
            </a:lvl6pPr>
            <a:lvl7pPr marL="2971800" indent="-228600" eaLnBrk="0" fontAlgn="base" hangingPunct="0">
              <a:spcBef>
                <a:spcPct val="0"/>
              </a:spcBef>
              <a:spcAft>
                <a:spcPct val="0"/>
              </a:spcAft>
              <a:defRPr b="1">
                <a:solidFill>
                  <a:schemeClr val="tx1"/>
                </a:solidFill>
                <a:latin typeface="Arial" charset="0"/>
                <a:ea typeface="MS PGothic" charset="-128"/>
              </a:defRPr>
            </a:lvl7pPr>
            <a:lvl8pPr marL="3429000" indent="-228600" eaLnBrk="0" fontAlgn="base" hangingPunct="0">
              <a:spcBef>
                <a:spcPct val="0"/>
              </a:spcBef>
              <a:spcAft>
                <a:spcPct val="0"/>
              </a:spcAft>
              <a:defRPr b="1">
                <a:solidFill>
                  <a:schemeClr val="tx1"/>
                </a:solidFill>
                <a:latin typeface="Arial" charset="0"/>
                <a:ea typeface="MS PGothic" charset="-128"/>
              </a:defRPr>
            </a:lvl8pPr>
            <a:lvl9pPr marL="3886200" indent="-228600" eaLnBrk="0" fontAlgn="base" hangingPunct="0">
              <a:spcBef>
                <a:spcPct val="0"/>
              </a:spcBef>
              <a:spcAft>
                <a:spcPct val="0"/>
              </a:spcAft>
              <a:defRPr b="1">
                <a:solidFill>
                  <a:schemeClr val="tx1"/>
                </a:solidFill>
                <a:latin typeface="Arial" charset="0"/>
                <a:ea typeface="MS PGothic" charset="-128"/>
              </a:defRPr>
            </a:lvl9pPr>
          </a:lstStyle>
          <a:p>
            <a:pPr algn="ctr"/>
            <a:r>
              <a:rPr lang="en-US" altLang="en-US" sz="1200" b="0" dirty="0">
                <a:latin typeface="+mn-lt"/>
              </a:rPr>
              <a:t>http://</a:t>
            </a:r>
            <a:r>
              <a:rPr lang="en-US" altLang="en-US" sz="1200" b="0" dirty="0" err="1">
                <a:latin typeface="+mn-lt"/>
              </a:rPr>
              <a:t>www.apregistry.com</a:t>
            </a:r>
            <a:r>
              <a:rPr lang="en-US" altLang="en-US" sz="1200" b="0" dirty="0">
                <a:latin typeface="+mn-lt"/>
              </a:rPr>
              <a:t>/</a:t>
            </a:r>
            <a:endParaRPr lang="en-US" altLang="en-US" sz="1200" dirty="0">
              <a:latin typeface="+mn-lt"/>
            </a:endParaRPr>
          </a:p>
        </p:txBody>
      </p:sp>
    </p:spTree>
    <p:extLst>
      <p:ext uri="{BB962C8B-B14F-4D97-AF65-F5344CB8AC3E}">
        <p14:creationId xmlns:p14="http://schemas.microsoft.com/office/powerpoint/2010/main" val="376379114"/>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434281" y="1995160"/>
          <a:ext cx="7323438" cy="1925320"/>
        </p:xfrm>
        <a:graphic>
          <a:graphicData uri="http://schemas.openxmlformats.org/drawingml/2006/table">
            <a:tbl>
              <a:tblPr firstRow="1" bandRow="1">
                <a:tableStyleId>{6E25E649-3F16-4E02-A733-19D2CDBF48F0}</a:tableStyleId>
              </a:tblPr>
              <a:tblGrid>
                <a:gridCol w="1331085">
                  <a:extLst>
                    <a:ext uri="{9D8B030D-6E8A-4147-A177-3AD203B41FA5}">
                      <a16:colId xmlns:a16="http://schemas.microsoft.com/office/drawing/2014/main" xmlns="" val="20000"/>
                    </a:ext>
                  </a:extLst>
                </a:gridCol>
                <a:gridCol w="2879892">
                  <a:extLst>
                    <a:ext uri="{9D8B030D-6E8A-4147-A177-3AD203B41FA5}">
                      <a16:colId xmlns:a16="http://schemas.microsoft.com/office/drawing/2014/main" xmlns="" val="20001"/>
                    </a:ext>
                  </a:extLst>
                </a:gridCol>
                <a:gridCol w="3112461">
                  <a:extLst>
                    <a:ext uri="{9D8B030D-6E8A-4147-A177-3AD203B41FA5}">
                      <a16:colId xmlns:a16="http://schemas.microsoft.com/office/drawing/2014/main" xmlns="" val="20002"/>
                    </a:ext>
                  </a:extLst>
                </a:gridCol>
              </a:tblGrid>
              <a:tr h="370840">
                <a:tc>
                  <a:txBody>
                    <a:bodyPr/>
                    <a:lstStyle/>
                    <a:p>
                      <a:endParaRPr lang="en-US" dirty="0">
                        <a:latin typeface="+mn-lt"/>
                      </a:endParaRPr>
                    </a:p>
                  </a:txBody>
                  <a:tcPr/>
                </a:tc>
                <a:tc>
                  <a:txBody>
                    <a:bodyPr/>
                    <a:lstStyle/>
                    <a:p>
                      <a:pPr algn="ctr"/>
                      <a:r>
                        <a:rPr lang="en-US" dirty="0">
                          <a:latin typeface="+mn-lt"/>
                        </a:rPr>
                        <a:t>Stop PrEP</a:t>
                      </a:r>
                      <a:endParaRPr lang="en-US" dirty="0">
                        <a:solidFill>
                          <a:schemeClr val="bg1">
                            <a:lumMod val="65000"/>
                          </a:schemeClr>
                        </a:solidFill>
                        <a:latin typeface="+mn-lt"/>
                      </a:endParaRPr>
                    </a:p>
                  </a:txBody>
                  <a:tcPr/>
                </a:tc>
                <a:tc>
                  <a:txBody>
                    <a:bodyPr/>
                    <a:lstStyle/>
                    <a:p>
                      <a:pPr algn="ctr"/>
                      <a:r>
                        <a:rPr lang="en-US" dirty="0">
                          <a:latin typeface="+mn-lt"/>
                        </a:rPr>
                        <a:t>Continue PrEP</a:t>
                      </a:r>
                      <a:endParaRPr lang="en-US" dirty="0">
                        <a:solidFill>
                          <a:schemeClr val="bg1">
                            <a:lumMod val="65000"/>
                          </a:schemeClr>
                        </a:solidFill>
                        <a:latin typeface="+mn-lt"/>
                      </a:endParaRPr>
                    </a:p>
                  </a:txBody>
                  <a:tcPr/>
                </a:tc>
                <a:extLst>
                  <a:ext uri="{0D108BD9-81ED-4DB2-BD59-A6C34878D82A}">
                    <a16:rowId xmlns:a16="http://schemas.microsoft.com/office/drawing/2014/main" xmlns="" val="10000"/>
                  </a:ext>
                </a:extLst>
              </a:tr>
              <a:tr h="370840">
                <a:tc>
                  <a:txBody>
                    <a:bodyPr/>
                    <a:lstStyle/>
                    <a:p>
                      <a:r>
                        <a:rPr lang="en-US" dirty="0">
                          <a:latin typeface="+mn-lt"/>
                        </a:rPr>
                        <a:t>Mother</a:t>
                      </a:r>
                      <a:endParaRPr lang="en-US" dirty="0">
                        <a:solidFill>
                          <a:schemeClr val="bg1">
                            <a:lumMod val="65000"/>
                          </a:schemeClr>
                        </a:solidFill>
                        <a:latin typeface="+mn-lt"/>
                      </a:endParaRPr>
                    </a:p>
                  </a:txBody>
                  <a:tcPr/>
                </a:tc>
                <a:tc>
                  <a:txBody>
                    <a:bodyPr/>
                    <a:lstStyle/>
                    <a:p>
                      <a:r>
                        <a:rPr lang="en-US" dirty="0">
                          <a:latin typeface="+mn-lt"/>
                        </a:rPr>
                        <a:t>Ongoing</a:t>
                      </a:r>
                      <a:r>
                        <a:rPr lang="en-US" baseline="0" dirty="0">
                          <a:latin typeface="+mn-lt"/>
                        </a:rPr>
                        <a:t> HIV risk to mom</a:t>
                      </a:r>
                    </a:p>
                    <a:p>
                      <a:r>
                        <a:rPr lang="en-US" baseline="0" dirty="0">
                          <a:latin typeface="+mn-lt"/>
                        </a:rPr>
                        <a:t>(5% incidence in some studies)</a:t>
                      </a:r>
                      <a:endParaRPr lang="en-US" dirty="0">
                        <a:solidFill>
                          <a:schemeClr val="bg1">
                            <a:lumMod val="65000"/>
                          </a:schemeClr>
                        </a:solidFill>
                        <a:latin typeface="+mn-lt"/>
                      </a:endParaRPr>
                    </a:p>
                  </a:txBody>
                  <a:tcPr/>
                </a:tc>
                <a:tc>
                  <a:txBody>
                    <a:bodyPr/>
                    <a:lstStyle/>
                    <a:p>
                      <a:r>
                        <a:rPr lang="en-US" dirty="0">
                          <a:latin typeface="+mn-lt"/>
                        </a:rPr>
                        <a:t>Protects mom</a:t>
                      </a:r>
                      <a:endParaRPr lang="en-US" dirty="0">
                        <a:solidFill>
                          <a:schemeClr val="bg1">
                            <a:lumMod val="65000"/>
                          </a:schemeClr>
                        </a:solidFill>
                        <a:latin typeface="+mn-lt"/>
                      </a:endParaRPr>
                    </a:p>
                  </a:txBody>
                  <a:tcPr/>
                </a:tc>
                <a:extLst>
                  <a:ext uri="{0D108BD9-81ED-4DB2-BD59-A6C34878D82A}">
                    <a16:rowId xmlns:a16="http://schemas.microsoft.com/office/drawing/2014/main" xmlns="" val="10001"/>
                  </a:ext>
                </a:extLst>
              </a:tr>
              <a:tr h="370840">
                <a:tc>
                  <a:txBody>
                    <a:bodyPr/>
                    <a:lstStyle/>
                    <a:p>
                      <a:r>
                        <a:rPr lang="en-US" dirty="0">
                          <a:latin typeface="+mn-lt"/>
                        </a:rPr>
                        <a:t>Baby</a:t>
                      </a:r>
                      <a:endParaRPr lang="en-US" dirty="0">
                        <a:solidFill>
                          <a:schemeClr val="bg1">
                            <a:lumMod val="65000"/>
                          </a:schemeClr>
                        </a:solidFill>
                        <a:latin typeface="+mn-lt"/>
                      </a:endParaRPr>
                    </a:p>
                  </a:txBody>
                  <a:tcPr/>
                </a:tc>
                <a:tc>
                  <a:txBody>
                    <a:bodyPr/>
                    <a:lstStyle/>
                    <a:p>
                      <a:r>
                        <a:rPr lang="en-US" dirty="0" err="1" smtClean="0">
                          <a:latin typeface="+mn-lt"/>
                        </a:rPr>
                        <a:t>Minimises</a:t>
                      </a:r>
                      <a:r>
                        <a:rPr lang="en-US" baseline="0" dirty="0" smtClean="0">
                          <a:latin typeface="+mn-lt"/>
                        </a:rPr>
                        <a:t> </a:t>
                      </a:r>
                      <a:r>
                        <a:rPr lang="en-US" baseline="0" dirty="0">
                          <a:latin typeface="+mn-lt"/>
                        </a:rPr>
                        <a:t>risk to baby</a:t>
                      </a:r>
                    </a:p>
                    <a:p>
                      <a:r>
                        <a:rPr lang="en-US" dirty="0">
                          <a:latin typeface="+mn-lt"/>
                        </a:rPr>
                        <a:t> </a:t>
                      </a:r>
                      <a:endParaRPr lang="en-US" dirty="0">
                        <a:solidFill>
                          <a:schemeClr val="bg1">
                            <a:lumMod val="65000"/>
                          </a:schemeClr>
                        </a:solidFill>
                        <a:latin typeface="+mn-lt"/>
                      </a:endParaRPr>
                    </a:p>
                  </a:txBody>
                  <a:tcPr/>
                </a:tc>
                <a:tc>
                  <a:txBody>
                    <a:bodyPr/>
                    <a:lstStyle/>
                    <a:p>
                      <a:r>
                        <a:rPr lang="en-US" dirty="0">
                          <a:latin typeface="+mn-lt"/>
                        </a:rPr>
                        <a:t>Risk of bone abnormalities but insufficient</a:t>
                      </a:r>
                      <a:r>
                        <a:rPr lang="en-US" baseline="0" dirty="0">
                          <a:latin typeface="+mn-lt"/>
                        </a:rPr>
                        <a:t> data</a:t>
                      </a:r>
                      <a:endParaRPr lang="en-US" dirty="0">
                        <a:solidFill>
                          <a:schemeClr val="bg1">
                            <a:lumMod val="65000"/>
                          </a:schemeClr>
                        </a:solidFill>
                        <a:latin typeface="+mn-lt"/>
                      </a:endParaRPr>
                    </a:p>
                  </a:txBody>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299545" y="4224952"/>
            <a:ext cx="11592910" cy="1938992"/>
          </a:xfrm>
          <a:prstGeom prst="rect">
            <a:avLst/>
          </a:prstGeom>
          <a:noFill/>
        </p:spPr>
        <p:txBody>
          <a:bodyPr wrap="square" rtlCol="0">
            <a:spAutoFit/>
          </a:bodyPr>
          <a:lstStyle/>
          <a:p>
            <a:pPr marL="342900" lvl="1" indent="-342900">
              <a:buFont typeface="Arial" charset="0"/>
              <a:buChar char="•"/>
            </a:pPr>
            <a:r>
              <a:rPr lang="en-US" altLang="en-US" sz="2400" dirty="0"/>
              <a:t>“There are no adequate and well-controlled studies of TDF/FTC for PrEP in pregnant women”</a:t>
            </a:r>
          </a:p>
          <a:p>
            <a:pPr marL="342900" indent="-342900">
              <a:buFont typeface="Arial" charset="0"/>
              <a:buChar char="•"/>
            </a:pPr>
            <a:r>
              <a:rPr lang="en-GB" sz="2400" dirty="0"/>
              <a:t>“Pregnancy and breastfeeding are not contraindications to provision of PrEP. Pregnant or breastfeeding women whose sex partners are HIV-positive or are at high risk of HIV infection may benefit from PrEP as part of combination prevention of HIV infection”</a:t>
            </a:r>
            <a:endParaRPr lang="en-US" altLang="en-US" sz="2400" dirty="0"/>
          </a:p>
        </p:txBody>
      </p:sp>
      <p:sp>
        <p:nvSpPr>
          <p:cNvPr id="6" name="TextBox 5"/>
          <p:cNvSpPr txBox="1"/>
          <p:nvPr/>
        </p:nvSpPr>
        <p:spPr>
          <a:xfrm>
            <a:off x="489949" y="1995160"/>
            <a:ext cx="11212102" cy="3785652"/>
          </a:xfrm>
          <a:prstGeom prst="rect">
            <a:avLst/>
          </a:prstGeom>
          <a:solidFill>
            <a:schemeClr val="accent1">
              <a:lumMod val="75000"/>
            </a:schemeClr>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en-US" sz="4000" dirty="0">
                <a:solidFill>
                  <a:schemeClr val="bg1"/>
                </a:solidFill>
              </a:rPr>
              <a:t>In SA TDF/FTC is </a:t>
            </a:r>
            <a:r>
              <a:rPr lang="en-US" sz="4000" b="1" dirty="0">
                <a:solidFill>
                  <a:schemeClr val="bg1"/>
                </a:solidFill>
              </a:rPr>
              <a:t>contra-indicated</a:t>
            </a:r>
            <a:r>
              <a:rPr lang="en-US" sz="4000" dirty="0">
                <a:solidFill>
                  <a:schemeClr val="bg1"/>
                </a:solidFill>
              </a:rPr>
              <a:t> for PrEP use during pregnancy/breastfeeding</a:t>
            </a:r>
          </a:p>
          <a:p>
            <a:endParaRPr lang="en-US" sz="2000" dirty="0">
              <a:solidFill>
                <a:schemeClr val="bg1"/>
              </a:solidFill>
            </a:endParaRPr>
          </a:p>
          <a:p>
            <a:r>
              <a:rPr lang="en-US" sz="4000" dirty="0" err="1">
                <a:solidFill>
                  <a:schemeClr val="bg1"/>
                </a:solidFill>
              </a:rPr>
              <a:t>Tenofovir</a:t>
            </a:r>
            <a:r>
              <a:rPr lang="en-US" sz="4000" dirty="0">
                <a:solidFill>
                  <a:schemeClr val="bg1"/>
                </a:solidFill>
              </a:rPr>
              <a:t> is FDA category B risk in pregnancy</a:t>
            </a:r>
          </a:p>
          <a:p>
            <a:endParaRPr lang="en-US" sz="2000" dirty="0">
              <a:solidFill>
                <a:schemeClr val="bg1"/>
              </a:solidFill>
            </a:endParaRPr>
          </a:p>
          <a:p>
            <a:r>
              <a:rPr lang="en-US" sz="4000" dirty="0">
                <a:solidFill>
                  <a:schemeClr val="bg1"/>
                </a:solidFill>
              </a:rPr>
              <a:t>Lots of experience of use in pregnant HIV-positive </a:t>
            </a:r>
            <a:r>
              <a:rPr lang="en-US" sz="4000" dirty="0" smtClean="0">
                <a:solidFill>
                  <a:schemeClr val="bg1"/>
                </a:solidFill>
              </a:rPr>
              <a:t>mothers</a:t>
            </a:r>
            <a:endParaRPr lang="en-US" sz="4000" dirty="0">
              <a:solidFill>
                <a:schemeClr val="bg1"/>
              </a:solidFill>
            </a:endParaRPr>
          </a:p>
        </p:txBody>
      </p:sp>
      <p:sp>
        <p:nvSpPr>
          <p:cNvPr id="3" name="Title 2"/>
          <p:cNvSpPr>
            <a:spLocks noGrp="1"/>
          </p:cNvSpPr>
          <p:nvPr>
            <p:ph type="title"/>
          </p:nvPr>
        </p:nvSpPr>
        <p:spPr/>
        <p:txBody>
          <a:bodyPr anchor="t">
            <a:normAutofit/>
          </a:bodyPr>
          <a:lstStyle/>
          <a:p>
            <a:r>
              <a:rPr lang="en-US" dirty="0"/>
              <a:t>In SA: TDF/FTC </a:t>
            </a:r>
            <a:r>
              <a:rPr lang="en-US" dirty="0" err="1"/>
              <a:t>PrEP</a:t>
            </a:r>
            <a:r>
              <a:rPr lang="en-US" dirty="0"/>
              <a:t> CI in pregnant or breastfeeding </a:t>
            </a:r>
            <a:r>
              <a:rPr lang="en-US" dirty="0" smtClean="0"/>
              <a:t>women</a:t>
            </a:r>
            <a:endParaRPr lang="en-GB" dirty="0"/>
          </a:p>
        </p:txBody>
      </p:sp>
    </p:spTree>
    <p:extLst>
      <p:ext uri="{BB962C8B-B14F-4D97-AF65-F5344CB8AC3E}">
        <p14:creationId xmlns:p14="http://schemas.microsoft.com/office/powerpoint/2010/main" val="34111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err="1" smtClean="0"/>
              <a:t>PrEP</a:t>
            </a:r>
            <a:r>
              <a:rPr lang="en-GB" dirty="0" smtClean="0"/>
              <a:t> in pregnancy: Guidelines Vary</a:t>
            </a:r>
            <a:endParaRPr lang="en-GB" dirty="0"/>
          </a:p>
        </p:txBody>
      </p:sp>
      <p:sp>
        <p:nvSpPr>
          <p:cNvPr id="3" name="Content Placeholder 2"/>
          <p:cNvSpPr>
            <a:spLocks noGrp="1"/>
          </p:cNvSpPr>
          <p:nvPr>
            <p:ph idx="1"/>
          </p:nvPr>
        </p:nvSpPr>
        <p:spPr>
          <a:xfrm>
            <a:off x="838200" y="1269448"/>
            <a:ext cx="10515600" cy="5027711"/>
          </a:xfrm>
        </p:spPr>
        <p:txBody>
          <a:bodyPr>
            <a:noAutofit/>
          </a:bodyPr>
          <a:lstStyle/>
          <a:p>
            <a:pPr marL="0" indent="0">
              <a:lnSpc>
                <a:spcPct val="100000"/>
              </a:lnSpc>
              <a:buNone/>
            </a:pPr>
            <a:r>
              <a:rPr lang="en-GB" sz="2000" b="1" dirty="0" smtClean="0"/>
              <a:t>WHO Guidance:</a:t>
            </a:r>
            <a:endParaRPr lang="en-US" sz="2000" b="1" dirty="0"/>
          </a:p>
          <a:p>
            <a:pPr marL="457200" lvl="1" indent="0">
              <a:lnSpc>
                <a:spcPct val="100000"/>
              </a:lnSpc>
              <a:buNone/>
            </a:pPr>
            <a:r>
              <a:rPr lang="en-GB" sz="2000" dirty="0"/>
              <a:t>‘Although additional surveillance is important, at the present time, given the available safety data, there does not appear to be a safety-related rationale for discontinuing </a:t>
            </a:r>
            <a:r>
              <a:rPr lang="en-GB" sz="2000" dirty="0" err="1"/>
              <a:t>PrEP</a:t>
            </a:r>
            <a:r>
              <a:rPr lang="en-GB" sz="2000" dirty="0"/>
              <a:t> during pregnancy and breastfeeding for HIV-uninfected women receiving </a:t>
            </a:r>
            <a:r>
              <a:rPr lang="en-GB" sz="2000" dirty="0" err="1"/>
              <a:t>PrEP</a:t>
            </a:r>
            <a:r>
              <a:rPr lang="en-GB" sz="2000" dirty="0"/>
              <a:t> who become pregnant and remain at continuing risk of HIV acquisition’. </a:t>
            </a:r>
          </a:p>
          <a:p>
            <a:pPr marL="0" indent="0">
              <a:lnSpc>
                <a:spcPct val="100000"/>
              </a:lnSpc>
              <a:spcBef>
                <a:spcPts val="0"/>
              </a:spcBef>
              <a:buNone/>
            </a:pPr>
            <a:endParaRPr lang="en-US" sz="2000" b="1" dirty="0" smtClean="0"/>
          </a:p>
          <a:p>
            <a:pPr marL="0" indent="0">
              <a:lnSpc>
                <a:spcPct val="100000"/>
              </a:lnSpc>
              <a:spcBef>
                <a:spcPts val="0"/>
              </a:spcBef>
              <a:buNone/>
            </a:pPr>
            <a:r>
              <a:rPr lang="en-US" sz="2000" b="1" dirty="0" smtClean="0"/>
              <a:t>South </a:t>
            </a:r>
            <a:r>
              <a:rPr lang="en-US" sz="2000" b="1" dirty="0"/>
              <a:t>Africa NDOH </a:t>
            </a:r>
            <a:r>
              <a:rPr lang="en-US" sz="2000" b="1" dirty="0" smtClean="0"/>
              <a:t>Guidance:</a:t>
            </a:r>
            <a:endParaRPr lang="en-US" sz="2000" b="1" dirty="0"/>
          </a:p>
          <a:p>
            <a:pPr marL="457200" lvl="1" indent="0">
              <a:lnSpc>
                <a:spcPct val="100000"/>
              </a:lnSpc>
              <a:spcBef>
                <a:spcPts val="0"/>
              </a:spcBef>
              <a:buNone/>
            </a:pPr>
            <a:r>
              <a:rPr lang="en-US" sz="2000" dirty="0" err="1"/>
              <a:t>PrEP</a:t>
            </a:r>
            <a:r>
              <a:rPr lang="en-US" sz="2000" dirty="0"/>
              <a:t> is contraindicated by the MCC, until we have further guidance from WHO and MCC we will continue to not offer </a:t>
            </a:r>
            <a:r>
              <a:rPr lang="en-US" sz="2000" dirty="0" err="1"/>
              <a:t>PrEP</a:t>
            </a:r>
            <a:r>
              <a:rPr lang="en-US" sz="2000" dirty="0"/>
              <a:t> to pregnant women. </a:t>
            </a:r>
            <a:endParaRPr lang="en-US" sz="2000" dirty="0" smtClean="0"/>
          </a:p>
          <a:p>
            <a:pPr marL="0" indent="0">
              <a:lnSpc>
                <a:spcPct val="100000"/>
              </a:lnSpc>
              <a:spcBef>
                <a:spcPts val="0"/>
              </a:spcBef>
              <a:buNone/>
            </a:pPr>
            <a:endParaRPr lang="en-GB" sz="2000" dirty="0" smtClean="0"/>
          </a:p>
          <a:p>
            <a:pPr marL="0" indent="0">
              <a:lnSpc>
                <a:spcPct val="100000"/>
              </a:lnSpc>
              <a:buNone/>
            </a:pPr>
            <a:r>
              <a:rPr lang="en-GB" sz="2000" b="1" dirty="0" smtClean="0"/>
              <a:t>Southern </a:t>
            </a:r>
            <a:r>
              <a:rPr lang="en-GB" sz="2000" b="1" dirty="0"/>
              <a:t>African HIV Clinician Society </a:t>
            </a:r>
            <a:r>
              <a:rPr lang="en-GB" sz="2000" b="1" dirty="0" smtClean="0"/>
              <a:t>Guidance: </a:t>
            </a:r>
          </a:p>
          <a:p>
            <a:pPr marL="457200" lvl="1" indent="0">
              <a:lnSpc>
                <a:spcPct val="100000"/>
              </a:lnSpc>
              <a:spcBef>
                <a:spcPts val="0"/>
              </a:spcBef>
              <a:buNone/>
            </a:pPr>
            <a:r>
              <a:rPr lang="en-GB" sz="2000" dirty="0"/>
              <a:t>The use of TDF/FTC as </a:t>
            </a:r>
            <a:r>
              <a:rPr lang="en-GB" sz="2000" dirty="0" err="1"/>
              <a:t>PrEP</a:t>
            </a:r>
            <a:r>
              <a:rPr lang="en-GB" sz="2000" dirty="0"/>
              <a:t> in pregnant or breastfeeding women is contra-indicated. However, as the risk of seroconversion during pregnancy is high, the risks and benefits of </a:t>
            </a:r>
            <a:r>
              <a:rPr lang="en-GB" sz="2000" dirty="0" err="1"/>
              <a:t>PrEP</a:t>
            </a:r>
            <a:r>
              <a:rPr lang="en-GB" sz="2000" dirty="0"/>
              <a:t> should be discussed with potential </a:t>
            </a:r>
            <a:r>
              <a:rPr lang="en-GB" sz="2000" dirty="0" err="1"/>
              <a:t>PrEP</a:t>
            </a:r>
            <a:r>
              <a:rPr lang="en-GB" sz="2000" dirty="0"/>
              <a:t> users, allowing these women at high risk of HIV acquisition to make an informed decision regarding </a:t>
            </a:r>
            <a:r>
              <a:rPr lang="en-GB" sz="2000" dirty="0" err="1"/>
              <a:t>PrEP</a:t>
            </a:r>
            <a:r>
              <a:rPr lang="en-GB" sz="2000" dirty="0"/>
              <a:t> use</a:t>
            </a:r>
            <a:r>
              <a:rPr lang="en-GB" sz="2000" dirty="0" smtClean="0"/>
              <a:t>.</a:t>
            </a:r>
            <a:endParaRPr lang="en-GB" sz="2000" dirty="0"/>
          </a:p>
        </p:txBody>
      </p:sp>
      <p:pic>
        <p:nvPicPr>
          <p:cNvPr id="4" name="Picture 3"/>
          <p:cNvPicPr>
            <a:picLocks noChangeAspect="1"/>
          </p:cNvPicPr>
          <p:nvPr/>
        </p:nvPicPr>
        <p:blipFill>
          <a:blip r:embed="rId3"/>
          <a:stretch>
            <a:fillRect/>
          </a:stretch>
        </p:blipFill>
        <p:spPr>
          <a:xfrm flipH="1">
            <a:off x="9712874" y="208335"/>
            <a:ext cx="1762333" cy="1217904"/>
          </a:xfrm>
          <a:prstGeom prst="rect">
            <a:avLst/>
          </a:prstGeom>
        </p:spPr>
      </p:pic>
      <p:sp>
        <p:nvSpPr>
          <p:cNvPr id="5" name="TextBox 4"/>
          <p:cNvSpPr txBox="1"/>
          <p:nvPr/>
        </p:nvSpPr>
        <p:spPr>
          <a:xfrm>
            <a:off x="8996082" y="5913533"/>
            <a:ext cx="3195918" cy="646331"/>
          </a:xfrm>
          <a:prstGeom prst="rect">
            <a:avLst/>
          </a:prstGeom>
          <a:noFill/>
        </p:spPr>
        <p:txBody>
          <a:bodyPr wrap="square" rtlCol="0">
            <a:spAutoFit/>
          </a:bodyPr>
          <a:lstStyle/>
          <a:p>
            <a:r>
              <a:rPr lang="en-GB" sz="1200" dirty="0" err="1" smtClean="0"/>
              <a:t>Mofenson</a:t>
            </a:r>
            <a:r>
              <a:rPr lang="en-GB" sz="1200" dirty="0" smtClean="0"/>
              <a:t> L, et al. AIDS 2016</a:t>
            </a:r>
          </a:p>
          <a:p>
            <a:r>
              <a:rPr lang="en-GB" sz="1200" dirty="0" smtClean="0"/>
              <a:t>WHO Guidance July 2016</a:t>
            </a:r>
          </a:p>
          <a:p>
            <a:r>
              <a:rPr lang="en-GB" sz="1200" dirty="0" err="1" smtClean="0"/>
              <a:t>Bekker</a:t>
            </a:r>
            <a:r>
              <a:rPr lang="en-GB" sz="1200" dirty="0"/>
              <a:t> </a:t>
            </a:r>
            <a:r>
              <a:rPr lang="en-GB" sz="1200" dirty="0" smtClean="0"/>
              <a:t>LG, et al. SA Journal of HIV Med. 2016</a:t>
            </a:r>
          </a:p>
        </p:txBody>
      </p:sp>
    </p:spTree>
    <p:extLst>
      <p:ext uri="{BB962C8B-B14F-4D97-AF65-F5344CB8AC3E}">
        <p14:creationId xmlns:p14="http://schemas.microsoft.com/office/powerpoint/2010/main" val="720970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en-GB" dirty="0"/>
              <a:t>Risk v</a:t>
            </a:r>
            <a:r>
              <a:rPr lang="en-GB" dirty="0" smtClean="0"/>
              <a:t>ersus benefit</a:t>
            </a:r>
            <a:r>
              <a:rPr lang="en-GB" dirty="0"/>
              <a:t>?</a:t>
            </a:r>
          </a:p>
        </p:txBody>
      </p:sp>
      <p:graphicFrame>
        <p:nvGraphicFramePr>
          <p:cNvPr id="4" name="Table 3"/>
          <p:cNvGraphicFramePr>
            <a:graphicFrameLocks noGrp="1"/>
          </p:cNvGraphicFramePr>
          <p:nvPr>
            <p:extLst/>
          </p:nvPr>
        </p:nvGraphicFramePr>
        <p:xfrm>
          <a:off x="2171192" y="1567556"/>
          <a:ext cx="9473836" cy="2732310"/>
        </p:xfrm>
        <a:graphic>
          <a:graphicData uri="http://schemas.openxmlformats.org/drawingml/2006/table">
            <a:tbl>
              <a:tblPr firstRow="1" bandRow="1">
                <a:tableStyleId>{6E25E649-3F16-4E02-A733-19D2CDBF48F0}</a:tableStyleId>
              </a:tblPr>
              <a:tblGrid>
                <a:gridCol w="1721935">
                  <a:extLst>
                    <a:ext uri="{9D8B030D-6E8A-4147-A177-3AD203B41FA5}">
                      <a16:colId xmlns:a16="http://schemas.microsoft.com/office/drawing/2014/main" xmlns="" val="20000"/>
                    </a:ext>
                  </a:extLst>
                </a:gridCol>
                <a:gridCol w="3725521">
                  <a:extLst>
                    <a:ext uri="{9D8B030D-6E8A-4147-A177-3AD203B41FA5}">
                      <a16:colId xmlns:a16="http://schemas.microsoft.com/office/drawing/2014/main" xmlns="" val="20001"/>
                    </a:ext>
                  </a:extLst>
                </a:gridCol>
                <a:gridCol w="4026380">
                  <a:extLst>
                    <a:ext uri="{9D8B030D-6E8A-4147-A177-3AD203B41FA5}">
                      <a16:colId xmlns:a16="http://schemas.microsoft.com/office/drawing/2014/main" xmlns="" val="20002"/>
                    </a:ext>
                  </a:extLst>
                </a:gridCol>
              </a:tblGrid>
              <a:tr h="509867">
                <a:tc>
                  <a:txBody>
                    <a:bodyPr/>
                    <a:lstStyle/>
                    <a:p>
                      <a:endParaRPr lang="en-US" sz="2600" dirty="0"/>
                    </a:p>
                  </a:txBody>
                  <a:tcPr marL="118290" marR="118290" marT="59145" marB="59145"/>
                </a:tc>
                <a:tc>
                  <a:txBody>
                    <a:bodyPr/>
                    <a:lstStyle/>
                    <a:p>
                      <a:pPr algn="ctr"/>
                      <a:r>
                        <a:rPr lang="en-US" sz="2600" dirty="0"/>
                        <a:t>Stop PrEP</a:t>
                      </a:r>
                    </a:p>
                  </a:txBody>
                  <a:tcPr marL="118290" marR="118290" marT="59145" marB="59145"/>
                </a:tc>
                <a:tc>
                  <a:txBody>
                    <a:bodyPr/>
                    <a:lstStyle/>
                    <a:p>
                      <a:pPr algn="ctr"/>
                      <a:r>
                        <a:rPr lang="en-US" sz="2600" dirty="0"/>
                        <a:t>Continue PrEP</a:t>
                      </a:r>
                    </a:p>
                  </a:txBody>
                  <a:tcPr marL="118290" marR="118290" marT="59145" marB="59145"/>
                </a:tc>
                <a:extLst>
                  <a:ext uri="{0D108BD9-81ED-4DB2-BD59-A6C34878D82A}">
                    <a16:rowId xmlns:a16="http://schemas.microsoft.com/office/drawing/2014/main" xmlns="" val="10000"/>
                  </a:ext>
                </a:extLst>
              </a:tr>
              <a:tr h="1295165">
                <a:tc>
                  <a:txBody>
                    <a:bodyPr/>
                    <a:lstStyle/>
                    <a:p>
                      <a:r>
                        <a:rPr lang="en-US" sz="2600" dirty="0"/>
                        <a:t>Mother</a:t>
                      </a:r>
                    </a:p>
                  </a:txBody>
                  <a:tcPr marL="118290" marR="118290" marT="59145" marB="59145"/>
                </a:tc>
                <a:tc>
                  <a:txBody>
                    <a:bodyPr/>
                    <a:lstStyle/>
                    <a:p>
                      <a:r>
                        <a:rPr lang="en-US" sz="2600" dirty="0"/>
                        <a:t>Ongoing</a:t>
                      </a:r>
                      <a:r>
                        <a:rPr lang="en-US" sz="2600" baseline="0" dirty="0"/>
                        <a:t> HIV risk to mom</a:t>
                      </a:r>
                    </a:p>
                    <a:p>
                      <a:r>
                        <a:rPr lang="en-US" sz="2600" baseline="0" dirty="0"/>
                        <a:t>(5% incidence in some studies)</a:t>
                      </a:r>
                      <a:endParaRPr lang="en-US" sz="2600" dirty="0"/>
                    </a:p>
                  </a:txBody>
                  <a:tcPr marL="118290" marR="118290" marT="59145" marB="59145"/>
                </a:tc>
                <a:tc>
                  <a:txBody>
                    <a:bodyPr/>
                    <a:lstStyle/>
                    <a:p>
                      <a:r>
                        <a:rPr lang="en-US" sz="2600" dirty="0"/>
                        <a:t>Protects mom</a:t>
                      </a:r>
                    </a:p>
                  </a:txBody>
                  <a:tcPr marL="118290" marR="118290" marT="59145" marB="59145"/>
                </a:tc>
                <a:extLst>
                  <a:ext uri="{0D108BD9-81ED-4DB2-BD59-A6C34878D82A}">
                    <a16:rowId xmlns:a16="http://schemas.microsoft.com/office/drawing/2014/main" xmlns="" val="10001"/>
                  </a:ext>
                </a:extLst>
              </a:tr>
              <a:tr h="902516">
                <a:tc>
                  <a:txBody>
                    <a:bodyPr/>
                    <a:lstStyle/>
                    <a:p>
                      <a:r>
                        <a:rPr lang="en-US" sz="2600" dirty="0"/>
                        <a:t>Baby</a:t>
                      </a:r>
                    </a:p>
                  </a:txBody>
                  <a:tcPr marL="118290" marR="118290" marT="59145" marB="59145"/>
                </a:tc>
                <a:tc>
                  <a:txBody>
                    <a:bodyPr/>
                    <a:lstStyle/>
                    <a:p>
                      <a:r>
                        <a:rPr lang="en-US" sz="2600" dirty="0" err="1" smtClean="0"/>
                        <a:t>Minimises</a:t>
                      </a:r>
                      <a:r>
                        <a:rPr lang="en-US" sz="2600" baseline="0" dirty="0" smtClean="0"/>
                        <a:t> </a:t>
                      </a:r>
                      <a:r>
                        <a:rPr lang="en-US" sz="2600" baseline="0" dirty="0"/>
                        <a:t>risk to baby</a:t>
                      </a:r>
                    </a:p>
                    <a:p>
                      <a:r>
                        <a:rPr lang="en-US" sz="2600" dirty="0"/>
                        <a:t> </a:t>
                      </a:r>
                    </a:p>
                  </a:txBody>
                  <a:tcPr marL="118290" marR="118290" marT="59145" marB="59145"/>
                </a:tc>
                <a:tc>
                  <a:txBody>
                    <a:bodyPr/>
                    <a:lstStyle/>
                    <a:p>
                      <a:r>
                        <a:rPr lang="en-US" sz="2600" dirty="0"/>
                        <a:t>Risk of bone abnormalities but insufficient</a:t>
                      </a:r>
                      <a:r>
                        <a:rPr lang="en-US" sz="2600" baseline="0" dirty="0"/>
                        <a:t> data</a:t>
                      </a:r>
                      <a:endParaRPr lang="en-US" sz="2600" dirty="0"/>
                    </a:p>
                  </a:txBody>
                  <a:tcPr marL="118290" marR="118290" marT="59145" marB="59145"/>
                </a:tc>
                <a:extLst>
                  <a:ext uri="{0D108BD9-81ED-4DB2-BD59-A6C34878D82A}">
                    <a16:rowId xmlns:a16="http://schemas.microsoft.com/office/drawing/2014/main" xmlns="" val="10002"/>
                  </a:ext>
                </a:extLst>
              </a:tr>
            </a:tbl>
          </a:graphicData>
        </a:graphic>
      </p:graphicFrame>
      <p:sp>
        <p:nvSpPr>
          <p:cNvPr id="5" name="TextBox 4"/>
          <p:cNvSpPr txBox="1"/>
          <p:nvPr/>
        </p:nvSpPr>
        <p:spPr>
          <a:xfrm>
            <a:off x="3560299" y="4775826"/>
            <a:ext cx="7793501" cy="830997"/>
          </a:xfrm>
          <a:prstGeom prst="rect">
            <a:avLst/>
          </a:prstGeom>
          <a:noFill/>
        </p:spPr>
        <p:txBody>
          <a:bodyPr wrap="square" rtlCol="0">
            <a:spAutoFit/>
          </a:bodyPr>
          <a:lstStyle/>
          <a:p>
            <a:pPr marL="0" lvl="1" algn="ctr"/>
            <a:r>
              <a:rPr lang="en-US" altLang="en-US" sz="2400" dirty="0"/>
              <a:t>“There are no adequate and well-controlled studies of TDF/FTC for PrEP in pregnant women”</a:t>
            </a:r>
          </a:p>
        </p:txBody>
      </p:sp>
      <p:pic>
        <p:nvPicPr>
          <p:cNvPr id="6" name="Picture 5"/>
          <p:cNvPicPr>
            <a:picLocks noChangeAspect="1"/>
          </p:cNvPicPr>
          <p:nvPr/>
        </p:nvPicPr>
        <p:blipFill>
          <a:blip r:embed="rId2"/>
          <a:stretch>
            <a:fillRect/>
          </a:stretch>
        </p:blipFill>
        <p:spPr>
          <a:xfrm>
            <a:off x="305308" y="3834195"/>
            <a:ext cx="2697982" cy="2330076"/>
          </a:xfrm>
          <a:prstGeom prst="rect">
            <a:avLst/>
          </a:prstGeom>
        </p:spPr>
      </p:pic>
    </p:spTree>
    <p:extLst>
      <p:ext uri="{BB962C8B-B14F-4D97-AF65-F5344CB8AC3E}">
        <p14:creationId xmlns:p14="http://schemas.microsoft.com/office/powerpoint/2010/main" val="1186114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smtClean="0"/>
              <a:t>References</a:t>
            </a:r>
            <a:endParaRPr lang="en-GB"/>
          </a:p>
        </p:txBody>
      </p:sp>
      <p:sp>
        <p:nvSpPr>
          <p:cNvPr id="4" name="Content Placeholder 3"/>
          <p:cNvSpPr>
            <a:spLocks noGrp="1" noChangeArrowheads="1"/>
          </p:cNvSpPr>
          <p:nvPr>
            <p:ph idx="1"/>
          </p:nvPr>
        </p:nvSpPr>
        <p:spPr bwMode="auto">
          <a:xfrm>
            <a:off x="838200" y="1825625"/>
            <a:ext cx="105156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b="1">
                <a:solidFill>
                  <a:schemeClr val="tx1"/>
                </a:solidFill>
                <a:latin typeface="Arial" charset="0"/>
                <a:ea typeface="MS PGothic" charset="-128"/>
              </a:defRPr>
            </a:lvl1pPr>
            <a:lvl2pPr marL="742950" indent="-285750">
              <a:defRPr b="1">
                <a:solidFill>
                  <a:schemeClr val="tx1"/>
                </a:solidFill>
                <a:latin typeface="Arial" charset="0"/>
                <a:ea typeface="MS PGothic" charset="-128"/>
              </a:defRPr>
            </a:lvl2pPr>
            <a:lvl3pPr marL="1143000" indent="-228600">
              <a:defRPr b="1">
                <a:solidFill>
                  <a:schemeClr val="tx1"/>
                </a:solidFill>
                <a:latin typeface="Arial" charset="0"/>
                <a:ea typeface="MS PGothic" charset="-128"/>
              </a:defRPr>
            </a:lvl3pPr>
            <a:lvl4pPr marL="1600200" indent="-228600">
              <a:defRPr b="1">
                <a:solidFill>
                  <a:schemeClr val="tx1"/>
                </a:solidFill>
                <a:latin typeface="Arial" charset="0"/>
                <a:ea typeface="MS PGothic" charset="-128"/>
              </a:defRPr>
            </a:lvl4pPr>
            <a:lvl5pPr marL="2057400" indent="-228600">
              <a:defRPr b="1">
                <a:solidFill>
                  <a:schemeClr val="tx1"/>
                </a:solidFill>
                <a:latin typeface="Arial" charset="0"/>
                <a:ea typeface="MS PGothic" charset="-128"/>
              </a:defRPr>
            </a:lvl5pPr>
            <a:lvl6pPr marL="2514600" indent="-228600" eaLnBrk="0" fontAlgn="base" hangingPunct="0">
              <a:spcBef>
                <a:spcPct val="0"/>
              </a:spcBef>
              <a:spcAft>
                <a:spcPct val="0"/>
              </a:spcAft>
              <a:defRPr b="1">
                <a:solidFill>
                  <a:schemeClr val="tx1"/>
                </a:solidFill>
                <a:latin typeface="Arial" charset="0"/>
                <a:ea typeface="MS PGothic" charset="-128"/>
              </a:defRPr>
            </a:lvl6pPr>
            <a:lvl7pPr marL="2971800" indent="-228600" eaLnBrk="0" fontAlgn="base" hangingPunct="0">
              <a:spcBef>
                <a:spcPct val="0"/>
              </a:spcBef>
              <a:spcAft>
                <a:spcPct val="0"/>
              </a:spcAft>
              <a:defRPr b="1">
                <a:solidFill>
                  <a:schemeClr val="tx1"/>
                </a:solidFill>
                <a:latin typeface="Arial" charset="0"/>
                <a:ea typeface="MS PGothic" charset="-128"/>
              </a:defRPr>
            </a:lvl7pPr>
            <a:lvl8pPr marL="3429000" indent="-228600" eaLnBrk="0" fontAlgn="base" hangingPunct="0">
              <a:spcBef>
                <a:spcPct val="0"/>
              </a:spcBef>
              <a:spcAft>
                <a:spcPct val="0"/>
              </a:spcAft>
              <a:defRPr b="1">
                <a:solidFill>
                  <a:schemeClr val="tx1"/>
                </a:solidFill>
                <a:latin typeface="Arial" charset="0"/>
                <a:ea typeface="MS PGothic" charset="-128"/>
              </a:defRPr>
            </a:lvl8pPr>
            <a:lvl9pPr marL="3886200" indent="-228600" eaLnBrk="0" fontAlgn="base" hangingPunct="0">
              <a:spcBef>
                <a:spcPct val="0"/>
              </a:spcBef>
              <a:spcAft>
                <a:spcPct val="0"/>
              </a:spcAft>
              <a:defRPr b="1">
                <a:solidFill>
                  <a:schemeClr val="tx1"/>
                </a:solidFill>
                <a:latin typeface="Arial" charset="0"/>
                <a:ea typeface="MS PGothic" charset="-128"/>
              </a:defRPr>
            </a:lvl9pPr>
          </a:lstStyle>
          <a:p>
            <a:pPr>
              <a:lnSpc>
                <a:spcPct val="100000"/>
              </a:lnSpc>
              <a:spcBef>
                <a:spcPts val="0"/>
              </a:spcBef>
            </a:pPr>
            <a:r>
              <a:rPr lang="en-US" sz="1800" b="0" dirty="0">
                <a:latin typeface="+mn-lt"/>
              </a:rPr>
              <a:t>US Public Health Service </a:t>
            </a:r>
            <a:r>
              <a:rPr lang="en-US" sz="1800" b="0" dirty="0" smtClean="0">
                <a:latin typeface="+mn-lt"/>
              </a:rPr>
              <a:t>Pre-exposure Prophylaxis for the Prevention of HIV Infection in the United States. 2104. Centers for Disease Control and Prevention. </a:t>
            </a:r>
          </a:p>
          <a:p>
            <a:pPr>
              <a:lnSpc>
                <a:spcPct val="100000"/>
              </a:lnSpc>
              <a:spcBef>
                <a:spcPts val="0"/>
              </a:spcBef>
            </a:pPr>
            <a:r>
              <a:rPr lang="en-US" sz="1800" b="0" dirty="0">
                <a:latin typeface="+mn-lt"/>
              </a:rPr>
              <a:t>Recommendations for Use of Antiretroviral Drugs in Pregnant HIV-1-Infected Women for Maternal Health and Interventions to Reduce Perinatal HIV Transmission in the United </a:t>
            </a:r>
            <a:r>
              <a:rPr lang="en-US" sz="1800" b="0" dirty="0" smtClean="0">
                <a:latin typeface="+mn-lt"/>
              </a:rPr>
              <a:t>States. 2014. Department </a:t>
            </a:r>
            <a:r>
              <a:rPr lang="en-US" sz="1800" b="0" smtClean="0">
                <a:latin typeface="+mn-lt"/>
              </a:rPr>
              <a:t>of Health </a:t>
            </a:r>
            <a:r>
              <a:rPr lang="en-US" sz="1800" b="0" dirty="0" smtClean="0">
                <a:latin typeface="+mn-lt"/>
              </a:rPr>
              <a:t>and </a:t>
            </a:r>
            <a:r>
              <a:rPr lang="en-US" sz="1800" b="0" smtClean="0">
                <a:latin typeface="+mn-lt"/>
              </a:rPr>
              <a:t>Human Services. </a:t>
            </a:r>
            <a:endParaRPr lang="en-US" sz="1800" b="0" dirty="0">
              <a:latin typeface="+mn-lt"/>
            </a:endParaRPr>
          </a:p>
        </p:txBody>
      </p:sp>
    </p:spTree>
    <p:extLst>
      <p:ext uri="{BB962C8B-B14F-4D97-AF65-F5344CB8AC3E}">
        <p14:creationId xmlns:p14="http://schemas.microsoft.com/office/powerpoint/2010/main" val="119762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GB" dirty="0" smtClean="0"/>
              <a:t>Acknowledgements</a:t>
            </a:r>
            <a:endParaRPr lang="en-GB" dirty="0"/>
          </a:p>
        </p:txBody>
      </p:sp>
      <p:pic>
        <p:nvPicPr>
          <p:cNvPr id="4" name="image2.png"/>
          <p:cNvPicPr/>
          <p:nvPr/>
        </p:nvPicPr>
        <p:blipFill>
          <a:blip r:embed="rId2">
            <a:extLst/>
          </a:blip>
          <a:stretch>
            <a:fillRect/>
          </a:stretch>
        </p:blipFill>
        <p:spPr>
          <a:xfrm>
            <a:off x="4999912" y="3920934"/>
            <a:ext cx="2541657" cy="2466268"/>
          </a:xfrm>
          <a:prstGeom prst="rect">
            <a:avLst/>
          </a:prstGeom>
          <a:ln w="12700">
            <a:miter lim="400000"/>
          </a:ln>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6968" y="3953440"/>
            <a:ext cx="3750972" cy="2401256"/>
          </a:xfrm>
          <a:prstGeom prst="rect">
            <a:avLst/>
          </a:prstGeom>
        </p:spPr>
      </p:pic>
      <p:pic>
        <p:nvPicPr>
          <p:cNvPr id="7" name="Picture 6"/>
          <p:cNvPicPr>
            <a:picLocks noChangeAspect="1"/>
          </p:cNvPicPr>
          <p:nvPr/>
        </p:nvPicPr>
        <p:blipFill>
          <a:blip r:embed="rId4"/>
          <a:stretch>
            <a:fillRect/>
          </a:stretch>
        </p:blipFill>
        <p:spPr>
          <a:xfrm>
            <a:off x="8353540" y="4607906"/>
            <a:ext cx="2889117" cy="1092324"/>
          </a:xfrm>
          <a:prstGeom prst="rect">
            <a:avLst/>
          </a:prstGeom>
        </p:spPr>
      </p:pic>
      <p:sp>
        <p:nvSpPr>
          <p:cNvPr id="8" name="TextBox 7"/>
          <p:cNvSpPr txBox="1"/>
          <p:nvPr/>
        </p:nvSpPr>
        <p:spPr>
          <a:xfrm>
            <a:off x="838199" y="1690688"/>
            <a:ext cx="10404457" cy="1815882"/>
          </a:xfrm>
          <a:prstGeom prst="rect">
            <a:avLst/>
          </a:prstGeom>
          <a:noFill/>
        </p:spPr>
        <p:txBody>
          <a:bodyPr wrap="square" rtlCol="0">
            <a:spAutoFit/>
          </a:bodyPr>
          <a:lstStyle/>
          <a:p>
            <a:pPr algn="ctr"/>
            <a:r>
              <a:rPr lang="en-GB" sz="2800" dirty="0" smtClean="0"/>
              <a:t>With thanks to: </a:t>
            </a:r>
          </a:p>
          <a:p>
            <a:pPr algn="ctr"/>
            <a:r>
              <a:rPr lang="en-GB" sz="2800" dirty="0" smtClean="0"/>
              <a:t>The Southern African HIV Clinician </a:t>
            </a:r>
            <a:r>
              <a:rPr lang="en-GB" sz="2800" dirty="0"/>
              <a:t>Society (Michelle </a:t>
            </a:r>
            <a:r>
              <a:rPr lang="en-GB" sz="2800" dirty="0" err="1"/>
              <a:t>Moorhouse</a:t>
            </a:r>
            <a:r>
              <a:rPr lang="en-GB" sz="2800" smtClean="0"/>
              <a:t>)</a:t>
            </a:r>
            <a:endParaRPr lang="en-GB" sz="2800" dirty="0" smtClean="0"/>
          </a:p>
          <a:p>
            <a:pPr algn="ctr"/>
            <a:r>
              <a:rPr lang="en-GB" sz="2800" dirty="0" smtClean="0"/>
              <a:t>Wits Reproductive Health and HIV Institute</a:t>
            </a:r>
          </a:p>
          <a:p>
            <a:pPr algn="ctr"/>
            <a:r>
              <a:rPr lang="en-GB" sz="2800" dirty="0" err="1" smtClean="0"/>
              <a:t>Anova</a:t>
            </a:r>
            <a:r>
              <a:rPr lang="en-GB" sz="2800" dirty="0" smtClean="0"/>
              <a:t> Health Institute</a:t>
            </a:r>
            <a:endParaRPr lang="en-GB" sz="2800" dirty="0"/>
          </a:p>
        </p:txBody>
      </p:sp>
    </p:spTree>
    <p:extLst>
      <p:ext uri="{BB962C8B-B14F-4D97-AF65-F5344CB8AC3E}">
        <p14:creationId xmlns:p14="http://schemas.microsoft.com/office/powerpoint/2010/main" val="2081509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A21EF63-34F5-7F46-80E8-D31D045131C9}" vid="{958778CC-7337-FB4E-A207-D346C5593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SAHIVCS v2</Template>
  <TotalTime>16</TotalTime>
  <Words>982</Words>
  <Application>Microsoft Macintosh PowerPoint</Application>
  <PresentationFormat>Widescreen</PresentationFormat>
  <Paragraphs>102</Paragraphs>
  <Slides>8</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MS PGothic</vt:lpstr>
      <vt:lpstr>Arial</vt:lpstr>
      <vt:lpstr>Office Theme</vt:lpstr>
      <vt:lpstr>Clinical Management</vt:lpstr>
      <vt:lpstr>What about pregnancy and breastfeeding?</vt:lpstr>
      <vt:lpstr>Birth defects with TDF or FTC</vt:lpstr>
      <vt:lpstr>In SA: TDF/FTC PrEP CI in pregnant or breastfeeding women</vt:lpstr>
      <vt:lpstr>PrEP in pregnancy: Guidelines Vary</vt:lpstr>
      <vt:lpstr>Risk versus benefit?</vt:lpstr>
      <vt:lpstr>References</vt:lpstr>
      <vt:lpstr>Acknowledgements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Management</dc:title>
  <dc:creator>Dawn Greensides</dc:creator>
  <cp:lastModifiedBy>Dawn Greensides</cp:lastModifiedBy>
  <cp:revision>8</cp:revision>
  <dcterms:created xsi:type="dcterms:W3CDTF">2016-12-21T11:42:08Z</dcterms:created>
  <dcterms:modified xsi:type="dcterms:W3CDTF">2017-02-02T10:33:57Z</dcterms:modified>
</cp:coreProperties>
</file>