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9"/>
  </p:notesMasterIdLst>
  <p:sldIdLst>
    <p:sldId id="258" r:id="rId2"/>
    <p:sldId id="292" r:id="rId3"/>
    <p:sldId id="259" r:id="rId4"/>
    <p:sldId id="260" r:id="rId5"/>
    <p:sldId id="261" r:id="rId6"/>
    <p:sldId id="262" r:id="rId7"/>
    <p:sldId id="263" r:id="rId8"/>
    <p:sldId id="264" r:id="rId9"/>
    <p:sldId id="266" r:id="rId10"/>
    <p:sldId id="29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94" r:id="rId26"/>
    <p:sldId id="293" r:id="rId27"/>
    <p:sldId id="281" r:id="rId28"/>
    <p:sldId id="282" r:id="rId29"/>
    <p:sldId id="283" r:id="rId30"/>
    <p:sldId id="284" r:id="rId31"/>
    <p:sldId id="295" r:id="rId32"/>
    <p:sldId id="285" r:id="rId33"/>
    <p:sldId id="286" r:id="rId34"/>
    <p:sldId id="287" r:id="rId35"/>
    <p:sldId id="288" r:id="rId36"/>
    <p:sldId id="289" r:id="rId37"/>
    <p:sldId id="291"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helle Moorhouse" initials="MM"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E497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931"/>
    <p:restoredTop sz="89157"/>
  </p:normalViewPr>
  <p:slideViewPr>
    <p:cSldViewPr snapToGrid="0" snapToObjects="1">
      <p:cViewPr varScale="1">
        <p:scale>
          <a:sx n="74" d="100"/>
          <a:sy n="74" d="100"/>
        </p:scale>
        <p:origin x="176" y="8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notesMaster" Target="notesMasters/notesMaster1.xml"/><Relationship Id="rId40" Type="http://schemas.openxmlformats.org/officeDocument/2006/relationships/commentAuthors" Target="commentAuthors.xml"/><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E12CC2B-7764-7040-ABE7-9E4317CF3C56}" type="doc">
      <dgm:prSet loTypeId="urn:microsoft.com/office/officeart/2005/8/layout/lProcess3" loCatId="" qsTypeId="urn:microsoft.com/office/officeart/2005/8/quickstyle/simple3" qsCatId="simple" csTypeId="urn:microsoft.com/office/officeart/2005/8/colors/colorful1" csCatId="colorful" phldr="1"/>
      <dgm:spPr/>
      <dgm:t>
        <a:bodyPr/>
        <a:lstStyle/>
        <a:p>
          <a:endParaRPr lang="en-GB"/>
        </a:p>
      </dgm:t>
    </dgm:pt>
    <dgm:pt modelId="{0F04EE4D-C034-4543-B97E-9BF853875DEC}">
      <dgm:prSet phldrT="[Text]" custT="1"/>
      <dgm:spPr/>
      <dgm:t>
        <a:bodyPr/>
        <a:lstStyle/>
        <a:p>
          <a:r>
            <a:rPr lang="en-GB" sz="2800" dirty="0" smtClean="0"/>
            <a:t>Group 1</a:t>
          </a:r>
          <a:endParaRPr lang="en-GB" sz="2800" dirty="0"/>
        </a:p>
      </dgm:t>
    </dgm:pt>
    <dgm:pt modelId="{D4F5DD21-C6DA-7440-BFB9-ABC5A491FA51}" type="parTrans" cxnId="{48AA9A7E-0AF9-F747-AB7B-9A207DFDB885}">
      <dgm:prSet/>
      <dgm:spPr/>
      <dgm:t>
        <a:bodyPr/>
        <a:lstStyle/>
        <a:p>
          <a:endParaRPr lang="en-GB"/>
        </a:p>
      </dgm:t>
    </dgm:pt>
    <dgm:pt modelId="{C23CCA6F-FCF4-E240-AF9E-47EF9365DA79}" type="sibTrans" cxnId="{48AA9A7E-0AF9-F747-AB7B-9A207DFDB885}">
      <dgm:prSet/>
      <dgm:spPr/>
      <dgm:t>
        <a:bodyPr/>
        <a:lstStyle/>
        <a:p>
          <a:endParaRPr lang="en-GB"/>
        </a:p>
      </dgm:t>
    </dgm:pt>
    <dgm:pt modelId="{E087274B-3562-9D47-9BF6-4AAC8CC608C6}">
      <dgm:prSet phldrT="[Text]"/>
      <dgm:spPr/>
      <dgm:t>
        <a:bodyPr/>
        <a:lstStyle/>
        <a:p>
          <a:r>
            <a:rPr lang="en-GB" dirty="0" smtClean="0"/>
            <a:t>People who do not need </a:t>
          </a:r>
          <a:r>
            <a:rPr lang="en-GB" dirty="0" err="1" smtClean="0"/>
            <a:t>PrEP</a:t>
          </a:r>
          <a:endParaRPr lang="en-GB" dirty="0"/>
        </a:p>
      </dgm:t>
    </dgm:pt>
    <dgm:pt modelId="{613B020C-6D29-AF4C-B9DC-E1F786A22028}" type="parTrans" cxnId="{A57C1A51-A9DD-AD4F-AC5D-8417F611A911}">
      <dgm:prSet/>
      <dgm:spPr/>
      <dgm:t>
        <a:bodyPr/>
        <a:lstStyle/>
        <a:p>
          <a:endParaRPr lang="en-GB"/>
        </a:p>
      </dgm:t>
    </dgm:pt>
    <dgm:pt modelId="{3DCBDDC3-4C57-5E42-8035-42CD6F931FED}" type="sibTrans" cxnId="{A57C1A51-A9DD-AD4F-AC5D-8417F611A911}">
      <dgm:prSet/>
      <dgm:spPr/>
      <dgm:t>
        <a:bodyPr/>
        <a:lstStyle/>
        <a:p>
          <a:endParaRPr lang="en-GB"/>
        </a:p>
      </dgm:t>
    </dgm:pt>
    <dgm:pt modelId="{FEC140DC-3D58-5342-B44E-C55C046F9A10}">
      <dgm:prSet phldrT="[Text]" custT="1"/>
      <dgm:spPr/>
      <dgm:t>
        <a:bodyPr/>
        <a:lstStyle/>
        <a:p>
          <a:r>
            <a:rPr lang="en-GB" sz="2800" dirty="0" smtClean="0"/>
            <a:t>Group 2</a:t>
          </a:r>
          <a:endParaRPr lang="en-GB" sz="2800" dirty="0"/>
        </a:p>
      </dgm:t>
    </dgm:pt>
    <dgm:pt modelId="{57F3CD96-8F63-1940-A0D3-681B23E326CF}" type="parTrans" cxnId="{B9C0D3CA-4117-C24F-B165-73F83D020E32}">
      <dgm:prSet/>
      <dgm:spPr/>
      <dgm:t>
        <a:bodyPr/>
        <a:lstStyle/>
        <a:p>
          <a:endParaRPr lang="en-GB"/>
        </a:p>
      </dgm:t>
    </dgm:pt>
    <dgm:pt modelId="{80AEAC5B-D622-6D46-9D91-8BC36E5E9DCB}" type="sibTrans" cxnId="{B9C0D3CA-4117-C24F-B165-73F83D020E32}">
      <dgm:prSet/>
      <dgm:spPr/>
      <dgm:t>
        <a:bodyPr/>
        <a:lstStyle/>
        <a:p>
          <a:endParaRPr lang="en-GB"/>
        </a:p>
      </dgm:t>
    </dgm:pt>
    <dgm:pt modelId="{BB1C15E8-71C1-8547-9E30-243807B1990E}">
      <dgm:prSet phldrT="[Text]" custT="1"/>
      <dgm:spPr/>
      <dgm:t>
        <a:bodyPr/>
        <a:lstStyle/>
        <a:p>
          <a:r>
            <a:rPr lang="en-GB" sz="2800" dirty="0" smtClean="0"/>
            <a:t>Group 3</a:t>
          </a:r>
          <a:endParaRPr lang="en-GB" sz="2800" dirty="0"/>
        </a:p>
      </dgm:t>
    </dgm:pt>
    <dgm:pt modelId="{675B8A52-D704-AF42-B9F4-51464AD3C8C8}" type="parTrans" cxnId="{95D34036-88E6-5449-8A96-81E528EC7999}">
      <dgm:prSet/>
      <dgm:spPr/>
      <dgm:t>
        <a:bodyPr/>
        <a:lstStyle/>
        <a:p>
          <a:endParaRPr lang="en-GB"/>
        </a:p>
      </dgm:t>
    </dgm:pt>
    <dgm:pt modelId="{924419F3-2CAC-B449-9313-DB88802B2E21}" type="sibTrans" cxnId="{95D34036-88E6-5449-8A96-81E528EC7999}">
      <dgm:prSet/>
      <dgm:spPr/>
      <dgm:t>
        <a:bodyPr/>
        <a:lstStyle/>
        <a:p>
          <a:endParaRPr lang="en-GB"/>
        </a:p>
      </dgm:t>
    </dgm:pt>
    <dgm:pt modelId="{E8FB5A7D-425B-ED44-AC0F-8438F06337D3}">
      <dgm:prSet phldrT="[Text]"/>
      <dgm:spPr/>
      <dgm:t>
        <a:bodyPr/>
        <a:lstStyle/>
        <a:p>
          <a:r>
            <a:rPr lang="en-GB" dirty="0" smtClean="0"/>
            <a:t>People who take </a:t>
          </a:r>
          <a:r>
            <a:rPr lang="en-GB" dirty="0" err="1" smtClean="0"/>
            <a:t>PrEP</a:t>
          </a:r>
          <a:r>
            <a:rPr lang="en-GB" dirty="0" smtClean="0"/>
            <a:t> but do not need it</a:t>
          </a:r>
          <a:endParaRPr lang="en-GB" dirty="0"/>
        </a:p>
      </dgm:t>
    </dgm:pt>
    <dgm:pt modelId="{49528A46-44D5-1147-BAC1-0E2D0D77975B}" type="parTrans" cxnId="{6003CBBC-1A9A-E940-89C5-9D8CFF355D7C}">
      <dgm:prSet/>
      <dgm:spPr/>
      <dgm:t>
        <a:bodyPr/>
        <a:lstStyle/>
        <a:p>
          <a:endParaRPr lang="en-GB"/>
        </a:p>
      </dgm:t>
    </dgm:pt>
    <dgm:pt modelId="{EB84D7E8-761E-8D41-9F68-10A0C2D7BA56}" type="sibTrans" cxnId="{6003CBBC-1A9A-E940-89C5-9D8CFF355D7C}">
      <dgm:prSet/>
      <dgm:spPr/>
      <dgm:t>
        <a:bodyPr/>
        <a:lstStyle/>
        <a:p>
          <a:endParaRPr lang="en-GB"/>
        </a:p>
      </dgm:t>
    </dgm:pt>
    <dgm:pt modelId="{F4332DBC-2FE2-9D42-BF78-49F84A80AA70}">
      <dgm:prSet phldrT="[Text]" custT="1"/>
      <dgm:spPr/>
      <dgm:t>
        <a:bodyPr/>
        <a:lstStyle/>
        <a:p>
          <a:r>
            <a:rPr lang="en-GB" sz="2800" dirty="0" smtClean="0"/>
            <a:t>Group 4</a:t>
          </a:r>
          <a:endParaRPr lang="en-GB" sz="2800" dirty="0"/>
        </a:p>
      </dgm:t>
    </dgm:pt>
    <dgm:pt modelId="{6AE68BD8-DDCE-F043-B7D4-A453A5CC7A20}" type="parTrans" cxnId="{B90E6BA6-6A31-3745-A109-0B71A303B4DE}">
      <dgm:prSet/>
      <dgm:spPr/>
      <dgm:t>
        <a:bodyPr/>
        <a:lstStyle/>
        <a:p>
          <a:endParaRPr lang="en-GB"/>
        </a:p>
      </dgm:t>
    </dgm:pt>
    <dgm:pt modelId="{1CDB7C59-F715-E14B-A893-3E6C5838AEA2}" type="sibTrans" cxnId="{B90E6BA6-6A31-3745-A109-0B71A303B4DE}">
      <dgm:prSet/>
      <dgm:spPr/>
      <dgm:t>
        <a:bodyPr/>
        <a:lstStyle/>
        <a:p>
          <a:endParaRPr lang="en-GB"/>
        </a:p>
      </dgm:t>
    </dgm:pt>
    <dgm:pt modelId="{0328123B-8D9C-6D48-BF21-52DF21B15983}">
      <dgm:prSet phldrT="[Text]"/>
      <dgm:spPr/>
      <dgm:t>
        <a:bodyPr/>
        <a:lstStyle/>
        <a:p>
          <a:r>
            <a:rPr lang="en-GB" dirty="0" smtClean="0"/>
            <a:t>People who need </a:t>
          </a:r>
          <a:r>
            <a:rPr lang="en-GB" dirty="0" err="1" smtClean="0"/>
            <a:t>PrEP</a:t>
          </a:r>
          <a:r>
            <a:rPr lang="en-GB" dirty="0" smtClean="0"/>
            <a:t>, want </a:t>
          </a:r>
          <a:r>
            <a:rPr lang="en-GB" dirty="0" err="1" smtClean="0"/>
            <a:t>PrEP</a:t>
          </a:r>
          <a:r>
            <a:rPr lang="en-GB" dirty="0" smtClean="0"/>
            <a:t>, and will take </a:t>
          </a:r>
          <a:r>
            <a:rPr lang="en-GB" dirty="0" err="1" smtClean="0"/>
            <a:t>PrEP</a:t>
          </a:r>
          <a:endParaRPr lang="en-GB" dirty="0"/>
        </a:p>
      </dgm:t>
    </dgm:pt>
    <dgm:pt modelId="{60CE324F-43DA-084A-93AD-381F94DC44C3}" type="parTrans" cxnId="{D3188ACE-EA04-A74D-B2E5-F0E11FEC27DB}">
      <dgm:prSet/>
      <dgm:spPr/>
      <dgm:t>
        <a:bodyPr/>
        <a:lstStyle/>
        <a:p>
          <a:endParaRPr lang="en-GB"/>
        </a:p>
      </dgm:t>
    </dgm:pt>
    <dgm:pt modelId="{AF20EA2A-4C17-3140-ABE6-94B4C837C3D1}" type="sibTrans" cxnId="{D3188ACE-EA04-A74D-B2E5-F0E11FEC27DB}">
      <dgm:prSet/>
      <dgm:spPr/>
      <dgm:t>
        <a:bodyPr/>
        <a:lstStyle/>
        <a:p>
          <a:endParaRPr lang="en-GB"/>
        </a:p>
      </dgm:t>
    </dgm:pt>
    <dgm:pt modelId="{573BC409-7FA5-6F4E-83B3-022FBC76593F}">
      <dgm:prSet/>
      <dgm:spPr/>
      <dgm:t>
        <a:bodyPr/>
        <a:lstStyle/>
        <a:p>
          <a:r>
            <a:rPr lang="en-GB" dirty="0" smtClean="0"/>
            <a:t>People who could benefit from </a:t>
          </a:r>
          <a:r>
            <a:rPr lang="en-GB" dirty="0" err="1" smtClean="0"/>
            <a:t>PrEP</a:t>
          </a:r>
          <a:endParaRPr lang="en-GB" dirty="0"/>
        </a:p>
      </dgm:t>
    </dgm:pt>
    <dgm:pt modelId="{0B0A1A42-072B-CB44-8DCF-D377A99BE57D}" type="parTrans" cxnId="{1BC82CFD-AED2-424B-9BB8-697F3462F887}">
      <dgm:prSet/>
      <dgm:spPr/>
      <dgm:t>
        <a:bodyPr/>
        <a:lstStyle/>
        <a:p>
          <a:endParaRPr lang="en-GB"/>
        </a:p>
      </dgm:t>
    </dgm:pt>
    <dgm:pt modelId="{27BC84D1-2B99-0D47-9E86-95FD3ADA86CC}" type="sibTrans" cxnId="{1BC82CFD-AED2-424B-9BB8-697F3462F887}">
      <dgm:prSet/>
      <dgm:spPr/>
      <dgm:t>
        <a:bodyPr/>
        <a:lstStyle/>
        <a:p>
          <a:endParaRPr lang="en-GB"/>
        </a:p>
      </dgm:t>
    </dgm:pt>
    <dgm:pt modelId="{61ABE2DE-BA8F-6B4D-A04F-214C395A29DD}" type="pres">
      <dgm:prSet presAssocID="{5E12CC2B-7764-7040-ABE7-9E4317CF3C56}" presName="Name0" presStyleCnt="0">
        <dgm:presLayoutVars>
          <dgm:chPref val="3"/>
          <dgm:dir/>
          <dgm:animLvl val="lvl"/>
          <dgm:resizeHandles/>
        </dgm:presLayoutVars>
      </dgm:prSet>
      <dgm:spPr/>
      <dgm:t>
        <a:bodyPr/>
        <a:lstStyle/>
        <a:p>
          <a:endParaRPr lang="en-GB"/>
        </a:p>
      </dgm:t>
    </dgm:pt>
    <dgm:pt modelId="{73A7BBC1-AC94-9743-9319-C8C8F2628956}" type="pres">
      <dgm:prSet presAssocID="{F4332DBC-2FE2-9D42-BF78-49F84A80AA70}" presName="horFlow" presStyleCnt="0"/>
      <dgm:spPr/>
    </dgm:pt>
    <dgm:pt modelId="{778C3A42-9FEE-E646-8D85-E435E5D24592}" type="pres">
      <dgm:prSet presAssocID="{F4332DBC-2FE2-9D42-BF78-49F84A80AA70}" presName="bigChev" presStyleLbl="node1" presStyleIdx="0" presStyleCnt="4"/>
      <dgm:spPr/>
      <dgm:t>
        <a:bodyPr/>
        <a:lstStyle/>
        <a:p>
          <a:endParaRPr lang="en-GB"/>
        </a:p>
      </dgm:t>
    </dgm:pt>
    <dgm:pt modelId="{C0C1BBF2-B66E-8843-8813-706EE3922103}" type="pres">
      <dgm:prSet presAssocID="{60CE324F-43DA-084A-93AD-381F94DC44C3}" presName="parTrans" presStyleCnt="0"/>
      <dgm:spPr/>
    </dgm:pt>
    <dgm:pt modelId="{761BAEF7-1DC9-3D48-8270-A83C72F88250}" type="pres">
      <dgm:prSet presAssocID="{0328123B-8D9C-6D48-BF21-52DF21B15983}" presName="node" presStyleLbl="alignAccFollowNode1" presStyleIdx="0" presStyleCnt="4">
        <dgm:presLayoutVars>
          <dgm:bulletEnabled val="1"/>
        </dgm:presLayoutVars>
      </dgm:prSet>
      <dgm:spPr/>
      <dgm:t>
        <a:bodyPr/>
        <a:lstStyle/>
        <a:p>
          <a:endParaRPr lang="en-GB"/>
        </a:p>
      </dgm:t>
    </dgm:pt>
    <dgm:pt modelId="{FEC81795-7579-7740-BA82-AD0C78D87D98}" type="pres">
      <dgm:prSet presAssocID="{F4332DBC-2FE2-9D42-BF78-49F84A80AA70}" presName="vSp" presStyleCnt="0"/>
      <dgm:spPr/>
    </dgm:pt>
    <dgm:pt modelId="{87B767E6-5035-4E46-AF4B-0138C795BF73}" type="pres">
      <dgm:prSet presAssocID="{BB1C15E8-71C1-8547-9E30-243807B1990E}" presName="horFlow" presStyleCnt="0"/>
      <dgm:spPr/>
    </dgm:pt>
    <dgm:pt modelId="{92ACF29D-3945-F742-83A2-CBC1EED5ED26}" type="pres">
      <dgm:prSet presAssocID="{BB1C15E8-71C1-8547-9E30-243807B1990E}" presName="bigChev" presStyleLbl="node1" presStyleIdx="1" presStyleCnt="4"/>
      <dgm:spPr/>
      <dgm:t>
        <a:bodyPr/>
        <a:lstStyle/>
        <a:p>
          <a:endParaRPr lang="en-GB"/>
        </a:p>
      </dgm:t>
    </dgm:pt>
    <dgm:pt modelId="{CD7F4ED3-222B-9C41-944D-3CB2260B79B4}" type="pres">
      <dgm:prSet presAssocID="{49528A46-44D5-1147-BAC1-0E2D0D77975B}" presName="parTrans" presStyleCnt="0"/>
      <dgm:spPr/>
    </dgm:pt>
    <dgm:pt modelId="{DA56AD01-5E8F-CF4E-A151-73B52A5BCAF1}" type="pres">
      <dgm:prSet presAssocID="{E8FB5A7D-425B-ED44-AC0F-8438F06337D3}" presName="node" presStyleLbl="alignAccFollowNode1" presStyleIdx="1" presStyleCnt="4">
        <dgm:presLayoutVars>
          <dgm:bulletEnabled val="1"/>
        </dgm:presLayoutVars>
      </dgm:prSet>
      <dgm:spPr/>
      <dgm:t>
        <a:bodyPr/>
        <a:lstStyle/>
        <a:p>
          <a:endParaRPr lang="en-GB"/>
        </a:p>
      </dgm:t>
    </dgm:pt>
    <dgm:pt modelId="{A8EA4629-1AFB-9D41-8698-52CEF640D4C1}" type="pres">
      <dgm:prSet presAssocID="{BB1C15E8-71C1-8547-9E30-243807B1990E}" presName="vSp" presStyleCnt="0"/>
      <dgm:spPr/>
    </dgm:pt>
    <dgm:pt modelId="{627AB0A1-5A39-7644-8576-ED6D1582C7CF}" type="pres">
      <dgm:prSet presAssocID="{FEC140DC-3D58-5342-B44E-C55C046F9A10}" presName="horFlow" presStyleCnt="0"/>
      <dgm:spPr/>
    </dgm:pt>
    <dgm:pt modelId="{8A1CCA84-859E-4A49-A0C5-423091148B2B}" type="pres">
      <dgm:prSet presAssocID="{FEC140DC-3D58-5342-B44E-C55C046F9A10}" presName="bigChev" presStyleLbl="node1" presStyleIdx="2" presStyleCnt="4"/>
      <dgm:spPr/>
      <dgm:t>
        <a:bodyPr/>
        <a:lstStyle/>
        <a:p>
          <a:endParaRPr lang="en-GB"/>
        </a:p>
      </dgm:t>
    </dgm:pt>
    <dgm:pt modelId="{24E36169-636E-C240-A234-C80286DC346E}" type="pres">
      <dgm:prSet presAssocID="{0B0A1A42-072B-CB44-8DCF-D377A99BE57D}" presName="parTrans" presStyleCnt="0"/>
      <dgm:spPr/>
    </dgm:pt>
    <dgm:pt modelId="{538F2A14-24F1-B645-9B94-551A7B0E4CAB}" type="pres">
      <dgm:prSet presAssocID="{573BC409-7FA5-6F4E-83B3-022FBC76593F}" presName="node" presStyleLbl="alignAccFollowNode1" presStyleIdx="2" presStyleCnt="4">
        <dgm:presLayoutVars>
          <dgm:bulletEnabled val="1"/>
        </dgm:presLayoutVars>
      </dgm:prSet>
      <dgm:spPr/>
      <dgm:t>
        <a:bodyPr/>
        <a:lstStyle/>
        <a:p>
          <a:endParaRPr lang="en-GB"/>
        </a:p>
      </dgm:t>
    </dgm:pt>
    <dgm:pt modelId="{784BC621-9AFB-3A47-9572-5507BEAF7C3B}" type="pres">
      <dgm:prSet presAssocID="{FEC140DC-3D58-5342-B44E-C55C046F9A10}" presName="vSp" presStyleCnt="0"/>
      <dgm:spPr/>
    </dgm:pt>
    <dgm:pt modelId="{53E7840E-400D-D041-B006-AB7073EB8263}" type="pres">
      <dgm:prSet presAssocID="{0F04EE4D-C034-4543-B97E-9BF853875DEC}" presName="horFlow" presStyleCnt="0"/>
      <dgm:spPr/>
    </dgm:pt>
    <dgm:pt modelId="{1EE11402-EE4F-C349-AA40-2907BC40C6C9}" type="pres">
      <dgm:prSet presAssocID="{0F04EE4D-C034-4543-B97E-9BF853875DEC}" presName="bigChev" presStyleLbl="node1" presStyleIdx="3" presStyleCnt="4"/>
      <dgm:spPr/>
      <dgm:t>
        <a:bodyPr/>
        <a:lstStyle/>
        <a:p>
          <a:endParaRPr lang="en-GB"/>
        </a:p>
      </dgm:t>
    </dgm:pt>
    <dgm:pt modelId="{6F11ABDE-36BE-FE42-AAEE-D64F3B5FB3BD}" type="pres">
      <dgm:prSet presAssocID="{613B020C-6D29-AF4C-B9DC-E1F786A22028}" presName="parTrans" presStyleCnt="0"/>
      <dgm:spPr/>
    </dgm:pt>
    <dgm:pt modelId="{6B088C75-CF4A-C346-B71D-9DE95D337730}" type="pres">
      <dgm:prSet presAssocID="{E087274B-3562-9D47-9BF6-4AAC8CC608C6}" presName="node" presStyleLbl="alignAccFollowNode1" presStyleIdx="3" presStyleCnt="4">
        <dgm:presLayoutVars>
          <dgm:bulletEnabled val="1"/>
        </dgm:presLayoutVars>
      </dgm:prSet>
      <dgm:spPr/>
      <dgm:t>
        <a:bodyPr/>
        <a:lstStyle/>
        <a:p>
          <a:endParaRPr lang="en-GB"/>
        </a:p>
      </dgm:t>
    </dgm:pt>
  </dgm:ptLst>
  <dgm:cxnLst>
    <dgm:cxn modelId="{1FD35DED-F840-8C45-9E3D-AF51C57295D7}" type="presOf" srcId="{E8FB5A7D-425B-ED44-AC0F-8438F06337D3}" destId="{DA56AD01-5E8F-CF4E-A151-73B52A5BCAF1}" srcOrd="0" destOrd="0" presId="urn:microsoft.com/office/officeart/2005/8/layout/lProcess3"/>
    <dgm:cxn modelId="{48AA9A7E-0AF9-F747-AB7B-9A207DFDB885}" srcId="{5E12CC2B-7764-7040-ABE7-9E4317CF3C56}" destId="{0F04EE4D-C034-4543-B97E-9BF853875DEC}" srcOrd="3" destOrd="0" parTransId="{D4F5DD21-C6DA-7440-BFB9-ABC5A491FA51}" sibTransId="{C23CCA6F-FCF4-E240-AF9E-47EF9365DA79}"/>
    <dgm:cxn modelId="{95D34036-88E6-5449-8A96-81E528EC7999}" srcId="{5E12CC2B-7764-7040-ABE7-9E4317CF3C56}" destId="{BB1C15E8-71C1-8547-9E30-243807B1990E}" srcOrd="1" destOrd="0" parTransId="{675B8A52-D704-AF42-B9F4-51464AD3C8C8}" sibTransId="{924419F3-2CAC-B449-9313-DB88802B2E21}"/>
    <dgm:cxn modelId="{B9C0D3CA-4117-C24F-B165-73F83D020E32}" srcId="{5E12CC2B-7764-7040-ABE7-9E4317CF3C56}" destId="{FEC140DC-3D58-5342-B44E-C55C046F9A10}" srcOrd="2" destOrd="0" parTransId="{57F3CD96-8F63-1940-A0D3-681B23E326CF}" sibTransId="{80AEAC5B-D622-6D46-9D91-8BC36E5E9DCB}"/>
    <dgm:cxn modelId="{6003CBBC-1A9A-E940-89C5-9D8CFF355D7C}" srcId="{BB1C15E8-71C1-8547-9E30-243807B1990E}" destId="{E8FB5A7D-425B-ED44-AC0F-8438F06337D3}" srcOrd="0" destOrd="0" parTransId="{49528A46-44D5-1147-BAC1-0E2D0D77975B}" sibTransId="{EB84D7E8-761E-8D41-9F68-10A0C2D7BA56}"/>
    <dgm:cxn modelId="{D3188ACE-EA04-A74D-B2E5-F0E11FEC27DB}" srcId="{F4332DBC-2FE2-9D42-BF78-49F84A80AA70}" destId="{0328123B-8D9C-6D48-BF21-52DF21B15983}" srcOrd="0" destOrd="0" parTransId="{60CE324F-43DA-084A-93AD-381F94DC44C3}" sibTransId="{AF20EA2A-4C17-3140-ABE6-94B4C837C3D1}"/>
    <dgm:cxn modelId="{C207A743-7A39-3E46-A0A7-6E29DFCFC540}" type="presOf" srcId="{E087274B-3562-9D47-9BF6-4AAC8CC608C6}" destId="{6B088C75-CF4A-C346-B71D-9DE95D337730}" srcOrd="0" destOrd="0" presId="urn:microsoft.com/office/officeart/2005/8/layout/lProcess3"/>
    <dgm:cxn modelId="{AD6F1F73-167E-CC45-807F-2D0B42919797}" type="presOf" srcId="{F4332DBC-2FE2-9D42-BF78-49F84A80AA70}" destId="{778C3A42-9FEE-E646-8D85-E435E5D24592}" srcOrd="0" destOrd="0" presId="urn:microsoft.com/office/officeart/2005/8/layout/lProcess3"/>
    <dgm:cxn modelId="{647DEA36-F6CC-F940-8B27-EFE8F319BC60}" type="presOf" srcId="{0328123B-8D9C-6D48-BF21-52DF21B15983}" destId="{761BAEF7-1DC9-3D48-8270-A83C72F88250}" srcOrd="0" destOrd="0" presId="urn:microsoft.com/office/officeart/2005/8/layout/lProcess3"/>
    <dgm:cxn modelId="{1BC82CFD-AED2-424B-9BB8-697F3462F887}" srcId="{FEC140DC-3D58-5342-B44E-C55C046F9A10}" destId="{573BC409-7FA5-6F4E-83B3-022FBC76593F}" srcOrd="0" destOrd="0" parTransId="{0B0A1A42-072B-CB44-8DCF-D377A99BE57D}" sibTransId="{27BC84D1-2B99-0D47-9E86-95FD3ADA86CC}"/>
    <dgm:cxn modelId="{A32691D6-25DB-8647-B845-3C24B7CF1957}" type="presOf" srcId="{5E12CC2B-7764-7040-ABE7-9E4317CF3C56}" destId="{61ABE2DE-BA8F-6B4D-A04F-214C395A29DD}" srcOrd="0" destOrd="0" presId="urn:microsoft.com/office/officeart/2005/8/layout/lProcess3"/>
    <dgm:cxn modelId="{59A2DADC-D02B-9D45-9D39-A90E567C922E}" type="presOf" srcId="{573BC409-7FA5-6F4E-83B3-022FBC76593F}" destId="{538F2A14-24F1-B645-9B94-551A7B0E4CAB}" srcOrd="0" destOrd="0" presId="urn:microsoft.com/office/officeart/2005/8/layout/lProcess3"/>
    <dgm:cxn modelId="{A57C1A51-A9DD-AD4F-AC5D-8417F611A911}" srcId="{0F04EE4D-C034-4543-B97E-9BF853875DEC}" destId="{E087274B-3562-9D47-9BF6-4AAC8CC608C6}" srcOrd="0" destOrd="0" parTransId="{613B020C-6D29-AF4C-B9DC-E1F786A22028}" sibTransId="{3DCBDDC3-4C57-5E42-8035-42CD6F931FED}"/>
    <dgm:cxn modelId="{1EF856DD-D2E2-4948-BB99-1178C7E0CCC3}" type="presOf" srcId="{FEC140DC-3D58-5342-B44E-C55C046F9A10}" destId="{8A1CCA84-859E-4A49-A0C5-423091148B2B}" srcOrd="0" destOrd="0" presId="urn:microsoft.com/office/officeart/2005/8/layout/lProcess3"/>
    <dgm:cxn modelId="{B90E6BA6-6A31-3745-A109-0B71A303B4DE}" srcId="{5E12CC2B-7764-7040-ABE7-9E4317CF3C56}" destId="{F4332DBC-2FE2-9D42-BF78-49F84A80AA70}" srcOrd="0" destOrd="0" parTransId="{6AE68BD8-DDCE-F043-B7D4-A453A5CC7A20}" sibTransId="{1CDB7C59-F715-E14B-A893-3E6C5838AEA2}"/>
    <dgm:cxn modelId="{B980A6B3-F537-1048-AAA3-27313A6E620A}" type="presOf" srcId="{0F04EE4D-C034-4543-B97E-9BF853875DEC}" destId="{1EE11402-EE4F-C349-AA40-2907BC40C6C9}" srcOrd="0" destOrd="0" presId="urn:microsoft.com/office/officeart/2005/8/layout/lProcess3"/>
    <dgm:cxn modelId="{B6ADBE6D-EAD1-E243-B182-7A4D196542FA}" type="presOf" srcId="{BB1C15E8-71C1-8547-9E30-243807B1990E}" destId="{92ACF29D-3945-F742-83A2-CBC1EED5ED26}" srcOrd="0" destOrd="0" presId="urn:microsoft.com/office/officeart/2005/8/layout/lProcess3"/>
    <dgm:cxn modelId="{3BEE1E3A-B55E-C94A-8988-8E03FCCC8C5E}" type="presParOf" srcId="{61ABE2DE-BA8F-6B4D-A04F-214C395A29DD}" destId="{73A7BBC1-AC94-9743-9319-C8C8F2628956}" srcOrd="0" destOrd="0" presId="urn:microsoft.com/office/officeart/2005/8/layout/lProcess3"/>
    <dgm:cxn modelId="{817F22D9-321E-CF48-8B5D-9A6B1F5F2D43}" type="presParOf" srcId="{73A7BBC1-AC94-9743-9319-C8C8F2628956}" destId="{778C3A42-9FEE-E646-8D85-E435E5D24592}" srcOrd="0" destOrd="0" presId="urn:microsoft.com/office/officeart/2005/8/layout/lProcess3"/>
    <dgm:cxn modelId="{5BE9E749-EE3F-1842-889B-CB4040E79C88}" type="presParOf" srcId="{73A7BBC1-AC94-9743-9319-C8C8F2628956}" destId="{C0C1BBF2-B66E-8843-8813-706EE3922103}" srcOrd="1" destOrd="0" presId="urn:microsoft.com/office/officeart/2005/8/layout/lProcess3"/>
    <dgm:cxn modelId="{303B11CE-3771-324F-BBB0-7DCE9C6528C5}" type="presParOf" srcId="{73A7BBC1-AC94-9743-9319-C8C8F2628956}" destId="{761BAEF7-1DC9-3D48-8270-A83C72F88250}" srcOrd="2" destOrd="0" presId="urn:microsoft.com/office/officeart/2005/8/layout/lProcess3"/>
    <dgm:cxn modelId="{6B3DF22F-6B69-F04A-BF24-35B865A3EE89}" type="presParOf" srcId="{61ABE2DE-BA8F-6B4D-A04F-214C395A29DD}" destId="{FEC81795-7579-7740-BA82-AD0C78D87D98}" srcOrd="1" destOrd="0" presId="urn:microsoft.com/office/officeart/2005/8/layout/lProcess3"/>
    <dgm:cxn modelId="{38806D88-8DF1-FA4F-9C90-FD1C12DA7309}" type="presParOf" srcId="{61ABE2DE-BA8F-6B4D-A04F-214C395A29DD}" destId="{87B767E6-5035-4E46-AF4B-0138C795BF73}" srcOrd="2" destOrd="0" presId="urn:microsoft.com/office/officeart/2005/8/layout/lProcess3"/>
    <dgm:cxn modelId="{CCC9326C-C216-544A-9F7B-E7E045F2C0C5}" type="presParOf" srcId="{87B767E6-5035-4E46-AF4B-0138C795BF73}" destId="{92ACF29D-3945-F742-83A2-CBC1EED5ED26}" srcOrd="0" destOrd="0" presId="urn:microsoft.com/office/officeart/2005/8/layout/lProcess3"/>
    <dgm:cxn modelId="{64197D95-0B75-0F4D-AADD-1A63AE588AFB}" type="presParOf" srcId="{87B767E6-5035-4E46-AF4B-0138C795BF73}" destId="{CD7F4ED3-222B-9C41-944D-3CB2260B79B4}" srcOrd="1" destOrd="0" presId="urn:microsoft.com/office/officeart/2005/8/layout/lProcess3"/>
    <dgm:cxn modelId="{C67C44A7-E910-A849-96E0-04649FD61826}" type="presParOf" srcId="{87B767E6-5035-4E46-AF4B-0138C795BF73}" destId="{DA56AD01-5E8F-CF4E-A151-73B52A5BCAF1}" srcOrd="2" destOrd="0" presId="urn:microsoft.com/office/officeart/2005/8/layout/lProcess3"/>
    <dgm:cxn modelId="{1F3B3400-D257-D14C-A34C-6BE5CDEA4246}" type="presParOf" srcId="{61ABE2DE-BA8F-6B4D-A04F-214C395A29DD}" destId="{A8EA4629-1AFB-9D41-8698-52CEF640D4C1}" srcOrd="3" destOrd="0" presId="urn:microsoft.com/office/officeart/2005/8/layout/lProcess3"/>
    <dgm:cxn modelId="{62EFA89D-98C6-7040-B65A-1E85A879BA11}" type="presParOf" srcId="{61ABE2DE-BA8F-6B4D-A04F-214C395A29DD}" destId="{627AB0A1-5A39-7644-8576-ED6D1582C7CF}" srcOrd="4" destOrd="0" presId="urn:microsoft.com/office/officeart/2005/8/layout/lProcess3"/>
    <dgm:cxn modelId="{2FA758DE-8459-B948-BE06-635A97732E36}" type="presParOf" srcId="{627AB0A1-5A39-7644-8576-ED6D1582C7CF}" destId="{8A1CCA84-859E-4A49-A0C5-423091148B2B}" srcOrd="0" destOrd="0" presId="urn:microsoft.com/office/officeart/2005/8/layout/lProcess3"/>
    <dgm:cxn modelId="{F114635D-395A-5543-9276-6DD8B2E9E558}" type="presParOf" srcId="{627AB0A1-5A39-7644-8576-ED6D1582C7CF}" destId="{24E36169-636E-C240-A234-C80286DC346E}" srcOrd="1" destOrd="0" presId="urn:microsoft.com/office/officeart/2005/8/layout/lProcess3"/>
    <dgm:cxn modelId="{0C08653F-065F-CB44-BF83-B41D4054FE89}" type="presParOf" srcId="{627AB0A1-5A39-7644-8576-ED6D1582C7CF}" destId="{538F2A14-24F1-B645-9B94-551A7B0E4CAB}" srcOrd="2" destOrd="0" presId="urn:microsoft.com/office/officeart/2005/8/layout/lProcess3"/>
    <dgm:cxn modelId="{A0CB806F-9F0D-A947-8F7C-49FDDB2DA64F}" type="presParOf" srcId="{61ABE2DE-BA8F-6B4D-A04F-214C395A29DD}" destId="{784BC621-9AFB-3A47-9572-5507BEAF7C3B}" srcOrd="5" destOrd="0" presId="urn:microsoft.com/office/officeart/2005/8/layout/lProcess3"/>
    <dgm:cxn modelId="{5A6ACDBD-D5E4-EA4D-A9B7-2CA1F8FD51CF}" type="presParOf" srcId="{61ABE2DE-BA8F-6B4D-A04F-214C395A29DD}" destId="{53E7840E-400D-D041-B006-AB7073EB8263}" srcOrd="6" destOrd="0" presId="urn:microsoft.com/office/officeart/2005/8/layout/lProcess3"/>
    <dgm:cxn modelId="{3DC0A72A-CDF5-3C4E-943A-284273BE52BE}" type="presParOf" srcId="{53E7840E-400D-D041-B006-AB7073EB8263}" destId="{1EE11402-EE4F-C349-AA40-2907BC40C6C9}" srcOrd="0" destOrd="0" presId="urn:microsoft.com/office/officeart/2005/8/layout/lProcess3"/>
    <dgm:cxn modelId="{648A1647-94CC-3B4C-9489-87A040836D33}" type="presParOf" srcId="{53E7840E-400D-D041-B006-AB7073EB8263}" destId="{6F11ABDE-36BE-FE42-AAEE-D64F3B5FB3BD}" srcOrd="1" destOrd="0" presId="urn:microsoft.com/office/officeart/2005/8/layout/lProcess3"/>
    <dgm:cxn modelId="{49B293B5-2E49-FE47-9CF9-9D072B12F54B}" type="presParOf" srcId="{53E7840E-400D-D041-B006-AB7073EB8263}" destId="{6B088C75-CF4A-C346-B71D-9DE95D337730}" srcOrd="2"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8C3A42-9FEE-E646-8D85-E435E5D24592}">
      <dsp:nvSpPr>
        <dsp:cNvPr id="0" name=""/>
        <dsp:cNvSpPr/>
      </dsp:nvSpPr>
      <dsp:spPr>
        <a:xfrm>
          <a:off x="906658" y="576"/>
          <a:ext cx="2795637" cy="1118254"/>
        </a:xfrm>
        <a:prstGeom prst="chevron">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5560" tIns="17780" rIns="0" bIns="17780" numCol="1" spcCol="1270" anchor="ctr" anchorCtr="0">
          <a:noAutofit/>
        </a:bodyPr>
        <a:lstStyle/>
        <a:p>
          <a:pPr lvl="0" algn="ctr" defTabSz="1244600">
            <a:lnSpc>
              <a:spcPct val="90000"/>
            </a:lnSpc>
            <a:spcBef>
              <a:spcPct val="0"/>
            </a:spcBef>
            <a:spcAft>
              <a:spcPct val="35000"/>
            </a:spcAft>
          </a:pPr>
          <a:r>
            <a:rPr lang="en-GB" sz="2800" kern="1200" dirty="0" smtClean="0"/>
            <a:t>Group 4</a:t>
          </a:r>
          <a:endParaRPr lang="en-GB" sz="2800" kern="1200" dirty="0"/>
        </a:p>
      </dsp:txBody>
      <dsp:txXfrm>
        <a:off x="1465785" y="576"/>
        <a:ext cx="1677383" cy="1118254"/>
      </dsp:txXfrm>
    </dsp:sp>
    <dsp:sp modelId="{761BAEF7-1DC9-3D48-8270-A83C72F88250}">
      <dsp:nvSpPr>
        <dsp:cNvPr id="0" name=""/>
        <dsp:cNvSpPr/>
      </dsp:nvSpPr>
      <dsp:spPr>
        <a:xfrm>
          <a:off x="3338862" y="95627"/>
          <a:ext cx="2320378" cy="928151"/>
        </a:xfrm>
        <a:prstGeom prst="chevron">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lvl="0" algn="ctr" defTabSz="711200">
            <a:lnSpc>
              <a:spcPct val="90000"/>
            </a:lnSpc>
            <a:spcBef>
              <a:spcPct val="0"/>
            </a:spcBef>
            <a:spcAft>
              <a:spcPct val="35000"/>
            </a:spcAft>
          </a:pPr>
          <a:r>
            <a:rPr lang="en-GB" sz="1600" kern="1200" dirty="0" smtClean="0"/>
            <a:t>People who need </a:t>
          </a:r>
          <a:r>
            <a:rPr lang="en-GB" sz="1600" kern="1200" dirty="0" err="1" smtClean="0"/>
            <a:t>PrEP</a:t>
          </a:r>
          <a:r>
            <a:rPr lang="en-GB" sz="1600" kern="1200" dirty="0" smtClean="0"/>
            <a:t>, want </a:t>
          </a:r>
          <a:r>
            <a:rPr lang="en-GB" sz="1600" kern="1200" dirty="0" err="1" smtClean="0"/>
            <a:t>PrEP</a:t>
          </a:r>
          <a:r>
            <a:rPr lang="en-GB" sz="1600" kern="1200" dirty="0" smtClean="0"/>
            <a:t>, and will take </a:t>
          </a:r>
          <a:r>
            <a:rPr lang="en-GB" sz="1600" kern="1200" dirty="0" err="1" smtClean="0"/>
            <a:t>PrEP</a:t>
          </a:r>
          <a:endParaRPr lang="en-GB" sz="1600" kern="1200" dirty="0"/>
        </a:p>
      </dsp:txBody>
      <dsp:txXfrm>
        <a:off x="3802938" y="95627"/>
        <a:ext cx="1392227" cy="928151"/>
      </dsp:txXfrm>
    </dsp:sp>
    <dsp:sp modelId="{92ACF29D-3945-F742-83A2-CBC1EED5ED26}">
      <dsp:nvSpPr>
        <dsp:cNvPr id="0" name=""/>
        <dsp:cNvSpPr/>
      </dsp:nvSpPr>
      <dsp:spPr>
        <a:xfrm>
          <a:off x="906658" y="1275386"/>
          <a:ext cx="2795637" cy="1118254"/>
        </a:xfrm>
        <a:prstGeom prst="chevron">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5560" tIns="17780" rIns="0" bIns="17780" numCol="1" spcCol="1270" anchor="ctr" anchorCtr="0">
          <a:noAutofit/>
        </a:bodyPr>
        <a:lstStyle/>
        <a:p>
          <a:pPr lvl="0" algn="ctr" defTabSz="1244600">
            <a:lnSpc>
              <a:spcPct val="90000"/>
            </a:lnSpc>
            <a:spcBef>
              <a:spcPct val="0"/>
            </a:spcBef>
            <a:spcAft>
              <a:spcPct val="35000"/>
            </a:spcAft>
          </a:pPr>
          <a:r>
            <a:rPr lang="en-GB" sz="2800" kern="1200" dirty="0" smtClean="0"/>
            <a:t>Group 3</a:t>
          </a:r>
          <a:endParaRPr lang="en-GB" sz="2800" kern="1200" dirty="0"/>
        </a:p>
      </dsp:txBody>
      <dsp:txXfrm>
        <a:off x="1465785" y="1275386"/>
        <a:ext cx="1677383" cy="1118254"/>
      </dsp:txXfrm>
    </dsp:sp>
    <dsp:sp modelId="{DA56AD01-5E8F-CF4E-A151-73B52A5BCAF1}">
      <dsp:nvSpPr>
        <dsp:cNvPr id="0" name=""/>
        <dsp:cNvSpPr/>
      </dsp:nvSpPr>
      <dsp:spPr>
        <a:xfrm>
          <a:off x="3338862" y="1370438"/>
          <a:ext cx="2320378" cy="928151"/>
        </a:xfrm>
        <a:prstGeom prst="chevron">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lvl="0" algn="ctr" defTabSz="711200">
            <a:lnSpc>
              <a:spcPct val="90000"/>
            </a:lnSpc>
            <a:spcBef>
              <a:spcPct val="0"/>
            </a:spcBef>
            <a:spcAft>
              <a:spcPct val="35000"/>
            </a:spcAft>
          </a:pPr>
          <a:r>
            <a:rPr lang="en-GB" sz="1600" kern="1200" dirty="0" smtClean="0"/>
            <a:t>People who take </a:t>
          </a:r>
          <a:r>
            <a:rPr lang="en-GB" sz="1600" kern="1200" dirty="0" err="1" smtClean="0"/>
            <a:t>PrEP</a:t>
          </a:r>
          <a:r>
            <a:rPr lang="en-GB" sz="1600" kern="1200" dirty="0" smtClean="0"/>
            <a:t> but do not need it</a:t>
          </a:r>
          <a:endParaRPr lang="en-GB" sz="1600" kern="1200" dirty="0"/>
        </a:p>
      </dsp:txBody>
      <dsp:txXfrm>
        <a:off x="3802938" y="1370438"/>
        <a:ext cx="1392227" cy="928151"/>
      </dsp:txXfrm>
    </dsp:sp>
    <dsp:sp modelId="{8A1CCA84-859E-4A49-A0C5-423091148B2B}">
      <dsp:nvSpPr>
        <dsp:cNvPr id="0" name=""/>
        <dsp:cNvSpPr/>
      </dsp:nvSpPr>
      <dsp:spPr>
        <a:xfrm>
          <a:off x="906658" y="2550197"/>
          <a:ext cx="2795637" cy="1118254"/>
        </a:xfrm>
        <a:prstGeom prst="chevron">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5560" tIns="17780" rIns="0" bIns="17780" numCol="1" spcCol="1270" anchor="ctr" anchorCtr="0">
          <a:noAutofit/>
        </a:bodyPr>
        <a:lstStyle/>
        <a:p>
          <a:pPr lvl="0" algn="ctr" defTabSz="1244600">
            <a:lnSpc>
              <a:spcPct val="90000"/>
            </a:lnSpc>
            <a:spcBef>
              <a:spcPct val="0"/>
            </a:spcBef>
            <a:spcAft>
              <a:spcPct val="35000"/>
            </a:spcAft>
          </a:pPr>
          <a:r>
            <a:rPr lang="en-GB" sz="2800" kern="1200" dirty="0" smtClean="0"/>
            <a:t>Group 2</a:t>
          </a:r>
          <a:endParaRPr lang="en-GB" sz="2800" kern="1200" dirty="0"/>
        </a:p>
      </dsp:txBody>
      <dsp:txXfrm>
        <a:off x="1465785" y="2550197"/>
        <a:ext cx="1677383" cy="1118254"/>
      </dsp:txXfrm>
    </dsp:sp>
    <dsp:sp modelId="{538F2A14-24F1-B645-9B94-551A7B0E4CAB}">
      <dsp:nvSpPr>
        <dsp:cNvPr id="0" name=""/>
        <dsp:cNvSpPr/>
      </dsp:nvSpPr>
      <dsp:spPr>
        <a:xfrm>
          <a:off x="3338862" y="2645249"/>
          <a:ext cx="2320378" cy="928151"/>
        </a:xfrm>
        <a:prstGeom prst="chevron">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lvl="0" algn="ctr" defTabSz="711200">
            <a:lnSpc>
              <a:spcPct val="90000"/>
            </a:lnSpc>
            <a:spcBef>
              <a:spcPct val="0"/>
            </a:spcBef>
            <a:spcAft>
              <a:spcPct val="35000"/>
            </a:spcAft>
          </a:pPr>
          <a:r>
            <a:rPr lang="en-GB" sz="1600" kern="1200" dirty="0" smtClean="0"/>
            <a:t>People who could benefit from </a:t>
          </a:r>
          <a:r>
            <a:rPr lang="en-GB" sz="1600" kern="1200" dirty="0" err="1" smtClean="0"/>
            <a:t>PrEP</a:t>
          </a:r>
          <a:endParaRPr lang="en-GB" sz="1600" kern="1200" dirty="0"/>
        </a:p>
      </dsp:txBody>
      <dsp:txXfrm>
        <a:off x="3802938" y="2645249"/>
        <a:ext cx="1392227" cy="928151"/>
      </dsp:txXfrm>
    </dsp:sp>
    <dsp:sp modelId="{1EE11402-EE4F-C349-AA40-2907BC40C6C9}">
      <dsp:nvSpPr>
        <dsp:cNvPr id="0" name=""/>
        <dsp:cNvSpPr/>
      </dsp:nvSpPr>
      <dsp:spPr>
        <a:xfrm>
          <a:off x="906658" y="3825007"/>
          <a:ext cx="2795637" cy="1118254"/>
        </a:xfrm>
        <a:prstGeom prst="chevron">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5560" tIns="17780" rIns="0" bIns="17780" numCol="1" spcCol="1270" anchor="ctr" anchorCtr="0">
          <a:noAutofit/>
        </a:bodyPr>
        <a:lstStyle/>
        <a:p>
          <a:pPr lvl="0" algn="ctr" defTabSz="1244600">
            <a:lnSpc>
              <a:spcPct val="90000"/>
            </a:lnSpc>
            <a:spcBef>
              <a:spcPct val="0"/>
            </a:spcBef>
            <a:spcAft>
              <a:spcPct val="35000"/>
            </a:spcAft>
          </a:pPr>
          <a:r>
            <a:rPr lang="en-GB" sz="2800" kern="1200" dirty="0" smtClean="0"/>
            <a:t>Group 1</a:t>
          </a:r>
          <a:endParaRPr lang="en-GB" sz="2800" kern="1200" dirty="0"/>
        </a:p>
      </dsp:txBody>
      <dsp:txXfrm>
        <a:off x="1465785" y="3825007"/>
        <a:ext cx="1677383" cy="1118254"/>
      </dsp:txXfrm>
    </dsp:sp>
    <dsp:sp modelId="{6B088C75-CF4A-C346-B71D-9DE95D337730}">
      <dsp:nvSpPr>
        <dsp:cNvPr id="0" name=""/>
        <dsp:cNvSpPr/>
      </dsp:nvSpPr>
      <dsp:spPr>
        <a:xfrm>
          <a:off x="3338862" y="3920059"/>
          <a:ext cx="2320378" cy="928151"/>
        </a:xfrm>
        <a:prstGeom prst="chevron">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lvl="0" algn="ctr" defTabSz="711200">
            <a:lnSpc>
              <a:spcPct val="90000"/>
            </a:lnSpc>
            <a:spcBef>
              <a:spcPct val="0"/>
            </a:spcBef>
            <a:spcAft>
              <a:spcPct val="35000"/>
            </a:spcAft>
          </a:pPr>
          <a:r>
            <a:rPr lang="en-GB" sz="1600" kern="1200" dirty="0" smtClean="0"/>
            <a:t>People who do not need </a:t>
          </a:r>
          <a:r>
            <a:rPr lang="en-GB" sz="1600" kern="1200" dirty="0" err="1" smtClean="0"/>
            <a:t>PrEP</a:t>
          </a:r>
          <a:endParaRPr lang="en-GB" sz="1600" kern="1200" dirty="0"/>
        </a:p>
      </dsp:txBody>
      <dsp:txXfrm>
        <a:off x="3802938" y="3920059"/>
        <a:ext cx="1392227" cy="928151"/>
      </dsp:txXfrm>
    </dsp:sp>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50B4A3-6668-2B41-BBC6-EC1EDC07D544}" type="datetimeFigureOut">
              <a:rPr lang="en-GB" smtClean="0"/>
              <a:t>10/02/2017</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9317CF-AB0D-2146-9519-80FA39626EF2}" type="slidenum">
              <a:rPr lang="en-GB" smtClean="0"/>
              <a:t>‹#›</a:t>
            </a:fld>
            <a:endParaRPr lang="en-GB"/>
          </a:p>
        </p:txBody>
      </p:sp>
    </p:spTree>
    <p:extLst>
      <p:ext uri="{BB962C8B-B14F-4D97-AF65-F5344CB8AC3E}">
        <p14:creationId xmlns:p14="http://schemas.microsoft.com/office/powerpoint/2010/main" val="2828600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317CF-AB0D-2146-9519-80FA39626EF2}" type="slidenum">
              <a:rPr lang="en-GB" smtClean="0"/>
              <a:t>1</a:t>
            </a:fld>
            <a:endParaRPr lang="en-GB"/>
          </a:p>
        </p:txBody>
      </p:sp>
    </p:spTree>
    <p:extLst>
      <p:ext uri="{BB962C8B-B14F-4D97-AF65-F5344CB8AC3E}">
        <p14:creationId xmlns:p14="http://schemas.microsoft.com/office/powerpoint/2010/main" val="4453427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317CF-AB0D-2146-9519-80FA39626EF2}" type="slidenum">
              <a:rPr lang="en-GB" smtClean="0"/>
              <a:t>11</a:t>
            </a:fld>
            <a:endParaRPr lang="en-GB"/>
          </a:p>
        </p:txBody>
      </p:sp>
    </p:spTree>
    <p:extLst>
      <p:ext uri="{BB962C8B-B14F-4D97-AF65-F5344CB8AC3E}">
        <p14:creationId xmlns:p14="http://schemas.microsoft.com/office/powerpoint/2010/main" val="17594013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317CF-AB0D-2146-9519-80FA39626EF2}" type="slidenum">
              <a:rPr lang="en-GB" smtClean="0"/>
              <a:t>12</a:t>
            </a:fld>
            <a:endParaRPr lang="en-GB"/>
          </a:p>
        </p:txBody>
      </p:sp>
    </p:spTree>
    <p:extLst>
      <p:ext uri="{BB962C8B-B14F-4D97-AF65-F5344CB8AC3E}">
        <p14:creationId xmlns:p14="http://schemas.microsoft.com/office/powerpoint/2010/main" val="15559354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dirty="0" err="1" smtClean="0"/>
              <a:t>PrEP</a:t>
            </a:r>
            <a:r>
              <a:rPr lang="en-ZA" sz="1200" dirty="0" smtClean="0"/>
              <a:t> users can be described across four specific groups defined by their level of risk, their level of exposure to </a:t>
            </a:r>
            <a:r>
              <a:rPr lang="en-ZA" sz="1200" dirty="0" err="1" smtClean="0"/>
              <a:t>PrEP</a:t>
            </a:r>
            <a:r>
              <a:rPr lang="en-ZA" sz="1200" dirty="0" smtClean="0"/>
              <a:t>, and their willingness/need to use </a:t>
            </a:r>
            <a:r>
              <a:rPr lang="en-ZA" sz="1200" dirty="0" err="1" smtClean="0"/>
              <a:t>PrEP</a:t>
            </a:r>
            <a:endParaRPr lang="en-ZA" sz="1200" dirty="0" smtClean="0"/>
          </a:p>
          <a:p>
            <a:endParaRPr lang="en-GB" dirty="0"/>
          </a:p>
        </p:txBody>
      </p:sp>
      <p:sp>
        <p:nvSpPr>
          <p:cNvPr id="4" name="Slide Number Placeholder 3"/>
          <p:cNvSpPr>
            <a:spLocks noGrp="1"/>
          </p:cNvSpPr>
          <p:nvPr>
            <p:ph type="sldNum" sz="quarter" idx="10"/>
          </p:nvPr>
        </p:nvSpPr>
        <p:spPr/>
        <p:txBody>
          <a:bodyPr/>
          <a:lstStyle/>
          <a:p>
            <a:fld id="{E913D633-63DC-4E8D-9963-D97E08712287}" type="slidenum">
              <a:rPr lang="en-ZA" smtClean="0"/>
              <a:t>13</a:t>
            </a:fld>
            <a:endParaRPr lang="en-ZA"/>
          </a:p>
        </p:txBody>
      </p:sp>
    </p:spTree>
    <p:extLst>
      <p:ext uri="{BB962C8B-B14F-4D97-AF65-F5344CB8AC3E}">
        <p14:creationId xmlns:p14="http://schemas.microsoft.com/office/powerpoint/2010/main" val="9446086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tx2"/>
                </a:solidFill>
              </a:rPr>
              <a:t>There is a broad </a:t>
            </a:r>
            <a:r>
              <a:rPr lang="en-US" sz="1200" dirty="0" err="1" smtClean="0">
                <a:solidFill>
                  <a:schemeClr val="tx2"/>
                </a:solidFill>
              </a:rPr>
              <a:t>PrEP</a:t>
            </a:r>
            <a:r>
              <a:rPr lang="en-US" sz="1200" dirty="0" smtClean="0">
                <a:solidFill>
                  <a:schemeClr val="tx2"/>
                </a:solidFill>
              </a:rPr>
              <a:t> conversation already happening about </a:t>
            </a:r>
            <a:r>
              <a:rPr lang="en-US" sz="1200" dirty="0" err="1" smtClean="0">
                <a:solidFill>
                  <a:schemeClr val="tx2"/>
                </a:solidFill>
              </a:rPr>
              <a:t>PrEP</a:t>
            </a:r>
            <a:r>
              <a:rPr lang="en-US" sz="1200" dirty="0" smtClean="0">
                <a:solidFill>
                  <a:schemeClr val="tx2"/>
                </a:solidFill>
              </a:rPr>
              <a:t> and a lot of misinformation and questions circulating</a:t>
            </a:r>
          </a:p>
          <a:p>
            <a:endParaRPr lang="en-GB" dirty="0"/>
          </a:p>
        </p:txBody>
      </p:sp>
      <p:sp>
        <p:nvSpPr>
          <p:cNvPr id="4" name="Slide Number Placeholder 3"/>
          <p:cNvSpPr>
            <a:spLocks noGrp="1"/>
          </p:cNvSpPr>
          <p:nvPr>
            <p:ph type="sldNum" sz="quarter" idx="10"/>
          </p:nvPr>
        </p:nvSpPr>
        <p:spPr/>
        <p:txBody>
          <a:bodyPr/>
          <a:lstStyle/>
          <a:p>
            <a:fld id="{E913D633-63DC-4E8D-9963-D97E08712287}" type="slidenum">
              <a:rPr lang="en-ZA" smtClean="0"/>
              <a:t>14</a:t>
            </a:fld>
            <a:endParaRPr lang="en-ZA"/>
          </a:p>
        </p:txBody>
      </p:sp>
    </p:spTree>
    <p:extLst>
      <p:ext uri="{BB962C8B-B14F-4D97-AF65-F5344CB8AC3E}">
        <p14:creationId xmlns:p14="http://schemas.microsoft.com/office/powerpoint/2010/main" val="4154469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317CF-AB0D-2146-9519-80FA39626EF2}" type="slidenum">
              <a:rPr lang="en-GB" smtClean="0"/>
              <a:t>15</a:t>
            </a:fld>
            <a:endParaRPr lang="en-GB"/>
          </a:p>
        </p:txBody>
      </p:sp>
    </p:spTree>
    <p:extLst>
      <p:ext uri="{BB962C8B-B14F-4D97-AF65-F5344CB8AC3E}">
        <p14:creationId xmlns:p14="http://schemas.microsoft.com/office/powerpoint/2010/main" val="6981671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317CF-AB0D-2146-9519-80FA39626EF2}" type="slidenum">
              <a:rPr lang="en-GB" smtClean="0"/>
              <a:t>16</a:t>
            </a:fld>
            <a:endParaRPr lang="en-GB"/>
          </a:p>
        </p:txBody>
      </p:sp>
    </p:spTree>
    <p:extLst>
      <p:ext uri="{BB962C8B-B14F-4D97-AF65-F5344CB8AC3E}">
        <p14:creationId xmlns:p14="http://schemas.microsoft.com/office/powerpoint/2010/main" val="2453655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317CF-AB0D-2146-9519-80FA39626EF2}" type="slidenum">
              <a:rPr lang="en-GB" smtClean="0"/>
              <a:t>17</a:t>
            </a:fld>
            <a:endParaRPr lang="en-GB"/>
          </a:p>
        </p:txBody>
      </p:sp>
    </p:spTree>
    <p:extLst>
      <p:ext uri="{BB962C8B-B14F-4D97-AF65-F5344CB8AC3E}">
        <p14:creationId xmlns:p14="http://schemas.microsoft.com/office/powerpoint/2010/main" val="6900789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317CF-AB0D-2146-9519-80FA39626EF2}" type="slidenum">
              <a:rPr lang="en-GB" smtClean="0"/>
              <a:t>18</a:t>
            </a:fld>
            <a:endParaRPr lang="en-GB"/>
          </a:p>
        </p:txBody>
      </p:sp>
    </p:spTree>
    <p:extLst>
      <p:ext uri="{BB962C8B-B14F-4D97-AF65-F5344CB8AC3E}">
        <p14:creationId xmlns:p14="http://schemas.microsoft.com/office/powerpoint/2010/main" val="17454037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317CF-AB0D-2146-9519-80FA39626EF2}" type="slidenum">
              <a:rPr lang="en-GB" smtClean="0"/>
              <a:t>19</a:t>
            </a:fld>
            <a:endParaRPr lang="en-GB"/>
          </a:p>
        </p:txBody>
      </p:sp>
    </p:spTree>
    <p:extLst>
      <p:ext uri="{BB962C8B-B14F-4D97-AF65-F5344CB8AC3E}">
        <p14:creationId xmlns:p14="http://schemas.microsoft.com/office/powerpoint/2010/main" val="3738216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317CF-AB0D-2146-9519-80FA39626EF2}" type="slidenum">
              <a:rPr lang="en-GB" smtClean="0"/>
              <a:t>20</a:t>
            </a:fld>
            <a:endParaRPr lang="en-GB"/>
          </a:p>
        </p:txBody>
      </p:sp>
    </p:spTree>
    <p:extLst>
      <p:ext uri="{BB962C8B-B14F-4D97-AF65-F5344CB8AC3E}">
        <p14:creationId xmlns:p14="http://schemas.microsoft.com/office/powerpoint/2010/main" val="14311234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317CF-AB0D-2146-9519-80FA39626EF2}" type="slidenum">
              <a:rPr lang="en-GB" smtClean="0"/>
              <a:t>2</a:t>
            </a:fld>
            <a:endParaRPr lang="en-GB"/>
          </a:p>
        </p:txBody>
      </p:sp>
    </p:spTree>
    <p:extLst>
      <p:ext uri="{BB962C8B-B14F-4D97-AF65-F5344CB8AC3E}">
        <p14:creationId xmlns:p14="http://schemas.microsoft.com/office/powerpoint/2010/main" val="8955936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317CF-AB0D-2146-9519-80FA39626EF2}" type="slidenum">
              <a:rPr lang="en-GB" smtClean="0"/>
              <a:t>21</a:t>
            </a:fld>
            <a:endParaRPr lang="en-GB"/>
          </a:p>
        </p:txBody>
      </p:sp>
    </p:spTree>
    <p:extLst>
      <p:ext uri="{BB962C8B-B14F-4D97-AF65-F5344CB8AC3E}">
        <p14:creationId xmlns:p14="http://schemas.microsoft.com/office/powerpoint/2010/main" val="10742718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317CF-AB0D-2146-9519-80FA39626EF2}" type="slidenum">
              <a:rPr lang="en-GB" smtClean="0"/>
              <a:t>22</a:t>
            </a:fld>
            <a:endParaRPr lang="en-GB"/>
          </a:p>
        </p:txBody>
      </p:sp>
    </p:spTree>
    <p:extLst>
      <p:ext uri="{BB962C8B-B14F-4D97-AF65-F5344CB8AC3E}">
        <p14:creationId xmlns:p14="http://schemas.microsoft.com/office/powerpoint/2010/main" val="13920634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317CF-AB0D-2146-9519-80FA39626EF2}" type="slidenum">
              <a:rPr lang="en-GB" smtClean="0"/>
              <a:t>23</a:t>
            </a:fld>
            <a:endParaRPr lang="en-GB"/>
          </a:p>
        </p:txBody>
      </p:sp>
    </p:spTree>
    <p:extLst>
      <p:ext uri="{BB962C8B-B14F-4D97-AF65-F5344CB8AC3E}">
        <p14:creationId xmlns:p14="http://schemas.microsoft.com/office/powerpoint/2010/main" val="17237722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317CF-AB0D-2146-9519-80FA39626EF2}" type="slidenum">
              <a:rPr lang="en-GB" smtClean="0"/>
              <a:t>24</a:t>
            </a:fld>
            <a:endParaRPr lang="en-GB"/>
          </a:p>
        </p:txBody>
      </p:sp>
    </p:spTree>
    <p:extLst>
      <p:ext uri="{BB962C8B-B14F-4D97-AF65-F5344CB8AC3E}">
        <p14:creationId xmlns:p14="http://schemas.microsoft.com/office/powerpoint/2010/main" val="18853539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317CF-AB0D-2146-9519-80FA39626EF2}" type="slidenum">
              <a:rPr lang="en-GB" smtClean="0"/>
              <a:t>25</a:t>
            </a:fld>
            <a:endParaRPr lang="en-GB"/>
          </a:p>
        </p:txBody>
      </p:sp>
    </p:spTree>
    <p:extLst>
      <p:ext uri="{BB962C8B-B14F-4D97-AF65-F5344CB8AC3E}">
        <p14:creationId xmlns:p14="http://schemas.microsoft.com/office/powerpoint/2010/main" val="10223068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Very</a:t>
            </a:r>
            <a:r>
              <a:rPr lang="en-GB" baseline="0" dirty="0" smtClean="0"/>
              <a:t> important that we clarify the difference between </a:t>
            </a:r>
            <a:r>
              <a:rPr lang="en-GB" baseline="0" dirty="0" err="1" smtClean="0"/>
              <a:t>PrEP</a:t>
            </a:r>
            <a:r>
              <a:rPr lang="en-GB" baseline="0" dirty="0" smtClean="0"/>
              <a:t>, PEP, and ART, as many people get confused. Particularly in counselling, communication, peer education, training, etc. </a:t>
            </a:r>
            <a:endParaRPr lang="en-GB" dirty="0"/>
          </a:p>
        </p:txBody>
      </p:sp>
      <p:sp>
        <p:nvSpPr>
          <p:cNvPr id="4" name="Slide Number Placeholder 3"/>
          <p:cNvSpPr>
            <a:spLocks noGrp="1"/>
          </p:cNvSpPr>
          <p:nvPr>
            <p:ph type="sldNum" sz="quarter" idx="10"/>
          </p:nvPr>
        </p:nvSpPr>
        <p:spPr/>
        <p:txBody>
          <a:bodyPr/>
          <a:lstStyle/>
          <a:p>
            <a:fld id="{E913D633-63DC-4E8D-9963-D97E08712287}" type="slidenum">
              <a:rPr lang="en-ZA" smtClean="0"/>
              <a:t>26</a:t>
            </a:fld>
            <a:endParaRPr lang="en-ZA"/>
          </a:p>
        </p:txBody>
      </p:sp>
    </p:spTree>
    <p:extLst>
      <p:ext uri="{BB962C8B-B14F-4D97-AF65-F5344CB8AC3E}">
        <p14:creationId xmlns:p14="http://schemas.microsoft.com/office/powerpoint/2010/main" val="5223790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317CF-AB0D-2146-9519-80FA39626EF2}" type="slidenum">
              <a:rPr lang="en-GB" smtClean="0"/>
              <a:t>27</a:t>
            </a:fld>
            <a:endParaRPr lang="en-GB"/>
          </a:p>
        </p:txBody>
      </p:sp>
    </p:spTree>
    <p:extLst>
      <p:ext uri="{BB962C8B-B14F-4D97-AF65-F5344CB8AC3E}">
        <p14:creationId xmlns:p14="http://schemas.microsoft.com/office/powerpoint/2010/main" val="20417494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317CF-AB0D-2146-9519-80FA39626EF2}" type="slidenum">
              <a:rPr lang="en-GB" smtClean="0"/>
              <a:t>28</a:t>
            </a:fld>
            <a:endParaRPr lang="en-GB"/>
          </a:p>
        </p:txBody>
      </p:sp>
    </p:spTree>
    <p:extLst>
      <p:ext uri="{BB962C8B-B14F-4D97-AF65-F5344CB8AC3E}">
        <p14:creationId xmlns:p14="http://schemas.microsoft.com/office/powerpoint/2010/main" val="10413737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317CF-AB0D-2146-9519-80FA39626EF2}" type="slidenum">
              <a:rPr lang="en-GB" smtClean="0"/>
              <a:t>29</a:t>
            </a:fld>
            <a:endParaRPr lang="en-GB"/>
          </a:p>
        </p:txBody>
      </p:sp>
    </p:spTree>
    <p:extLst>
      <p:ext uri="{BB962C8B-B14F-4D97-AF65-F5344CB8AC3E}">
        <p14:creationId xmlns:p14="http://schemas.microsoft.com/office/powerpoint/2010/main" val="3769772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317CF-AB0D-2146-9519-80FA39626EF2}" type="slidenum">
              <a:rPr lang="en-GB" smtClean="0"/>
              <a:t>30</a:t>
            </a:fld>
            <a:endParaRPr lang="en-GB"/>
          </a:p>
        </p:txBody>
      </p:sp>
    </p:spTree>
    <p:extLst>
      <p:ext uri="{BB962C8B-B14F-4D97-AF65-F5344CB8AC3E}">
        <p14:creationId xmlns:p14="http://schemas.microsoft.com/office/powerpoint/2010/main" val="7796299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317CF-AB0D-2146-9519-80FA39626EF2}" type="slidenum">
              <a:rPr lang="en-GB" smtClean="0"/>
              <a:t>3</a:t>
            </a:fld>
            <a:endParaRPr lang="en-GB"/>
          </a:p>
        </p:txBody>
      </p:sp>
    </p:spTree>
    <p:extLst>
      <p:ext uri="{BB962C8B-B14F-4D97-AF65-F5344CB8AC3E}">
        <p14:creationId xmlns:p14="http://schemas.microsoft.com/office/powerpoint/2010/main" val="5298458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09317CF-AB0D-2146-9519-80FA39626EF2}" type="slidenum">
              <a:rPr lang="en-GB" smtClean="0"/>
              <a:t>31</a:t>
            </a:fld>
            <a:endParaRPr lang="en-GB"/>
          </a:p>
        </p:txBody>
      </p:sp>
    </p:spTree>
    <p:extLst>
      <p:ext uri="{BB962C8B-B14F-4D97-AF65-F5344CB8AC3E}">
        <p14:creationId xmlns:p14="http://schemas.microsoft.com/office/powerpoint/2010/main" val="9652367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317CF-AB0D-2146-9519-80FA39626EF2}" type="slidenum">
              <a:rPr lang="en-GB" smtClean="0"/>
              <a:t>32</a:t>
            </a:fld>
            <a:endParaRPr lang="en-GB"/>
          </a:p>
        </p:txBody>
      </p:sp>
    </p:spTree>
    <p:extLst>
      <p:ext uri="{BB962C8B-B14F-4D97-AF65-F5344CB8AC3E}">
        <p14:creationId xmlns:p14="http://schemas.microsoft.com/office/powerpoint/2010/main" val="14435956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317CF-AB0D-2146-9519-80FA39626EF2}" type="slidenum">
              <a:rPr lang="en-GB" smtClean="0"/>
              <a:t>33</a:t>
            </a:fld>
            <a:endParaRPr lang="en-GB"/>
          </a:p>
        </p:txBody>
      </p:sp>
    </p:spTree>
    <p:extLst>
      <p:ext uri="{BB962C8B-B14F-4D97-AF65-F5344CB8AC3E}">
        <p14:creationId xmlns:p14="http://schemas.microsoft.com/office/powerpoint/2010/main" val="2413079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317CF-AB0D-2146-9519-80FA39626EF2}" type="slidenum">
              <a:rPr lang="en-GB" smtClean="0"/>
              <a:t>34</a:t>
            </a:fld>
            <a:endParaRPr lang="en-GB"/>
          </a:p>
        </p:txBody>
      </p:sp>
    </p:spTree>
    <p:extLst>
      <p:ext uri="{BB962C8B-B14F-4D97-AF65-F5344CB8AC3E}">
        <p14:creationId xmlns:p14="http://schemas.microsoft.com/office/powerpoint/2010/main" val="12130859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317CF-AB0D-2146-9519-80FA39626EF2}" type="slidenum">
              <a:rPr lang="en-GB" smtClean="0"/>
              <a:t>35</a:t>
            </a:fld>
            <a:endParaRPr lang="en-GB"/>
          </a:p>
        </p:txBody>
      </p:sp>
    </p:spTree>
    <p:extLst>
      <p:ext uri="{BB962C8B-B14F-4D97-AF65-F5344CB8AC3E}">
        <p14:creationId xmlns:p14="http://schemas.microsoft.com/office/powerpoint/2010/main" val="1250439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317CF-AB0D-2146-9519-80FA39626EF2}" type="slidenum">
              <a:rPr lang="en-GB" smtClean="0"/>
              <a:t>36</a:t>
            </a:fld>
            <a:endParaRPr lang="en-GB"/>
          </a:p>
        </p:txBody>
      </p:sp>
    </p:spTree>
    <p:extLst>
      <p:ext uri="{BB962C8B-B14F-4D97-AF65-F5344CB8AC3E}">
        <p14:creationId xmlns:p14="http://schemas.microsoft.com/office/powerpoint/2010/main" val="13739886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317CF-AB0D-2146-9519-80FA39626EF2}" type="slidenum">
              <a:rPr lang="en-GB" smtClean="0"/>
              <a:t>37</a:t>
            </a:fld>
            <a:endParaRPr lang="en-GB"/>
          </a:p>
        </p:txBody>
      </p:sp>
    </p:spTree>
    <p:extLst>
      <p:ext uri="{BB962C8B-B14F-4D97-AF65-F5344CB8AC3E}">
        <p14:creationId xmlns:p14="http://schemas.microsoft.com/office/powerpoint/2010/main" val="7348112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Shape 94"/>
          <p:cNvSpPr>
            <a:spLocks noGrp="1" noRot="1" noChangeAspect="1"/>
          </p:cNvSpPr>
          <p:nvPr>
            <p:ph type="sldImg"/>
          </p:nvPr>
        </p:nvSpPr>
        <p:spPr>
          <a:prstGeom prst="rect">
            <a:avLst/>
          </a:prstGeom>
        </p:spPr>
        <p:txBody>
          <a:bodyPr/>
          <a:lstStyle/>
          <a:p>
            <a:pPr lvl="0"/>
            <a:endParaRPr/>
          </a:p>
        </p:txBody>
      </p:sp>
      <p:sp>
        <p:nvSpPr>
          <p:cNvPr id="95" name="Shape 95"/>
          <p:cNvSpPr>
            <a:spLocks noGrp="1"/>
          </p:cNvSpPr>
          <p:nvPr>
            <p:ph type="body" sz="quarter" idx="1"/>
          </p:nvPr>
        </p:nvSpPr>
        <p:spPr>
          <a:prstGeom prst="rect">
            <a:avLst/>
          </a:prstGeom>
        </p:spPr>
        <p:txBody>
          <a:bodyPr/>
          <a:lstStyle>
            <a:lvl1pPr>
              <a:lnSpc>
                <a:spcPct val="100000"/>
              </a:lnSpc>
              <a:defRPr sz="1200">
                <a:solidFill>
                  <a:srgbClr val="FF0000"/>
                </a:solidFill>
                <a:latin typeface="Calibri"/>
                <a:ea typeface="Calibri"/>
                <a:cs typeface="Calibri"/>
                <a:sym typeface="Calibri"/>
              </a:defRPr>
            </a:lvl1pPr>
          </a:lstStyle>
          <a:p>
            <a:pPr lvl="0">
              <a:defRPr sz="1800">
                <a:solidFill>
                  <a:srgbClr val="000000"/>
                </a:solidFill>
              </a:defRPr>
            </a:pPr>
            <a:endParaRPr sz="120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4518158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317CF-AB0D-2146-9519-80FA39626EF2}" type="slidenum">
              <a:rPr lang="en-GB" smtClean="0"/>
              <a:t>5</a:t>
            </a:fld>
            <a:endParaRPr lang="en-GB"/>
          </a:p>
        </p:txBody>
      </p:sp>
    </p:spTree>
    <p:extLst>
      <p:ext uri="{BB962C8B-B14F-4D97-AF65-F5344CB8AC3E}">
        <p14:creationId xmlns:p14="http://schemas.microsoft.com/office/powerpoint/2010/main" val="16516979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317CF-AB0D-2146-9519-80FA39626EF2}" type="slidenum">
              <a:rPr lang="en-GB" smtClean="0"/>
              <a:t>6</a:t>
            </a:fld>
            <a:endParaRPr lang="en-GB"/>
          </a:p>
        </p:txBody>
      </p:sp>
    </p:spTree>
    <p:extLst>
      <p:ext uri="{BB962C8B-B14F-4D97-AF65-F5344CB8AC3E}">
        <p14:creationId xmlns:p14="http://schemas.microsoft.com/office/powerpoint/2010/main" val="17140262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317CF-AB0D-2146-9519-80FA39626EF2}" type="slidenum">
              <a:rPr lang="en-GB" smtClean="0"/>
              <a:t>7</a:t>
            </a:fld>
            <a:endParaRPr lang="en-GB"/>
          </a:p>
        </p:txBody>
      </p:sp>
    </p:spTree>
    <p:extLst>
      <p:ext uri="{BB962C8B-B14F-4D97-AF65-F5344CB8AC3E}">
        <p14:creationId xmlns:p14="http://schemas.microsoft.com/office/powerpoint/2010/main" val="12929042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317CF-AB0D-2146-9519-80FA39626EF2}" type="slidenum">
              <a:rPr lang="en-GB" smtClean="0"/>
              <a:t>8</a:t>
            </a:fld>
            <a:endParaRPr lang="en-GB"/>
          </a:p>
        </p:txBody>
      </p:sp>
    </p:spTree>
    <p:extLst>
      <p:ext uri="{BB962C8B-B14F-4D97-AF65-F5344CB8AC3E}">
        <p14:creationId xmlns:p14="http://schemas.microsoft.com/office/powerpoint/2010/main" val="16017860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317CF-AB0D-2146-9519-80FA39626EF2}" type="slidenum">
              <a:rPr lang="en-GB" smtClean="0"/>
              <a:t>9</a:t>
            </a:fld>
            <a:endParaRPr lang="en-GB"/>
          </a:p>
        </p:txBody>
      </p:sp>
    </p:spTree>
    <p:extLst>
      <p:ext uri="{BB962C8B-B14F-4D97-AF65-F5344CB8AC3E}">
        <p14:creationId xmlns:p14="http://schemas.microsoft.com/office/powerpoint/2010/main" val="5455683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AHIVCS">
    <p:bg>
      <p:bgPr>
        <a:solidFill>
          <a:schemeClr val="tx2"/>
        </a:solidFill>
        <a:effectLst/>
      </p:bgPr>
    </p:bg>
    <p:spTree>
      <p:nvGrpSpPr>
        <p:cNvPr id="1" name=""/>
        <p:cNvGrpSpPr/>
        <p:nvPr/>
      </p:nvGrpSpPr>
      <p:grpSpPr>
        <a:xfrm>
          <a:off x="0" y="0"/>
          <a:ext cx="0" cy="0"/>
          <a:chOff x="0" y="0"/>
          <a:chExt cx="0" cy="0"/>
        </a:xfrm>
      </p:grpSpPr>
      <p:sp>
        <p:nvSpPr>
          <p:cNvPr id="4" name="TextBox 3"/>
          <p:cNvSpPr txBox="1"/>
          <p:nvPr userDrawn="1"/>
        </p:nvSpPr>
        <p:spPr>
          <a:xfrm>
            <a:off x="8455378" y="6333067"/>
            <a:ext cx="1715911" cy="524933"/>
          </a:xfrm>
          <a:prstGeom prst="rect">
            <a:avLst/>
          </a:prstGeom>
          <a:solidFill>
            <a:srgbClr val="1E497C"/>
          </a:solidFill>
        </p:spPr>
        <p:txBody>
          <a:bodyPr wrap="square" rtlCol="0">
            <a:spAutoFit/>
          </a:bodyPr>
          <a:lstStyle/>
          <a:p>
            <a:endParaRPr lang="en-GB" dirty="0"/>
          </a:p>
        </p:txBody>
      </p:sp>
      <p:sp>
        <p:nvSpPr>
          <p:cNvPr id="2" name="Title 1"/>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smtClean="0"/>
              <a:t>Click to edit Master title style</a:t>
            </a:r>
            <a:endParaRPr lang="en-GB"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43351" y="4521095"/>
            <a:ext cx="2348649" cy="2336905"/>
          </a:xfrm>
          <a:prstGeom prst="rect">
            <a:avLst/>
          </a:prstGeom>
        </p:spPr>
      </p:pic>
    </p:spTree>
    <p:extLst>
      <p:ext uri="{BB962C8B-B14F-4D97-AF65-F5344CB8AC3E}">
        <p14:creationId xmlns:p14="http://schemas.microsoft.com/office/powerpoint/2010/main" val="21287637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0555939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9983922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6891310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16395974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5283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190739898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Slide Number Placeholder 5"/>
          <p:cNvSpPr txBox="1">
            <a:spLocks/>
          </p:cNvSpPr>
          <p:nvPr userDrawn="1"/>
        </p:nvSpPr>
        <p:spPr>
          <a:xfrm>
            <a:off x="0" y="6598610"/>
            <a:ext cx="12192000" cy="259390"/>
          </a:xfrm>
          <a:prstGeom prst="rect">
            <a:avLst/>
          </a:prstGeom>
          <a:solidFill>
            <a:schemeClr val="tx2"/>
          </a:solidFill>
        </p:spPr>
        <p:txBody>
          <a:bodyPr anchor="ct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en-GB" dirty="0"/>
          </a:p>
        </p:txBody>
      </p:sp>
      <p:sp>
        <p:nvSpPr>
          <p:cNvPr id="5" name="TextBox 4"/>
          <p:cNvSpPr txBox="1"/>
          <p:nvPr userDrawn="1"/>
        </p:nvSpPr>
        <p:spPr>
          <a:xfrm>
            <a:off x="8498360" y="6611779"/>
            <a:ext cx="3525324" cy="246221"/>
          </a:xfrm>
          <a:prstGeom prst="rect">
            <a:avLst/>
          </a:prstGeom>
          <a:noFill/>
        </p:spPr>
        <p:txBody>
          <a:bodyPr wrap="none" rtlCol="0">
            <a:spAutoFit/>
          </a:bodyPr>
          <a:lstStyle/>
          <a:p>
            <a:r>
              <a:rPr lang="en-GB" sz="1000" dirty="0" smtClean="0">
                <a:solidFill>
                  <a:schemeClr val="bg1"/>
                </a:solidFill>
              </a:rPr>
              <a:t>Southern</a:t>
            </a:r>
            <a:r>
              <a:rPr lang="en-GB" sz="1000" baseline="0" dirty="0" smtClean="0">
                <a:solidFill>
                  <a:schemeClr val="bg1"/>
                </a:solidFill>
              </a:rPr>
              <a:t> African HIV Clinician Society/Wits RHI: 2 February 2017</a:t>
            </a:r>
            <a:endParaRPr lang="en-GB" sz="1000" dirty="0">
              <a:solidFill>
                <a:schemeClr val="bg1"/>
              </a:solidFill>
            </a:endParaRPr>
          </a:p>
        </p:txBody>
      </p:sp>
    </p:spTree>
    <p:extLst>
      <p:ext uri="{BB962C8B-B14F-4D97-AF65-F5344CB8AC3E}">
        <p14:creationId xmlns:p14="http://schemas.microsoft.com/office/powerpoint/2010/main" val="3686244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hyperlink" Target="https://www.youtube.com/watch?v=Uc0mFNqoQcY" TargetMode="External"/><Relationship Id="rId3" Type="http://schemas.openxmlformats.org/officeDocument/2006/relationships/hyperlink" Target="http://www.wethebrave.co.za/all-you-need-to-know-about-prep/"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21.gif"/></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jpeg"/><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jpeg"/><Relationship Id="rId5" Type="http://schemas.openxmlformats.org/officeDocument/2006/relationships/image" Target="../media/image28.jpeg"/><Relationship Id="rId6" Type="http://schemas.openxmlformats.org/officeDocument/2006/relationships/image" Target="../media/image29.jpeg"/><Relationship Id="rId7" Type="http://schemas.openxmlformats.org/officeDocument/2006/relationships/image" Target="../media/image30.jpeg"/><Relationship Id="rId8" Type="http://schemas.openxmlformats.org/officeDocument/2006/relationships/image" Target="../media/image31.jpeg"/><Relationship Id="rId9" Type="http://schemas.openxmlformats.org/officeDocument/2006/relationships/image" Target="../media/image32.jpeg"/><Relationship Id="rId10" Type="http://schemas.openxmlformats.org/officeDocument/2006/relationships/image" Target="../media/image33.jpe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tiff"/><Relationship Id="rId1" Type="http://schemas.openxmlformats.org/officeDocument/2006/relationships/slideLayout" Target="../slideLayouts/slideLayout5.xml"/><Relationship Id="rId2"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7.tif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8.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3" Type="http://schemas.openxmlformats.org/officeDocument/2006/relationships/image" Target="../media/image39.tiff"/><Relationship Id="rId4" Type="http://schemas.openxmlformats.org/officeDocument/2006/relationships/image" Target="../media/image40.tiff"/><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41.tif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42.tiff"/></Relationships>
</file>

<file path=ppt/slides/_rels/slide34.xml.rels><?xml version="1.0" encoding="UTF-8" standalone="yes"?>
<Relationships xmlns="http://schemas.openxmlformats.org/package/2006/relationships"><Relationship Id="rId3" Type="http://schemas.openxmlformats.org/officeDocument/2006/relationships/image" Target="../media/image43.jpg"/><Relationship Id="rId4" Type="http://schemas.openxmlformats.org/officeDocument/2006/relationships/image" Target="../media/image44.jpeg"/><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png"/><Relationship Id="rId5" Type="http://schemas.openxmlformats.org/officeDocument/2006/relationships/image" Target="../media/image47.png"/><Relationship Id="rId6" Type="http://schemas.openxmlformats.org/officeDocument/2006/relationships/image" Target="../media/image48.jpeg"/><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tiff"/><Relationship Id="rId5" Type="http://schemas.openxmlformats.org/officeDocument/2006/relationships/image" Target="../media/image51.tiff"/><Relationship Id="rId6" Type="http://schemas.openxmlformats.org/officeDocument/2006/relationships/image" Target="../media/image52.png"/><Relationship Id="rId1" Type="http://schemas.openxmlformats.org/officeDocument/2006/relationships/slideLayout" Target="../slideLayouts/slideLayout5.xml"/><Relationship Id="rId2" Type="http://schemas.openxmlformats.org/officeDocument/2006/relationships/notesSlide" Target="../notesSlides/notesSlide3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4.tiff"/><Relationship Id="rId4" Type="http://schemas.openxmlformats.org/officeDocument/2006/relationships/image" Target="../media/image5.tiff"/><Relationship Id="rId5" Type="http://schemas.openxmlformats.org/officeDocument/2006/relationships/image" Target="../media/image6.tiff"/><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7.tiff"/><Relationship Id="rId4" Type="http://schemas.openxmlformats.org/officeDocument/2006/relationships/image" Target="../media/image8.tiff"/><Relationship Id="rId5" Type="http://schemas.openxmlformats.org/officeDocument/2006/relationships/image" Target="../media/image9.tiff"/><Relationship Id="rId6" Type="http://schemas.openxmlformats.org/officeDocument/2006/relationships/image" Target="../media/image10.tiff"/><Relationship Id="rId1" Type="http://schemas.openxmlformats.org/officeDocument/2006/relationships/slideLayout" Target="../slideLayouts/slideLayout5.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tiff"/><Relationship Id="rId1" Type="http://schemas.openxmlformats.org/officeDocument/2006/relationships/slideLayout" Target="../slideLayouts/slideLayout5.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3.tiff"/><Relationship Id="rId4" Type="http://schemas.openxmlformats.org/officeDocument/2006/relationships/image" Target="../media/image14.tiff"/><Relationship Id="rId5" Type="http://schemas.openxmlformats.org/officeDocument/2006/relationships/image" Target="../media/image15.tiff"/><Relationship Id="rId6" Type="http://schemas.openxmlformats.org/officeDocument/2006/relationships/image" Target="../media/image16.tiff"/><Relationship Id="rId7" Type="http://schemas.openxmlformats.org/officeDocument/2006/relationships/image" Target="../media/image17.jpeg"/><Relationship Id="rId1" Type="http://schemas.openxmlformats.org/officeDocument/2006/relationships/slideLayout" Target="../slideLayouts/slideLayout5.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8.tiff"/><Relationship Id="rId4" Type="http://schemas.openxmlformats.org/officeDocument/2006/relationships/image" Target="../media/image19.tiff"/><Relationship Id="rId5" Type="http://schemas.openxmlformats.org/officeDocument/2006/relationships/image" Target="../media/image20.tiff"/><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Shape 78"/>
          <p:cNvSpPr>
            <a:spLocks noGrp="1"/>
          </p:cNvSpPr>
          <p:nvPr>
            <p:ph type="ctrTitle"/>
          </p:nvPr>
        </p:nvSpPr>
        <p:spPr>
          <a:prstGeom prst="rect">
            <a:avLst/>
          </a:prstGeom>
        </p:spPr>
        <p:txBody>
          <a:bodyPr vert="horz" lIns="91440" tIns="45720" rIns="91440" bIns="45720" rtlCol="0" anchor="ctr">
            <a:normAutofit fontScale="90000"/>
          </a:bodyPr>
          <a:lstStyle/>
          <a:p>
            <a:r>
              <a:rPr lang="en-ZA" dirty="0" smtClean="0">
                <a:sym typeface="Helvetica"/>
              </a:rPr>
              <a:t>Sensitisation and Communicating </a:t>
            </a:r>
            <a:r>
              <a:rPr lang="en-ZA" dirty="0">
                <a:sym typeface="Helvetica"/>
              </a:rPr>
              <a:t>about </a:t>
            </a:r>
            <a:r>
              <a:rPr lang="en-ZA" dirty="0" err="1" smtClean="0">
                <a:sym typeface="Helvetica"/>
              </a:rPr>
              <a:t>PrEP</a:t>
            </a:r>
            <a:r>
              <a:rPr lang="en-ZA" dirty="0" smtClean="0">
                <a:sym typeface="Helvetica"/>
              </a:rPr>
              <a:t> </a:t>
            </a:r>
            <a:r>
              <a:rPr lang="en-ZA" dirty="0">
                <a:sym typeface="Helvetica"/>
              </a:rPr>
              <a:t/>
            </a:r>
            <a:br>
              <a:rPr lang="en-ZA" dirty="0">
                <a:sym typeface="Helvetica"/>
              </a:rPr>
            </a:br>
            <a:endParaRPr dirty="0"/>
          </a:p>
        </p:txBody>
      </p:sp>
      <p:sp>
        <p:nvSpPr>
          <p:cNvPr id="2" name="Text Placeholder 1"/>
          <p:cNvSpPr>
            <a:spLocks noGrp="1"/>
          </p:cNvSpPr>
          <p:nvPr>
            <p:ph type="subTitle" idx="1"/>
          </p:nvPr>
        </p:nvSpPr>
        <p:spPr/>
        <p:txBody>
          <a:bodyPr>
            <a:normAutofit/>
          </a:bodyPr>
          <a:lstStyle/>
          <a:p>
            <a:r>
              <a:rPr lang="en-ZA" dirty="0"/>
              <a:t>Module </a:t>
            </a:r>
            <a:r>
              <a:rPr lang="en-ZA" dirty="0" smtClean="0"/>
              <a:t>5 (a)</a:t>
            </a:r>
            <a:r>
              <a:rPr lang="en-ZA" dirty="0"/>
              <a:t/>
            </a:r>
            <a:br>
              <a:rPr lang="en-ZA" dirty="0"/>
            </a:br>
            <a:endParaRPr lang="en-GB" dirty="0"/>
          </a:p>
          <a:p>
            <a:endParaRPr lang="en-ZA" dirty="0"/>
          </a:p>
        </p:txBody>
      </p:sp>
      <p:sp>
        <p:nvSpPr>
          <p:cNvPr id="80" name="Shape 80"/>
          <p:cNvSpPr/>
          <p:nvPr/>
        </p:nvSpPr>
        <p:spPr>
          <a:xfrm>
            <a:off x="1930485" y="1635031"/>
            <a:ext cx="8331030" cy="7694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gn="ctr"/>
            <a:endParaRPr sz="4400" dirty="0">
              <a:solidFill>
                <a:srgbClr val="1F4E79"/>
              </a:solidFill>
              <a:latin typeface="Helvetica" panose="020B0604020202020204" pitchFamily="34" charset="0"/>
              <a:sym typeface="Helvetica"/>
            </a:endParaRPr>
          </a:p>
        </p:txBody>
      </p:sp>
    </p:spTree>
    <p:extLst>
      <p:ext uri="{BB962C8B-B14F-4D97-AF65-F5344CB8AC3E}">
        <p14:creationId xmlns:p14="http://schemas.microsoft.com/office/powerpoint/2010/main" val="14480492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t"/>
          <a:lstStyle/>
          <a:p>
            <a:r>
              <a:rPr lang="en-ZA" dirty="0" err="1">
                <a:ea typeface="Helvetica Light"/>
                <a:cs typeface="Helvetica Light"/>
              </a:rPr>
              <a:t>PrEP</a:t>
            </a:r>
            <a:r>
              <a:rPr lang="en-ZA" dirty="0">
                <a:ea typeface="Helvetica Light"/>
                <a:cs typeface="Helvetica Light"/>
              </a:rPr>
              <a:t> in South Africa</a:t>
            </a:r>
            <a:endParaRPr lang="en-GB" dirty="0"/>
          </a:p>
        </p:txBody>
      </p:sp>
      <p:sp>
        <p:nvSpPr>
          <p:cNvPr id="5" name="TextBox 4"/>
          <p:cNvSpPr txBox="1"/>
          <p:nvPr/>
        </p:nvSpPr>
        <p:spPr>
          <a:xfrm>
            <a:off x="863600" y="2133600"/>
            <a:ext cx="9982200" cy="2554545"/>
          </a:xfrm>
          <a:prstGeom prst="rect">
            <a:avLst/>
          </a:prstGeom>
          <a:noFill/>
        </p:spPr>
        <p:txBody>
          <a:bodyPr wrap="square" rtlCol="0">
            <a:spAutoFit/>
          </a:bodyPr>
          <a:lstStyle/>
          <a:p>
            <a:r>
              <a:rPr lang="en-GB" sz="3200" dirty="0" err="1" smtClean="0"/>
              <a:t>PrEP</a:t>
            </a:r>
            <a:r>
              <a:rPr lang="en-GB" sz="3200" dirty="0" smtClean="0"/>
              <a:t> videos:</a:t>
            </a:r>
          </a:p>
          <a:p>
            <a:pPr marL="457200" indent="-457200">
              <a:buFont typeface="Arial" charset="0"/>
              <a:buChar char="•"/>
            </a:pPr>
            <a:r>
              <a:rPr lang="en-GB" sz="3200" dirty="0">
                <a:hlinkClick r:id="rId2"/>
              </a:rPr>
              <a:t>https://</a:t>
            </a:r>
            <a:r>
              <a:rPr lang="en-GB" sz="3200" dirty="0" smtClean="0">
                <a:hlinkClick r:id="rId2"/>
              </a:rPr>
              <a:t>www.youtube.com/watch?v=Uc0mFNqoQcY</a:t>
            </a:r>
            <a:endParaRPr lang="en-GB" sz="3200" dirty="0" smtClean="0"/>
          </a:p>
          <a:p>
            <a:pPr marL="457200" indent="-457200">
              <a:buFont typeface="Arial" charset="0"/>
              <a:buChar char="•"/>
            </a:pPr>
            <a:r>
              <a:rPr lang="en-GB" sz="3200" dirty="0">
                <a:hlinkClick r:id="rId3"/>
              </a:rPr>
              <a:t>http://www.wethebrave.co.za/all-you-need-to-know-about-prep</a:t>
            </a:r>
            <a:r>
              <a:rPr lang="en-GB" sz="3200" dirty="0" smtClean="0">
                <a:hlinkClick r:id="rId3"/>
              </a:rPr>
              <a:t>/</a:t>
            </a:r>
            <a:endParaRPr lang="en-GB" sz="3200" dirty="0"/>
          </a:p>
          <a:p>
            <a:pPr marL="457200" indent="-457200">
              <a:buFont typeface="Arial" charset="0"/>
              <a:buChar char="•"/>
            </a:pPr>
            <a:endParaRPr lang="en-GB" sz="3200" dirty="0" smtClean="0"/>
          </a:p>
        </p:txBody>
      </p:sp>
    </p:spTree>
    <p:extLst>
      <p:ext uri="{BB962C8B-B14F-4D97-AF65-F5344CB8AC3E}">
        <p14:creationId xmlns:p14="http://schemas.microsoft.com/office/powerpoint/2010/main" val="15842902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t">
            <a:normAutofit/>
          </a:bodyPr>
          <a:lstStyle/>
          <a:p>
            <a:r>
              <a:rPr lang="en-ZA" dirty="0" err="1">
                <a:ea typeface="Helvetica Light"/>
                <a:cs typeface="Helvetica Light"/>
              </a:rPr>
              <a:t>PrEP</a:t>
            </a:r>
            <a:r>
              <a:rPr lang="en-ZA" dirty="0">
                <a:ea typeface="Helvetica Light"/>
                <a:cs typeface="Helvetica Light"/>
              </a:rPr>
              <a:t> m</a:t>
            </a:r>
            <a:r>
              <a:rPr lang="en-ZA" dirty="0" smtClean="0">
                <a:ea typeface="Helvetica Light"/>
                <a:cs typeface="Helvetica Light"/>
              </a:rPr>
              <a:t>essaging</a:t>
            </a:r>
            <a:endParaRPr lang="en-ZA" dirty="0">
              <a:ea typeface="Helvetica Light"/>
              <a:cs typeface="Helvetica Light"/>
            </a:endParaRPr>
          </a:p>
        </p:txBody>
      </p:sp>
      <p:sp>
        <p:nvSpPr>
          <p:cNvPr id="3" name="Content Placeholder 2"/>
          <p:cNvSpPr>
            <a:spLocks noGrp="1"/>
          </p:cNvSpPr>
          <p:nvPr>
            <p:ph idx="1"/>
          </p:nvPr>
        </p:nvSpPr>
        <p:spPr/>
        <p:txBody>
          <a:bodyPr>
            <a:normAutofit/>
          </a:bodyPr>
          <a:lstStyle/>
          <a:p>
            <a:pPr marL="571500" indent="-571500" defTabSz="584200">
              <a:lnSpc>
                <a:spcPct val="100000"/>
              </a:lnSpc>
              <a:spcBef>
                <a:spcPts val="0"/>
              </a:spcBef>
              <a:buSzPct val="100000"/>
            </a:pPr>
            <a:r>
              <a:rPr lang="en-ZA" sz="3600" dirty="0">
                <a:ea typeface="Helvetica Light"/>
                <a:cs typeface="Helvetica Light"/>
                <a:sym typeface="Helvetica Light"/>
              </a:rPr>
              <a:t>Why PrEP messaging is important </a:t>
            </a:r>
            <a:endParaRPr lang="en-ZA" sz="3600" dirty="0" smtClean="0">
              <a:ea typeface="Helvetica Light"/>
              <a:cs typeface="Helvetica Light"/>
              <a:sym typeface="Helvetica Light"/>
            </a:endParaRPr>
          </a:p>
          <a:p>
            <a:pPr marL="571500" indent="-571500" defTabSz="584200">
              <a:lnSpc>
                <a:spcPct val="100000"/>
              </a:lnSpc>
              <a:spcBef>
                <a:spcPts val="0"/>
              </a:spcBef>
              <a:buSzPct val="100000"/>
            </a:pPr>
            <a:endParaRPr lang="en-ZA" sz="3600" dirty="0">
              <a:ea typeface="Helvetica Light"/>
              <a:cs typeface="Helvetica Light"/>
              <a:sym typeface="Helvetica Light"/>
            </a:endParaRPr>
          </a:p>
          <a:p>
            <a:pPr marL="571500" indent="-571500" defTabSz="584200">
              <a:lnSpc>
                <a:spcPct val="100000"/>
              </a:lnSpc>
              <a:spcBef>
                <a:spcPts val="0"/>
              </a:spcBef>
              <a:buSzPct val="100000"/>
            </a:pPr>
            <a:r>
              <a:rPr lang="en-ZA" sz="3600" dirty="0">
                <a:ea typeface="Helvetica Light"/>
                <a:cs typeface="Helvetica Light"/>
                <a:sym typeface="Helvetica Light"/>
              </a:rPr>
              <a:t>Understanding the PrEP </a:t>
            </a:r>
            <a:r>
              <a:rPr lang="en-ZA" sz="3600" dirty="0" smtClean="0">
                <a:ea typeface="Helvetica Light"/>
                <a:cs typeface="Helvetica Light"/>
                <a:sym typeface="Helvetica Light"/>
              </a:rPr>
              <a:t>user perspective </a:t>
            </a:r>
            <a:r>
              <a:rPr lang="en-ZA" sz="3600" dirty="0">
                <a:ea typeface="Helvetica Light"/>
                <a:cs typeface="Helvetica Light"/>
                <a:sym typeface="Helvetica Light"/>
              </a:rPr>
              <a:t>and </a:t>
            </a:r>
            <a:r>
              <a:rPr lang="en-ZA" sz="3600" dirty="0" smtClean="0">
                <a:ea typeface="Helvetica Light"/>
                <a:cs typeface="Helvetica Light"/>
                <a:sym typeface="Helvetica Light"/>
              </a:rPr>
              <a:t>context </a:t>
            </a:r>
          </a:p>
          <a:p>
            <a:pPr marL="571500" indent="-571500" defTabSz="584200">
              <a:lnSpc>
                <a:spcPct val="100000"/>
              </a:lnSpc>
              <a:spcBef>
                <a:spcPts val="0"/>
              </a:spcBef>
              <a:buSzPct val="100000"/>
            </a:pPr>
            <a:endParaRPr lang="en-ZA" sz="3600" dirty="0">
              <a:ea typeface="Helvetica Light"/>
              <a:cs typeface="Helvetica Light"/>
              <a:sym typeface="Helvetica Light"/>
            </a:endParaRPr>
          </a:p>
          <a:p>
            <a:pPr marL="571500" indent="-571500" defTabSz="584200">
              <a:lnSpc>
                <a:spcPct val="100000"/>
              </a:lnSpc>
              <a:spcBef>
                <a:spcPts val="0"/>
              </a:spcBef>
              <a:buSzPct val="100000"/>
            </a:pPr>
            <a:r>
              <a:rPr lang="en-ZA" sz="3600" dirty="0">
                <a:ea typeface="Helvetica Light"/>
                <a:cs typeface="Helvetica Light"/>
                <a:sym typeface="Helvetica Light"/>
              </a:rPr>
              <a:t>Key </a:t>
            </a:r>
            <a:r>
              <a:rPr lang="en-ZA" sz="3600" dirty="0" smtClean="0">
                <a:ea typeface="Helvetica Light"/>
                <a:cs typeface="Helvetica Light"/>
                <a:sym typeface="Helvetica Light"/>
              </a:rPr>
              <a:t>messages </a:t>
            </a:r>
            <a:endParaRPr lang="en-ZA" sz="3600" dirty="0">
              <a:ea typeface="Helvetica Light"/>
              <a:cs typeface="Helvetica Light"/>
              <a:sym typeface="Helvetica Light"/>
            </a:endParaRPr>
          </a:p>
          <a:p>
            <a:pPr>
              <a:lnSpc>
                <a:spcPct val="100000"/>
              </a:lnSpc>
              <a:spcBef>
                <a:spcPts val="0"/>
              </a:spcBef>
            </a:pPr>
            <a:endParaRPr lang="en-ZA" sz="3600" dirty="0"/>
          </a:p>
        </p:txBody>
      </p:sp>
    </p:spTree>
    <p:extLst>
      <p:ext uri="{BB962C8B-B14F-4D97-AF65-F5344CB8AC3E}">
        <p14:creationId xmlns:p14="http://schemas.microsoft.com/office/powerpoint/2010/main" val="12458005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t">
            <a:normAutofit/>
          </a:bodyPr>
          <a:lstStyle/>
          <a:p>
            <a:r>
              <a:rPr lang="en-ZA" dirty="0">
                <a:latin typeface="+mn-lt"/>
                <a:ea typeface="Helvetica Light"/>
                <a:cs typeface="Helvetica Light"/>
              </a:rPr>
              <a:t>Importance of m</a:t>
            </a:r>
            <a:r>
              <a:rPr lang="en-ZA" dirty="0" smtClean="0">
                <a:latin typeface="+mn-lt"/>
                <a:ea typeface="Helvetica Light"/>
                <a:cs typeface="Helvetica Light"/>
              </a:rPr>
              <a:t>essaging</a:t>
            </a:r>
            <a:endParaRPr lang="en-ZA" dirty="0">
              <a:latin typeface="+mn-lt"/>
              <a:ea typeface="Helvetica Light"/>
              <a:cs typeface="Helvetica Light"/>
            </a:endParaRPr>
          </a:p>
        </p:txBody>
      </p:sp>
      <p:sp>
        <p:nvSpPr>
          <p:cNvPr id="3" name="Content Placeholder 2"/>
          <p:cNvSpPr>
            <a:spLocks noGrp="1"/>
          </p:cNvSpPr>
          <p:nvPr>
            <p:ph idx="1"/>
          </p:nvPr>
        </p:nvSpPr>
        <p:spPr/>
        <p:txBody>
          <a:bodyPr vert="horz" lIns="91440" tIns="45720" rIns="91440" bIns="45720" rtlCol="0">
            <a:normAutofit/>
          </a:bodyPr>
          <a:lstStyle/>
          <a:p>
            <a:pPr marL="571500" indent="-571500" defTabSz="584200">
              <a:lnSpc>
                <a:spcPct val="100000"/>
              </a:lnSpc>
              <a:spcBef>
                <a:spcPts val="0"/>
              </a:spcBef>
              <a:buSzPct val="100000"/>
            </a:pPr>
            <a:r>
              <a:rPr lang="en-ZA" sz="3200" dirty="0">
                <a:ea typeface="Helvetica Light"/>
                <a:cs typeface="Helvetica Light"/>
                <a:sym typeface="Helvetica Light"/>
              </a:rPr>
              <a:t>Large-scale PrEP access is </a:t>
            </a:r>
            <a:r>
              <a:rPr lang="en-ZA" sz="3200" dirty="0" smtClean="0">
                <a:ea typeface="Helvetica Light"/>
                <a:cs typeface="Helvetica Light"/>
                <a:sym typeface="Helvetica Light"/>
              </a:rPr>
              <a:t>limited</a:t>
            </a:r>
            <a:endParaRPr lang="en-ZA" sz="3200" dirty="0">
              <a:ea typeface="Helvetica Light"/>
              <a:cs typeface="Helvetica Light"/>
            </a:endParaRPr>
          </a:p>
          <a:p>
            <a:pPr marL="571500" indent="-571500" defTabSz="584200">
              <a:lnSpc>
                <a:spcPct val="100000"/>
              </a:lnSpc>
              <a:spcBef>
                <a:spcPts val="0"/>
              </a:spcBef>
              <a:buSzPct val="100000"/>
            </a:pPr>
            <a:r>
              <a:rPr lang="en-ZA" sz="3200" dirty="0">
                <a:ea typeface="Helvetica Light"/>
                <a:cs typeface="Helvetica Light"/>
                <a:sym typeface="Helvetica Light"/>
              </a:rPr>
              <a:t>This means you will be a significant source of PrEP information and access</a:t>
            </a:r>
          </a:p>
          <a:p>
            <a:pPr marL="571500" indent="-571500" defTabSz="584200">
              <a:lnSpc>
                <a:spcPct val="100000"/>
              </a:lnSpc>
              <a:spcBef>
                <a:spcPts val="0"/>
              </a:spcBef>
              <a:buSzPct val="100000"/>
            </a:pPr>
            <a:r>
              <a:rPr lang="en-ZA" sz="3200" dirty="0">
                <a:ea typeface="Helvetica Light"/>
                <a:cs typeface="Helvetica Light"/>
                <a:sym typeface="Helvetica Light"/>
              </a:rPr>
              <a:t>You will have the responsibility of clarifying misinformation and stigma</a:t>
            </a:r>
            <a:endParaRPr lang="en-ZA" sz="3200" dirty="0">
              <a:ea typeface="Helvetica Light"/>
              <a:cs typeface="Helvetica Light"/>
            </a:endParaRPr>
          </a:p>
          <a:p>
            <a:pPr marL="571500" indent="-571500" defTabSz="584200">
              <a:lnSpc>
                <a:spcPct val="100000"/>
              </a:lnSpc>
              <a:spcBef>
                <a:spcPts val="0"/>
              </a:spcBef>
              <a:buSzPct val="100000"/>
            </a:pPr>
            <a:r>
              <a:rPr lang="en-ZA" sz="3200" dirty="0">
                <a:ea typeface="Helvetica Light"/>
                <a:cs typeface="Helvetica Light"/>
                <a:sym typeface="Helvetica Light"/>
              </a:rPr>
              <a:t>Your messaging will be disseminated through larger community</a:t>
            </a:r>
          </a:p>
          <a:p>
            <a:pPr marL="571500" indent="-571500" defTabSz="584200">
              <a:lnSpc>
                <a:spcPct val="100000"/>
              </a:lnSpc>
              <a:spcBef>
                <a:spcPts val="0"/>
              </a:spcBef>
              <a:buSzPct val="100000"/>
            </a:pPr>
            <a:endParaRPr lang="en-ZA" sz="3200" dirty="0">
              <a:ea typeface="Helvetica Light"/>
              <a:cs typeface="Helvetica Light"/>
            </a:endParaRPr>
          </a:p>
        </p:txBody>
      </p:sp>
    </p:spTree>
    <p:extLst>
      <p:ext uri="{BB962C8B-B14F-4D97-AF65-F5344CB8AC3E}">
        <p14:creationId xmlns:p14="http://schemas.microsoft.com/office/powerpoint/2010/main" val="2041847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a:spLocks noGrp="1"/>
          </p:cNvSpPr>
          <p:nvPr>
            <p:ph type="title"/>
          </p:nvPr>
        </p:nvSpPr>
        <p:spPr/>
        <p:txBody>
          <a:bodyPr anchor="t"/>
          <a:lstStyle/>
          <a:p>
            <a:r>
              <a:rPr lang="en-ZA" dirty="0" smtClean="0"/>
              <a:t>Understanding user </a:t>
            </a:r>
            <a:r>
              <a:rPr lang="en-ZA" dirty="0"/>
              <a:t>g</a:t>
            </a:r>
            <a:r>
              <a:rPr lang="en-ZA" dirty="0" smtClean="0"/>
              <a:t>roups</a:t>
            </a:r>
            <a:endParaRPr lang="en-ZA" dirty="0"/>
          </a:p>
        </p:txBody>
      </p:sp>
      <p:sp>
        <p:nvSpPr>
          <p:cNvPr id="3" name="Content Placeholder 2"/>
          <p:cNvSpPr>
            <a:spLocks noGrp="1"/>
          </p:cNvSpPr>
          <p:nvPr>
            <p:ph sz="half" idx="1"/>
          </p:nvPr>
        </p:nvSpPr>
        <p:spPr>
          <a:xfrm>
            <a:off x="838200" y="1690688"/>
            <a:ext cx="5181600" cy="4351338"/>
          </a:xfrm>
        </p:spPr>
        <p:txBody>
          <a:bodyPr>
            <a:noAutofit/>
          </a:bodyPr>
          <a:lstStyle/>
          <a:p>
            <a:pPr marL="342900" indent="-342900" defTabSz="389076">
              <a:lnSpc>
                <a:spcPct val="100000"/>
              </a:lnSpc>
              <a:spcBef>
                <a:spcPts val="0"/>
              </a:spcBef>
              <a:buSzPct val="100000"/>
            </a:pPr>
            <a:r>
              <a:rPr lang="en-ZA" sz="2000" dirty="0" smtClean="0">
                <a:ea typeface="Helvetica Light"/>
                <a:cs typeface="Helvetica Light"/>
                <a:sym typeface="Helvetica Light"/>
              </a:rPr>
              <a:t>Don’t want PrEP as only being for “high risk” behaviours, this can result in stigmatisation</a:t>
            </a:r>
          </a:p>
          <a:p>
            <a:pPr marL="342900" indent="-342900" defTabSz="389076">
              <a:lnSpc>
                <a:spcPct val="100000"/>
              </a:lnSpc>
              <a:spcBef>
                <a:spcPts val="0"/>
              </a:spcBef>
              <a:buSzPct val="100000"/>
            </a:pPr>
            <a:r>
              <a:rPr lang="en-ZA" sz="2000" dirty="0" err="1"/>
              <a:t>PrEP</a:t>
            </a:r>
            <a:r>
              <a:rPr lang="en-ZA" sz="2000" dirty="0"/>
              <a:t> messaging is important – to all concerned</a:t>
            </a:r>
          </a:p>
          <a:p>
            <a:pPr marL="800100" lvl="1" indent="-342900" defTabSz="389076">
              <a:lnSpc>
                <a:spcPct val="100000"/>
              </a:lnSpc>
              <a:spcBef>
                <a:spcPts val="0"/>
              </a:spcBef>
              <a:buSzPct val="100000"/>
            </a:pPr>
            <a:r>
              <a:rPr lang="en-ZA" sz="2000" dirty="0" smtClean="0"/>
              <a:t>If </a:t>
            </a:r>
            <a:r>
              <a:rPr lang="en-ZA" sz="2000" dirty="0"/>
              <a:t>messaging </a:t>
            </a:r>
            <a:r>
              <a:rPr lang="en-ZA" sz="2000" dirty="0" smtClean="0"/>
              <a:t>is only aimed </a:t>
            </a:r>
            <a:r>
              <a:rPr lang="en-ZA" sz="2000" dirty="0"/>
              <a:t>at low risk </a:t>
            </a:r>
            <a:r>
              <a:rPr lang="en-ZA" sz="2000" dirty="0" smtClean="0"/>
              <a:t>populations </a:t>
            </a:r>
            <a:r>
              <a:rPr lang="en-ZA" sz="2000" dirty="0"/>
              <a:t>then high risk populations may not uptake the </a:t>
            </a:r>
            <a:r>
              <a:rPr lang="en-ZA" sz="2000" dirty="0" smtClean="0"/>
              <a:t>service</a:t>
            </a:r>
          </a:p>
          <a:p>
            <a:pPr marL="800100" lvl="1" indent="-342900" defTabSz="389076">
              <a:lnSpc>
                <a:spcPct val="100000"/>
              </a:lnSpc>
              <a:spcBef>
                <a:spcPts val="0"/>
              </a:spcBef>
              <a:buSzPct val="100000"/>
            </a:pPr>
            <a:r>
              <a:rPr lang="en-ZA" sz="2000" dirty="0" smtClean="0"/>
              <a:t>Word of mouth/network conversations important!</a:t>
            </a:r>
          </a:p>
          <a:p>
            <a:pPr marL="800100" lvl="1" indent="-342900" defTabSz="389076">
              <a:lnSpc>
                <a:spcPct val="100000"/>
              </a:lnSpc>
              <a:spcBef>
                <a:spcPts val="0"/>
              </a:spcBef>
              <a:buSzPct val="100000"/>
            </a:pPr>
            <a:r>
              <a:rPr lang="en-ZA" sz="2000" dirty="0" smtClean="0"/>
              <a:t>Influences </a:t>
            </a:r>
            <a:r>
              <a:rPr lang="en-ZA" sz="2000" dirty="0"/>
              <a:t>the broader conversation of PrEP and </a:t>
            </a:r>
            <a:r>
              <a:rPr lang="en-ZA" sz="2000" dirty="0" smtClean="0"/>
              <a:t>level </a:t>
            </a:r>
            <a:r>
              <a:rPr lang="en-ZA" sz="2000" dirty="0"/>
              <a:t>of uptake among key </a:t>
            </a:r>
            <a:r>
              <a:rPr lang="en-ZA" sz="2000" dirty="0" smtClean="0"/>
              <a:t>populations</a:t>
            </a:r>
          </a:p>
          <a:p>
            <a:pPr marL="800100" lvl="1" indent="-342900" defTabSz="389076">
              <a:lnSpc>
                <a:spcPct val="100000"/>
              </a:lnSpc>
              <a:spcBef>
                <a:spcPts val="0"/>
              </a:spcBef>
              <a:buSzPct val="100000"/>
            </a:pPr>
            <a:r>
              <a:rPr lang="en-ZA" sz="2000" dirty="0" smtClean="0"/>
              <a:t>Peoples’ circumstances change over time</a:t>
            </a:r>
          </a:p>
          <a:p>
            <a:pPr marL="800100" lvl="1" indent="-342900" defTabSz="389076">
              <a:lnSpc>
                <a:spcPct val="100000"/>
              </a:lnSpc>
              <a:spcBef>
                <a:spcPts val="0"/>
              </a:spcBef>
              <a:buSzPct val="100000"/>
            </a:pPr>
            <a:r>
              <a:rPr lang="en-ZA" sz="2000" dirty="0" smtClean="0"/>
              <a:t>Provides an effective option for HIV prevention</a:t>
            </a:r>
            <a:endParaRPr lang="en-ZA" sz="2000" dirty="0"/>
          </a:p>
          <a:p>
            <a:pPr marL="342900" lvl="0" indent="-342900" defTabSz="389076">
              <a:lnSpc>
                <a:spcPct val="100000"/>
              </a:lnSpc>
              <a:spcBef>
                <a:spcPts val="2700"/>
              </a:spcBef>
              <a:buSzPct val="100000"/>
            </a:pPr>
            <a:endParaRPr lang="en-ZA" sz="2000" dirty="0"/>
          </a:p>
          <a:p>
            <a:pPr marL="342900" indent="-342900" defTabSz="389076">
              <a:lnSpc>
                <a:spcPct val="100000"/>
              </a:lnSpc>
              <a:spcBef>
                <a:spcPts val="2700"/>
              </a:spcBef>
              <a:buSzPct val="100000"/>
            </a:pPr>
            <a:endParaRPr lang="en-ZA" sz="2000" dirty="0"/>
          </a:p>
        </p:txBody>
      </p:sp>
      <p:sp>
        <p:nvSpPr>
          <p:cNvPr id="153" name="Shape 153"/>
          <p:cNvSpPr/>
          <p:nvPr/>
        </p:nvSpPr>
        <p:spPr>
          <a:xfrm>
            <a:off x="405874" y="6096424"/>
            <a:ext cx="1565887" cy="35394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p>
            <a:pPr lvl="0" algn="ctr"/>
            <a:r>
              <a:rPr sz="2300" b="1" dirty="0">
                <a:latin typeface="Helvetica" panose="020B0604020202020204" pitchFamily="34" charset="0"/>
                <a:sym typeface="Helvetica"/>
              </a:rPr>
              <a:t> </a:t>
            </a:r>
            <a:endParaRPr lang="en-ZA" sz="2300" b="1" dirty="0" smtClean="0">
              <a:latin typeface="Helvetica" panose="020B0604020202020204" pitchFamily="34" charset="0"/>
              <a:sym typeface="Helvetica"/>
            </a:endParaRPr>
          </a:p>
        </p:txBody>
      </p:sp>
      <p:graphicFrame>
        <p:nvGraphicFramePr>
          <p:cNvPr id="5" name="Diagram 4"/>
          <p:cNvGraphicFramePr/>
          <p:nvPr>
            <p:extLst/>
          </p:nvPr>
        </p:nvGraphicFramePr>
        <p:xfrm>
          <a:off x="5727700" y="1506528"/>
          <a:ext cx="6565900" cy="49438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43598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p:txBody>
          <a:bodyPr vert="horz" lIns="91440" tIns="45720" rIns="91440" bIns="45720" rtlCol="0" anchor="t">
            <a:normAutofit/>
          </a:bodyPr>
          <a:lstStyle/>
          <a:p>
            <a:r>
              <a:rPr lang="en-ZA" dirty="0"/>
              <a:t>Understanding u</a:t>
            </a:r>
            <a:r>
              <a:rPr lang="en-ZA" dirty="0" smtClean="0"/>
              <a:t>ser </a:t>
            </a:r>
            <a:r>
              <a:rPr lang="en-ZA" dirty="0"/>
              <a:t>g</a:t>
            </a:r>
            <a:r>
              <a:rPr lang="en-ZA" dirty="0" smtClean="0"/>
              <a:t>roups</a:t>
            </a:r>
            <a:endParaRPr lang="en-ZA" dirty="0"/>
          </a:p>
        </p:txBody>
      </p:sp>
      <p:sp>
        <p:nvSpPr>
          <p:cNvPr id="435" name="Shape 435"/>
          <p:cNvSpPr/>
          <p:nvPr/>
        </p:nvSpPr>
        <p:spPr>
          <a:xfrm>
            <a:off x="974076" y="1061259"/>
            <a:ext cx="9960623" cy="80143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a:bodyPr>
          <a:lstStyle>
            <a:lvl1pPr marL="721894" indent="-721894" defTabSz="584200">
              <a:spcBef>
                <a:spcPts val="4200"/>
              </a:spcBef>
              <a:buSzPct val="100000"/>
              <a:buChar char="-"/>
              <a:defRPr sz="3600" b="1">
                <a:latin typeface="+mn-lt"/>
                <a:ea typeface="+mn-ea"/>
                <a:cs typeface="+mn-cs"/>
                <a:sym typeface="Helvetica"/>
              </a:defRPr>
            </a:lvl1pPr>
          </a:lstStyle>
          <a:p>
            <a:pPr marL="0" lvl="0" indent="0" algn="ctr">
              <a:buNone/>
              <a:defRPr sz="1800" b="0"/>
            </a:pPr>
            <a:r>
              <a:rPr sz="2000" dirty="0" smtClean="0">
                <a:solidFill>
                  <a:schemeClr val="tx2"/>
                </a:solidFill>
              </a:rPr>
              <a:t>There is a broad conversation already happening about PrEP and a lot of misinformation</a:t>
            </a:r>
            <a:r>
              <a:rPr lang="en-ZA" sz="2000" dirty="0" smtClean="0">
                <a:solidFill>
                  <a:schemeClr val="tx2"/>
                </a:solidFill>
              </a:rPr>
              <a:t> and questions circulating</a:t>
            </a:r>
            <a:endParaRPr sz="2000" dirty="0">
              <a:solidFill>
                <a:schemeClr val="tx2"/>
              </a:solidFill>
            </a:endParaRPr>
          </a:p>
        </p:txBody>
      </p:sp>
      <p:sp>
        <p:nvSpPr>
          <p:cNvPr id="2" name="AutoShape 2" descr="Image result for animated gif people gossipi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ZA"/>
          </a:p>
        </p:txBody>
      </p:sp>
      <p:sp>
        <p:nvSpPr>
          <p:cNvPr id="3" name="AutoShape 4" descr="Image result for animated gif people gossipi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ZA"/>
          </a:p>
        </p:txBody>
      </p:sp>
      <p:pic>
        <p:nvPicPr>
          <p:cNvPr id="1030" name="Picture 6" descr="Image result for animated gif people gossiping"/>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4667250" y="3001877"/>
            <a:ext cx="2857500" cy="34671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Callout 3"/>
          <p:cNvSpPr/>
          <p:nvPr/>
        </p:nvSpPr>
        <p:spPr>
          <a:xfrm>
            <a:off x="1587500" y="3650825"/>
            <a:ext cx="2114378" cy="1303833"/>
          </a:xfrm>
          <a:prstGeom prst="wedgeEllipseCallout">
            <a:avLst>
              <a:gd name="adj1" fmla="val 73475"/>
              <a:gd name="adj2" fmla="val 9659"/>
            </a:avLst>
          </a:prstGeom>
        </p:spPr>
        <p:style>
          <a:lnRef idx="3">
            <a:schemeClr val="lt1"/>
          </a:lnRef>
          <a:fillRef idx="1">
            <a:schemeClr val="accent1"/>
          </a:fillRef>
          <a:effectRef idx="1">
            <a:schemeClr val="accent1"/>
          </a:effectRef>
          <a:fontRef idx="minor">
            <a:schemeClr val="lt1"/>
          </a:fontRef>
        </p:style>
        <p:txBody>
          <a:bodyPr rtlCol="0" anchor="t" anchorCtr="0"/>
          <a:lstStyle/>
          <a:p>
            <a:pPr algn="ctr"/>
            <a:r>
              <a:rPr lang="en-ZA" dirty="0" smtClean="0">
                <a:solidFill>
                  <a:schemeClr val="bg1"/>
                </a:solidFill>
              </a:rPr>
              <a:t>When can you take </a:t>
            </a:r>
            <a:r>
              <a:rPr lang="en-ZA" dirty="0" err="1" smtClean="0">
                <a:solidFill>
                  <a:schemeClr val="bg1"/>
                </a:solidFill>
              </a:rPr>
              <a:t>PrEP</a:t>
            </a:r>
            <a:r>
              <a:rPr lang="en-ZA" dirty="0" smtClean="0">
                <a:solidFill>
                  <a:schemeClr val="bg1"/>
                </a:solidFill>
              </a:rPr>
              <a:t>?</a:t>
            </a:r>
            <a:endParaRPr lang="en-ZA" dirty="0">
              <a:solidFill>
                <a:schemeClr val="bg1"/>
              </a:solidFill>
            </a:endParaRPr>
          </a:p>
        </p:txBody>
      </p:sp>
      <p:sp>
        <p:nvSpPr>
          <p:cNvPr id="5" name="Rounded Rectangular Callout 4"/>
          <p:cNvSpPr/>
          <p:nvPr/>
        </p:nvSpPr>
        <p:spPr>
          <a:xfrm>
            <a:off x="1130301" y="2118460"/>
            <a:ext cx="2507692" cy="1384672"/>
          </a:xfrm>
          <a:prstGeom prst="wedgeRoundRectCallout">
            <a:avLst>
              <a:gd name="adj1" fmla="val 71358"/>
              <a:gd name="adj2" fmla="val 66079"/>
              <a:gd name="adj3" fmla="val 16667"/>
            </a:avLst>
          </a:prstGeom>
        </p:spPr>
        <p:style>
          <a:lnRef idx="3">
            <a:schemeClr val="lt1"/>
          </a:lnRef>
          <a:fillRef idx="1">
            <a:schemeClr val="accent4"/>
          </a:fillRef>
          <a:effectRef idx="1">
            <a:schemeClr val="accent4"/>
          </a:effectRef>
          <a:fontRef idx="minor">
            <a:schemeClr val="lt1"/>
          </a:fontRef>
        </p:style>
        <p:txBody>
          <a:bodyPr rtlCol="0" anchor="t" anchorCtr="0"/>
          <a:lstStyle/>
          <a:p>
            <a:pPr algn="ctr"/>
            <a:r>
              <a:rPr lang="en-ZA" dirty="0" err="1" smtClean="0">
                <a:solidFill>
                  <a:schemeClr val="bg1"/>
                </a:solidFill>
              </a:rPr>
              <a:t>PrEP</a:t>
            </a:r>
            <a:r>
              <a:rPr lang="en-ZA" dirty="0" smtClean="0">
                <a:solidFill>
                  <a:schemeClr val="bg1"/>
                </a:solidFill>
              </a:rPr>
              <a:t> is an antiretroviral so people who take PrEP must be HIV-positive</a:t>
            </a:r>
            <a:endParaRPr lang="en-ZA" dirty="0">
              <a:solidFill>
                <a:schemeClr val="bg1"/>
              </a:solidFill>
            </a:endParaRPr>
          </a:p>
        </p:txBody>
      </p:sp>
      <p:sp>
        <p:nvSpPr>
          <p:cNvPr id="6" name="Rectangular Callout 5"/>
          <p:cNvSpPr/>
          <p:nvPr/>
        </p:nvSpPr>
        <p:spPr>
          <a:xfrm>
            <a:off x="4002503" y="1922106"/>
            <a:ext cx="1405719" cy="1170678"/>
          </a:xfrm>
          <a:prstGeom prst="wedgeRectCallout">
            <a:avLst>
              <a:gd name="adj1" fmla="val 44250"/>
              <a:gd name="adj2" fmla="val 72349"/>
            </a:avLst>
          </a:prstGeom>
        </p:spPr>
        <p:style>
          <a:lnRef idx="3">
            <a:schemeClr val="lt1"/>
          </a:lnRef>
          <a:fillRef idx="1">
            <a:schemeClr val="accent6"/>
          </a:fillRef>
          <a:effectRef idx="1">
            <a:schemeClr val="accent6"/>
          </a:effectRef>
          <a:fontRef idx="minor">
            <a:schemeClr val="lt1"/>
          </a:fontRef>
        </p:style>
        <p:txBody>
          <a:bodyPr rtlCol="0" anchor="t" anchorCtr="0"/>
          <a:lstStyle/>
          <a:p>
            <a:pPr algn="ctr"/>
            <a:r>
              <a:rPr lang="en-ZA" dirty="0" smtClean="0">
                <a:solidFill>
                  <a:schemeClr val="bg1"/>
                </a:solidFill>
              </a:rPr>
              <a:t>PrEP will affect your sexual performance</a:t>
            </a:r>
            <a:endParaRPr lang="en-ZA" dirty="0">
              <a:solidFill>
                <a:schemeClr val="bg1"/>
              </a:solidFill>
            </a:endParaRPr>
          </a:p>
        </p:txBody>
      </p:sp>
      <p:sp>
        <p:nvSpPr>
          <p:cNvPr id="11" name="Rounded Rectangular Callout 10"/>
          <p:cNvSpPr/>
          <p:nvPr/>
        </p:nvSpPr>
        <p:spPr>
          <a:xfrm>
            <a:off x="6096000" y="1763660"/>
            <a:ext cx="1834964" cy="1047136"/>
          </a:xfrm>
          <a:prstGeom prst="wedgeRoundRectCallout">
            <a:avLst>
              <a:gd name="adj1" fmla="val -34652"/>
              <a:gd name="adj2" fmla="val 84994"/>
              <a:gd name="adj3" fmla="val 16667"/>
            </a:avLst>
          </a:prstGeom>
        </p:spPr>
        <p:style>
          <a:lnRef idx="3">
            <a:schemeClr val="lt1"/>
          </a:lnRef>
          <a:fillRef idx="1">
            <a:schemeClr val="accent4"/>
          </a:fillRef>
          <a:effectRef idx="1">
            <a:schemeClr val="accent4"/>
          </a:effectRef>
          <a:fontRef idx="minor">
            <a:schemeClr val="lt1"/>
          </a:fontRef>
        </p:style>
        <p:txBody>
          <a:bodyPr rtlCol="0" anchor="t" anchorCtr="0"/>
          <a:lstStyle/>
          <a:p>
            <a:pPr algn="ctr"/>
            <a:r>
              <a:rPr lang="en-ZA" dirty="0" smtClean="0">
                <a:solidFill>
                  <a:schemeClr val="bg1"/>
                </a:solidFill>
              </a:rPr>
              <a:t>What if I forget to take my PrEP? </a:t>
            </a:r>
            <a:endParaRPr lang="en-ZA" dirty="0">
              <a:solidFill>
                <a:schemeClr val="bg1"/>
              </a:solidFill>
            </a:endParaRPr>
          </a:p>
        </p:txBody>
      </p:sp>
      <p:sp>
        <p:nvSpPr>
          <p:cNvPr id="12" name="Rounded Rectangular Callout 11"/>
          <p:cNvSpPr/>
          <p:nvPr/>
        </p:nvSpPr>
        <p:spPr>
          <a:xfrm>
            <a:off x="2052617" y="5134087"/>
            <a:ext cx="1528335" cy="1299135"/>
          </a:xfrm>
          <a:prstGeom prst="wedgeRoundRectCallout">
            <a:avLst>
              <a:gd name="adj1" fmla="val 103842"/>
              <a:gd name="adj2" fmla="val -48121"/>
              <a:gd name="adj3" fmla="val 16667"/>
            </a:avLst>
          </a:prstGeom>
        </p:spPr>
        <p:style>
          <a:lnRef idx="3">
            <a:schemeClr val="lt1"/>
          </a:lnRef>
          <a:fillRef idx="1">
            <a:schemeClr val="accent4"/>
          </a:fillRef>
          <a:effectRef idx="1">
            <a:schemeClr val="accent4"/>
          </a:effectRef>
          <a:fontRef idx="minor">
            <a:schemeClr val="lt1"/>
          </a:fontRef>
        </p:style>
        <p:txBody>
          <a:bodyPr rtlCol="0" anchor="t" anchorCtr="0"/>
          <a:lstStyle/>
          <a:p>
            <a:pPr algn="ctr"/>
            <a:r>
              <a:rPr lang="en-ZA" dirty="0" smtClean="0">
                <a:solidFill>
                  <a:schemeClr val="bg1"/>
                </a:solidFill>
              </a:rPr>
              <a:t>Can you drink alcohol when using </a:t>
            </a:r>
            <a:r>
              <a:rPr lang="en-ZA" dirty="0" err="1" smtClean="0">
                <a:solidFill>
                  <a:schemeClr val="bg1"/>
                </a:solidFill>
              </a:rPr>
              <a:t>PrEP</a:t>
            </a:r>
            <a:r>
              <a:rPr lang="en-ZA" dirty="0" smtClean="0">
                <a:solidFill>
                  <a:schemeClr val="bg1"/>
                </a:solidFill>
              </a:rPr>
              <a:t>?</a:t>
            </a:r>
            <a:endParaRPr lang="en-ZA" dirty="0">
              <a:solidFill>
                <a:schemeClr val="bg1"/>
              </a:solidFill>
            </a:endParaRPr>
          </a:p>
        </p:txBody>
      </p:sp>
      <p:sp>
        <p:nvSpPr>
          <p:cNvPr id="13" name="Rectangular Callout 12"/>
          <p:cNvSpPr/>
          <p:nvPr/>
        </p:nvSpPr>
        <p:spPr>
          <a:xfrm>
            <a:off x="8232512" y="5207000"/>
            <a:ext cx="1825888" cy="1185777"/>
          </a:xfrm>
          <a:prstGeom prst="wedgeRectCallout">
            <a:avLst>
              <a:gd name="adj1" fmla="val -81330"/>
              <a:gd name="adj2" fmla="val 6669"/>
            </a:avLst>
          </a:prstGeom>
        </p:spPr>
        <p:style>
          <a:lnRef idx="3">
            <a:schemeClr val="lt1"/>
          </a:lnRef>
          <a:fillRef idx="1">
            <a:schemeClr val="accent6"/>
          </a:fillRef>
          <a:effectRef idx="1">
            <a:schemeClr val="accent6"/>
          </a:effectRef>
          <a:fontRef idx="minor">
            <a:schemeClr val="lt1"/>
          </a:fontRef>
        </p:style>
        <p:txBody>
          <a:bodyPr rtlCol="0" anchor="t" anchorCtr="0"/>
          <a:lstStyle/>
          <a:p>
            <a:pPr algn="ctr"/>
            <a:r>
              <a:rPr lang="en-ZA" dirty="0" smtClean="0">
                <a:solidFill>
                  <a:schemeClr val="bg1"/>
                </a:solidFill>
              </a:rPr>
              <a:t>What is the difference between PrEP and PEP?</a:t>
            </a:r>
            <a:endParaRPr lang="en-ZA" dirty="0">
              <a:solidFill>
                <a:schemeClr val="bg1"/>
              </a:solidFill>
            </a:endParaRPr>
          </a:p>
        </p:txBody>
      </p:sp>
      <p:sp>
        <p:nvSpPr>
          <p:cNvPr id="14" name="Oval Callout 13"/>
          <p:cNvSpPr/>
          <p:nvPr/>
        </p:nvSpPr>
        <p:spPr>
          <a:xfrm>
            <a:off x="8704559" y="1690688"/>
            <a:ext cx="2488005" cy="1410710"/>
          </a:xfrm>
          <a:prstGeom prst="wedgeEllipseCallout">
            <a:avLst>
              <a:gd name="adj1" fmla="val -69538"/>
              <a:gd name="adj2" fmla="val 52292"/>
            </a:avLst>
          </a:prstGeom>
        </p:spPr>
        <p:style>
          <a:lnRef idx="3">
            <a:schemeClr val="lt1"/>
          </a:lnRef>
          <a:fillRef idx="1">
            <a:schemeClr val="accent1"/>
          </a:fillRef>
          <a:effectRef idx="1">
            <a:schemeClr val="accent1"/>
          </a:effectRef>
          <a:fontRef idx="minor">
            <a:schemeClr val="lt1"/>
          </a:fontRef>
        </p:style>
        <p:txBody>
          <a:bodyPr rtlCol="0" anchor="t" anchorCtr="0"/>
          <a:lstStyle/>
          <a:p>
            <a:pPr algn="ctr"/>
            <a:r>
              <a:rPr lang="en-ZA" dirty="0" smtClean="0">
                <a:solidFill>
                  <a:schemeClr val="bg1"/>
                </a:solidFill>
              </a:rPr>
              <a:t>I am taking hormones – can I also take PrEP? </a:t>
            </a:r>
            <a:endParaRPr lang="en-ZA" dirty="0">
              <a:solidFill>
                <a:schemeClr val="bg1"/>
              </a:solidFill>
            </a:endParaRPr>
          </a:p>
        </p:txBody>
      </p:sp>
      <p:sp>
        <p:nvSpPr>
          <p:cNvPr id="15" name="Rounded Rectangular Callout 14"/>
          <p:cNvSpPr/>
          <p:nvPr/>
        </p:nvSpPr>
        <p:spPr>
          <a:xfrm>
            <a:off x="9251443" y="3380391"/>
            <a:ext cx="2337235" cy="1574267"/>
          </a:xfrm>
          <a:prstGeom prst="wedgeRoundRectCallout">
            <a:avLst>
              <a:gd name="adj1" fmla="val -100770"/>
              <a:gd name="adj2" fmla="val -38292"/>
              <a:gd name="adj3" fmla="val 16667"/>
            </a:avLst>
          </a:prstGeom>
        </p:spPr>
        <p:style>
          <a:lnRef idx="3">
            <a:schemeClr val="lt1"/>
          </a:lnRef>
          <a:fillRef idx="1">
            <a:schemeClr val="accent4"/>
          </a:fillRef>
          <a:effectRef idx="1">
            <a:schemeClr val="accent4"/>
          </a:effectRef>
          <a:fontRef idx="minor">
            <a:schemeClr val="lt1"/>
          </a:fontRef>
        </p:style>
        <p:txBody>
          <a:bodyPr rtlCol="0" anchor="t" anchorCtr="0"/>
          <a:lstStyle/>
          <a:p>
            <a:pPr algn="ctr"/>
            <a:r>
              <a:rPr lang="en-ZA" dirty="0" smtClean="0">
                <a:solidFill>
                  <a:schemeClr val="bg1"/>
                </a:solidFill>
              </a:rPr>
              <a:t>PrEP is only for MSM who have anal sex. I only have vaginal sex so I don’t think its for me.</a:t>
            </a:r>
            <a:endParaRPr lang="en-ZA" dirty="0">
              <a:solidFill>
                <a:schemeClr val="bg1"/>
              </a:solidFill>
            </a:endParaRPr>
          </a:p>
        </p:txBody>
      </p:sp>
    </p:spTree>
    <p:extLst>
      <p:ext uri="{BB962C8B-B14F-4D97-AF65-F5344CB8AC3E}">
        <p14:creationId xmlns:p14="http://schemas.microsoft.com/office/powerpoint/2010/main" val="18380417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 name="image12.png"/>
          <p:cNvPicPr/>
          <p:nvPr/>
        </p:nvPicPr>
        <p:blipFill rotWithShape="1">
          <a:blip r:embed="rId3" cstate="screen">
            <a:extLst>
              <a:ext uri="{28A0092B-C50C-407E-A947-70E740481C1C}">
                <a14:useLocalDpi xmlns:a14="http://schemas.microsoft.com/office/drawing/2010/main"/>
              </a:ext>
            </a:extLst>
          </a:blip>
          <a:srcRect/>
          <a:stretch/>
        </p:blipFill>
        <p:spPr>
          <a:xfrm>
            <a:off x="1523999" y="103517"/>
            <a:ext cx="4479985" cy="6492240"/>
          </a:xfrm>
          <a:prstGeom prst="rect">
            <a:avLst/>
          </a:prstGeom>
          <a:ln w="12700">
            <a:miter lim="400000"/>
          </a:ln>
        </p:spPr>
      </p:pic>
      <p:pic>
        <p:nvPicPr>
          <p:cNvPr id="441" name="image13.png"/>
          <p:cNvPicPr/>
          <p:nvPr/>
        </p:nvPicPr>
        <p:blipFill rotWithShape="1">
          <a:blip r:embed="rId4" cstate="screen">
            <a:extLst>
              <a:ext uri="{28A0092B-C50C-407E-A947-70E740481C1C}">
                <a14:useLocalDpi xmlns:a14="http://schemas.microsoft.com/office/drawing/2010/main"/>
              </a:ext>
            </a:extLst>
          </a:blip>
          <a:srcRect/>
          <a:stretch/>
        </p:blipFill>
        <p:spPr>
          <a:xfrm>
            <a:off x="6341437" y="103517"/>
            <a:ext cx="4480560" cy="6492240"/>
          </a:xfrm>
          <a:prstGeom prst="rect">
            <a:avLst/>
          </a:prstGeom>
          <a:ln w="12700">
            <a:miter lim="400000"/>
          </a:ln>
        </p:spPr>
      </p:pic>
    </p:spTree>
    <p:extLst>
      <p:ext uri="{BB962C8B-B14F-4D97-AF65-F5344CB8AC3E}">
        <p14:creationId xmlns:p14="http://schemas.microsoft.com/office/powerpoint/2010/main" val="94775393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85875" y="619125"/>
            <a:ext cx="9620250" cy="5619750"/>
          </a:xfrm>
          <a:prstGeom prst="rect">
            <a:avLst/>
          </a:prstGeom>
        </p:spPr>
      </p:pic>
    </p:spTree>
    <p:extLst>
      <p:ext uri="{BB962C8B-B14F-4D97-AF65-F5344CB8AC3E}">
        <p14:creationId xmlns:p14="http://schemas.microsoft.com/office/powerpoint/2010/main" val="101420936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t">
            <a:normAutofit/>
          </a:bodyPr>
          <a:lstStyle/>
          <a:p>
            <a:r>
              <a:rPr lang="en-ZA" dirty="0"/>
              <a:t>Communicating about </a:t>
            </a:r>
            <a:r>
              <a:rPr lang="en-ZA" dirty="0" err="1" smtClean="0"/>
              <a:t>PrEP</a:t>
            </a:r>
            <a:r>
              <a:rPr lang="en-ZA" dirty="0" smtClean="0"/>
              <a:t> – adapt to context</a:t>
            </a:r>
            <a:endParaRPr lang="en-ZA" dirty="0"/>
          </a:p>
        </p:txBody>
      </p:sp>
      <p:sp>
        <p:nvSpPr>
          <p:cNvPr id="3" name="Content Placeholder 2"/>
          <p:cNvSpPr>
            <a:spLocks noGrp="1"/>
          </p:cNvSpPr>
          <p:nvPr>
            <p:ph idx="1"/>
          </p:nvPr>
        </p:nvSpPr>
        <p:spPr/>
        <p:txBody>
          <a:bodyPr>
            <a:normAutofit/>
          </a:bodyPr>
          <a:lstStyle/>
          <a:p>
            <a:pPr defTabSz="525779">
              <a:lnSpc>
                <a:spcPct val="100000"/>
              </a:lnSpc>
              <a:spcBef>
                <a:spcPts val="0"/>
              </a:spcBef>
              <a:buSzPct val="100000"/>
            </a:pPr>
            <a:r>
              <a:rPr lang="en-ZA" dirty="0">
                <a:ea typeface="Helvetica Light"/>
                <a:cs typeface="Helvetica Light"/>
                <a:sym typeface="Helvetica Light"/>
              </a:rPr>
              <a:t>There is a broad PrEP conversation already happening and a lot of misinformation out </a:t>
            </a:r>
            <a:r>
              <a:rPr lang="en-ZA" dirty="0" smtClean="0">
                <a:ea typeface="Helvetica Light"/>
                <a:cs typeface="Helvetica Light"/>
                <a:sym typeface="Helvetica Light"/>
              </a:rPr>
              <a:t>there</a:t>
            </a:r>
          </a:p>
          <a:p>
            <a:pPr defTabSz="525779">
              <a:lnSpc>
                <a:spcPct val="100000"/>
              </a:lnSpc>
              <a:spcBef>
                <a:spcPts val="0"/>
              </a:spcBef>
              <a:buSzPct val="100000"/>
            </a:pPr>
            <a:endParaRPr lang="en-ZA" sz="1200" dirty="0">
              <a:ea typeface="Helvetica Light"/>
              <a:cs typeface="Helvetica Light"/>
              <a:sym typeface="Helvetica Light"/>
            </a:endParaRPr>
          </a:p>
          <a:p>
            <a:pPr defTabSz="525779">
              <a:lnSpc>
                <a:spcPct val="100000"/>
              </a:lnSpc>
              <a:spcBef>
                <a:spcPts val="0"/>
              </a:spcBef>
              <a:buSzPct val="100000"/>
            </a:pPr>
            <a:r>
              <a:rPr lang="en-ZA" dirty="0">
                <a:ea typeface="Helvetica Light"/>
                <a:cs typeface="Helvetica Light"/>
                <a:sym typeface="Helvetica Light"/>
              </a:rPr>
              <a:t>PrEP users are </a:t>
            </a:r>
            <a:r>
              <a:rPr lang="en-ZA" dirty="0" smtClean="0">
                <a:ea typeface="Helvetica Light"/>
                <a:cs typeface="Helvetica Light"/>
                <a:sym typeface="Helvetica Light"/>
              </a:rPr>
              <a:t>diverse</a:t>
            </a:r>
          </a:p>
          <a:p>
            <a:pPr defTabSz="525779">
              <a:lnSpc>
                <a:spcPct val="100000"/>
              </a:lnSpc>
              <a:spcBef>
                <a:spcPts val="0"/>
              </a:spcBef>
              <a:buSzPct val="100000"/>
            </a:pPr>
            <a:endParaRPr lang="en-ZA" sz="1200" dirty="0"/>
          </a:p>
          <a:p>
            <a:pPr defTabSz="525779">
              <a:lnSpc>
                <a:spcPct val="100000"/>
              </a:lnSpc>
              <a:spcBef>
                <a:spcPts val="0"/>
              </a:spcBef>
              <a:buSzPct val="100000"/>
            </a:pPr>
            <a:r>
              <a:rPr lang="en-ZA" dirty="0">
                <a:sym typeface="Helvetica"/>
              </a:rPr>
              <a:t>Reasons for using PrEP vary widely and change over time </a:t>
            </a:r>
          </a:p>
          <a:p>
            <a:pPr>
              <a:lnSpc>
                <a:spcPct val="100000"/>
              </a:lnSpc>
              <a:spcBef>
                <a:spcPts val="0"/>
              </a:spcBef>
            </a:pPr>
            <a:endParaRPr lang="en-ZA" dirty="0"/>
          </a:p>
        </p:txBody>
      </p:sp>
      <p:pic>
        <p:nvPicPr>
          <p:cNvPr id="5122" name="Picture 2" descr="Image result for DRUG USER TAKING prEP  picture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84524" y="4224337"/>
            <a:ext cx="5664045" cy="2087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90072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t">
            <a:normAutofit/>
          </a:bodyPr>
          <a:lstStyle/>
          <a:p>
            <a:r>
              <a:rPr lang="en-ZA" dirty="0" err="1">
                <a:latin typeface="+mn-lt"/>
              </a:rPr>
              <a:t>PrEP</a:t>
            </a:r>
            <a:r>
              <a:rPr lang="en-ZA" dirty="0">
                <a:latin typeface="+mn-lt"/>
              </a:rPr>
              <a:t> u</a:t>
            </a:r>
            <a:r>
              <a:rPr lang="en-ZA" dirty="0" smtClean="0">
                <a:latin typeface="+mn-lt"/>
              </a:rPr>
              <a:t>ser </a:t>
            </a:r>
            <a:r>
              <a:rPr lang="en-ZA" dirty="0">
                <a:latin typeface="+mn-lt"/>
              </a:rPr>
              <a:t>in c</a:t>
            </a:r>
            <a:r>
              <a:rPr lang="en-ZA" dirty="0" smtClean="0">
                <a:latin typeface="+mn-lt"/>
              </a:rPr>
              <a:t>ontext</a:t>
            </a:r>
            <a:endParaRPr lang="en-ZA" dirty="0">
              <a:latin typeface="+mn-lt"/>
            </a:endParaRPr>
          </a:p>
        </p:txBody>
      </p:sp>
      <p:sp>
        <p:nvSpPr>
          <p:cNvPr id="4" name="Content Placeholder 3"/>
          <p:cNvSpPr>
            <a:spLocks noGrp="1"/>
          </p:cNvSpPr>
          <p:nvPr>
            <p:ph idx="1"/>
          </p:nvPr>
        </p:nvSpPr>
        <p:spPr/>
        <p:txBody>
          <a:bodyPr>
            <a:normAutofit/>
          </a:bodyPr>
          <a:lstStyle/>
          <a:p>
            <a:pPr marL="0" indent="0">
              <a:lnSpc>
                <a:spcPct val="100000"/>
              </a:lnSpc>
              <a:buNone/>
            </a:pPr>
            <a:r>
              <a:rPr lang="en-GB" sz="4000" smtClean="0"/>
              <a:t>Key issues to consider</a:t>
            </a:r>
            <a:r>
              <a:rPr lang="en-GB" sz="4000" dirty="0" smtClean="0"/>
              <a:t>:</a:t>
            </a:r>
          </a:p>
          <a:p>
            <a:pPr>
              <a:lnSpc>
                <a:spcPct val="100000"/>
              </a:lnSpc>
            </a:pPr>
            <a:r>
              <a:rPr lang="en-GB" sz="4000" dirty="0" smtClean="0"/>
              <a:t>High burden of disease</a:t>
            </a:r>
          </a:p>
          <a:p>
            <a:pPr>
              <a:lnSpc>
                <a:spcPct val="100000"/>
              </a:lnSpc>
            </a:pPr>
            <a:r>
              <a:rPr lang="en-GB" sz="4000" dirty="0" smtClean="0"/>
              <a:t>Social pressures and norms</a:t>
            </a:r>
          </a:p>
          <a:p>
            <a:pPr>
              <a:lnSpc>
                <a:spcPct val="100000"/>
              </a:lnSpc>
            </a:pPr>
            <a:r>
              <a:rPr lang="en-GB" sz="4000" dirty="0" smtClean="0"/>
              <a:t>Partner and contextual risks</a:t>
            </a:r>
          </a:p>
          <a:p>
            <a:pPr>
              <a:lnSpc>
                <a:spcPct val="100000"/>
              </a:lnSpc>
            </a:pPr>
            <a:endParaRPr lang="en-GB" sz="4000" dirty="0"/>
          </a:p>
        </p:txBody>
      </p:sp>
    </p:spTree>
    <p:extLst>
      <p:ext uri="{BB962C8B-B14F-4D97-AF65-F5344CB8AC3E}">
        <p14:creationId xmlns:p14="http://schemas.microsoft.com/office/powerpoint/2010/main" val="19939304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vert="horz" lIns="91440" tIns="45720" rIns="91440" bIns="45720" rtlCol="0" anchor="t">
            <a:normAutofit/>
          </a:bodyPr>
          <a:lstStyle/>
          <a:p>
            <a:r>
              <a:rPr lang="en-ZA" dirty="0">
                <a:latin typeface="+mn-lt"/>
              </a:rPr>
              <a:t>Communicating about </a:t>
            </a:r>
            <a:r>
              <a:rPr lang="en-ZA" dirty="0" err="1" smtClean="0">
                <a:latin typeface="+mn-lt"/>
              </a:rPr>
              <a:t>PrEP</a:t>
            </a:r>
            <a:r>
              <a:rPr lang="en-ZA" dirty="0" smtClean="0">
                <a:latin typeface="+mn-lt"/>
              </a:rPr>
              <a:t>: </a:t>
            </a:r>
            <a:br>
              <a:rPr lang="en-ZA" dirty="0" smtClean="0">
                <a:latin typeface="+mn-lt"/>
              </a:rPr>
            </a:br>
            <a:r>
              <a:rPr lang="en-ZA" dirty="0" smtClean="0">
                <a:latin typeface="+mn-lt"/>
              </a:rPr>
              <a:t>Individual </a:t>
            </a:r>
            <a:r>
              <a:rPr lang="en-ZA" dirty="0">
                <a:latin typeface="+mn-lt"/>
              </a:rPr>
              <a:t>circumstances and needs vary</a:t>
            </a:r>
          </a:p>
        </p:txBody>
      </p:sp>
      <p:sp>
        <p:nvSpPr>
          <p:cNvPr id="2" name="Rectangular Callout 1"/>
          <p:cNvSpPr/>
          <p:nvPr/>
        </p:nvSpPr>
        <p:spPr>
          <a:xfrm>
            <a:off x="288499" y="2044700"/>
            <a:ext cx="6620301" cy="1879600"/>
          </a:xfrm>
          <a:prstGeom prst="wedgeRectCallout">
            <a:avLst>
              <a:gd name="adj1" fmla="val 1564"/>
              <a:gd name="adj2" fmla="val 73960"/>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ZA" sz="2000" dirty="0" smtClean="0">
                <a:solidFill>
                  <a:schemeClr val="tx2"/>
                </a:solidFill>
              </a:rPr>
              <a:t>“ I started </a:t>
            </a:r>
            <a:r>
              <a:rPr lang="en-ZA" sz="2000" dirty="0">
                <a:solidFill>
                  <a:schemeClr val="tx2"/>
                </a:solidFill>
              </a:rPr>
              <a:t>taking </a:t>
            </a:r>
            <a:r>
              <a:rPr lang="en-ZA" sz="2000" dirty="0" err="1">
                <a:solidFill>
                  <a:schemeClr val="tx2"/>
                </a:solidFill>
              </a:rPr>
              <a:t>PrEP</a:t>
            </a:r>
            <a:r>
              <a:rPr lang="en-ZA" sz="2000" dirty="0">
                <a:solidFill>
                  <a:schemeClr val="tx2"/>
                </a:solidFill>
              </a:rPr>
              <a:t> because when I first moved to Cape Town, I went out for drinks and this older guy picked me up. I don’t really remember what happened but I know that he had sex with me. When I asked him the next morning if he used a condom, he just said</a:t>
            </a:r>
            <a:r>
              <a:rPr lang="en-ZA" sz="2000" dirty="0" smtClean="0">
                <a:solidFill>
                  <a:schemeClr val="tx2"/>
                </a:solidFill>
              </a:rPr>
              <a:t>….”</a:t>
            </a:r>
            <a:endParaRPr lang="en-ZA" sz="2000" dirty="0">
              <a:solidFill>
                <a:schemeClr val="tx2"/>
              </a:solidFill>
            </a:endParaRPr>
          </a:p>
        </p:txBody>
      </p:sp>
      <p:sp>
        <p:nvSpPr>
          <p:cNvPr id="6" name="Rounded Rectangular Callout 5"/>
          <p:cNvSpPr/>
          <p:nvPr/>
        </p:nvSpPr>
        <p:spPr>
          <a:xfrm>
            <a:off x="7708900" y="2044700"/>
            <a:ext cx="3791829" cy="2501358"/>
          </a:xfrm>
          <a:prstGeom prst="wedgeRoundRectCallout">
            <a:avLst>
              <a:gd name="adj1" fmla="val -31073"/>
              <a:gd name="adj2" fmla="val 74586"/>
              <a:gd name="adj3" fmla="val 16667"/>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ZA" dirty="0" smtClean="0">
                <a:solidFill>
                  <a:schemeClr val="accent4"/>
                </a:solidFill>
              </a:rPr>
              <a:t>“</a:t>
            </a:r>
            <a:r>
              <a:rPr lang="is-IS" dirty="0" smtClean="0">
                <a:solidFill>
                  <a:schemeClr val="accent4"/>
                </a:solidFill>
              </a:rPr>
              <a:t>…</a:t>
            </a:r>
            <a:r>
              <a:rPr lang="en-ZA" dirty="0" smtClean="0">
                <a:solidFill>
                  <a:schemeClr val="accent4"/>
                </a:solidFill>
              </a:rPr>
              <a:t>I </a:t>
            </a:r>
            <a:r>
              <a:rPr lang="en-ZA" dirty="0">
                <a:solidFill>
                  <a:schemeClr val="accent4"/>
                </a:solidFill>
              </a:rPr>
              <a:t>mean, what was I supposed to do, who uses condoms in a 9 month relationship? That means you don’t trust some one. I use </a:t>
            </a:r>
            <a:r>
              <a:rPr lang="en-ZA" dirty="0" err="1">
                <a:solidFill>
                  <a:schemeClr val="accent4"/>
                </a:solidFill>
              </a:rPr>
              <a:t>PrEP</a:t>
            </a:r>
            <a:r>
              <a:rPr lang="en-ZA" dirty="0">
                <a:solidFill>
                  <a:schemeClr val="accent4"/>
                </a:solidFill>
              </a:rPr>
              <a:t> because I don’t want to have to rely on someone else’s behaviour to stay </a:t>
            </a:r>
            <a:r>
              <a:rPr lang="en-ZA" dirty="0" smtClean="0">
                <a:solidFill>
                  <a:schemeClr val="accent4"/>
                </a:solidFill>
              </a:rPr>
              <a:t>negative.”</a:t>
            </a:r>
            <a:endParaRPr lang="en-ZA" dirty="0">
              <a:solidFill>
                <a:schemeClr val="accent4"/>
              </a:solidFill>
            </a:endParaRPr>
          </a:p>
        </p:txBody>
      </p:sp>
      <p:sp>
        <p:nvSpPr>
          <p:cNvPr id="7" name="Rectangular Callout 6"/>
          <p:cNvSpPr/>
          <p:nvPr/>
        </p:nvSpPr>
        <p:spPr>
          <a:xfrm>
            <a:off x="1039610" y="4570916"/>
            <a:ext cx="6466090" cy="1322363"/>
          </a:xfrm>
          <a:prstGeom prst="wedgeRectCallout">
            <a:avLst>
              <a:gd name="adj1" fmla="val 39849"/>
              <a:gd name="adj2" fmla="val 84737"/>
            </a:avLst>
          </a:prstGeom>
          <a:ln w="38100"/>
        </p:spPr>
        <p:style>
          <a:lnRef idx="2">
            <a:schemeClr val="accent3"/>
          </a:lnRef>
          <a:fillRef idx="1">
            <a:schemeClr val="lt1"/>
          </a:fillRef>
          <a:effectRef idx="0">
            <a:schemeClr val="accent3"/>
          </a:effectRef>
          <a:fontRef idx="minor">
            <a:schemeClr val="dk1"/>
          </a:fontRef>
        </p:style>
        <p:txBody>
          <a:bodyPr rtlCol="0" anchor="ctr"/>
          <a:lstStyle/>
          <a:p>
            <a:pPr lvl="0"/>
            <a:r>
              <a:rPr lang="en-ZA" dirty="0" smtClean="0">
                <a:solidFill>
                  <a:schemeClr val="accent3">
                    <a:lumMod val="75000"/>
                  </a:schemeClr>
                </a:solidFill>
              </a:rPr>
              <a:t>“… </a:t>
            </a:r>
            <a:r>
              <a:rPr lang="en-ZA" dirty="0">
                <a:solidFill>
                  <a:schemeClr val="accent3">
                    <a:lumMod val="75000"/>
                  </a:schemeClr>
                </a:solidFill>
              </a:rPr>
              <a:t>didn’t scare me that she [my friend] got it [HIV]. What scared me was that she and I had been doing the same [sexual] stuff. So I guess I didn’t get it [HIV] because I’m lucky and I’d rather not rely on luck any </a:t>
            </a:r>
            <a:r>
              <a:rPr lang="en-ZA" dirty="0" smtClean="0">
                <a:solidFill>
                  <a:schemeClr val="accent3">
                    <a:lumMod val="75000"/>
                  </a:schemeClr>
                </a:solidFill>
              </a:rPr>
              <a:t>more.”</a:t>
            </a:r>
            <a:endParaRPr lang="en-ZA" dirty="0">
              <a:solidFill>
                <a:schemeClr val="accent3">
                  <a:lumMod val="75000"/>
                </a:schemeClr>
              </a:solidFill>
            </a:endParaRPr>
          </a:p>
        </p:txBody>
      </p:sp>
    </p:spTree>
    <p:extLst>
      <p:ext uri="{BB962C8B-B14F-4D97-AF65-F5344CB8AC3E}">
        <p14:creationId xmlns:p14="http://schemas.microsoft.com/office/powerpoint/2010/main" val="5068457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GB" smtClean="0"/>
              <a:t>Session overview</a:t>
            </a:r>
            <a:endParaRPr lang="en-GB"/>
          </a:p>
        </p:txBody>
      </p:sp>
      <p:sp>
        <p:nvSpPr>
          <p:cNvPr id="3" name="Content Placeholder 2"/>
          <p:cNvSpPr>
            <a:spLocks noGrp="1"/>
          </p:cNvSpPr>
          <p:nvPr>
            <p:ph idx="1"/>
          </p:nvPr>
        </p:nvSpPr>
        <p:spPr/>
        <p:txBody>
          <a:bodyPr>
            <a:normAutofit fontScale="92500" lnSpcReduction="10000"/>
          </a:bodyPr>
          <a:lstStyle/>
          <a:p>
            <a:r>
              <a:rPr lang="en-GB" dirty="0" err="1" smtClean="0"/>
              <a:t>PrEP</a:t>
            </a:r>
            <a:r>
              <a:rPr lang="en-GB" dirty="0" smtClean="0"/>
              <a:t> promotion and messaging</a:t>
            </a:r>
          </a:p>
          <a:p>
            <a:r>
              <a:rPr lang="en-GB" dirty="0" smtClean="0"/>
              <a:t>Understanding user groups</a:t>
            </a:r>
          </a:p>
          <a:p>
            <a:r>
              <a:rPr lang="en-GB" dirty="0" smtClean="0"/>
              <a:t>Communicating about </a:t>
            </a:r>
            <a:r>
              <a:rPr lang="en-GB" dirty="0" err="1" smtClean="0"/>
              <a:t>PrEP</a:t>
            </a:r>
            <a:endParaRPr lang="en-GB" dirty="0" smtClean="0"/>
          </a:p>
          <a:p>
            <a:r>
              <a:rPr lang="en-GB" dirty="0" err="1" smtClean="0"/>
              <a:t>PrEP</a:t>
            </a:r>
            <a:r>
              <a:rPr lang="en-GB" dirty="0" smtClean="0"/>
              <a:t> user in context</a:t>
            </a:r>
          </a:p>
          <a:p>
            <a:r>
              <a:rPr lang="en-GB" dirty="0" smtClean="0"/>
              <a:t>Key messages</a:t>
            </a:r>
          </a:p>
          <a:p>
            <a:pPr lvl="1"/>
            <a:r>
              <a:rPr lang="en-GB" dirty="0" smtClean="0"/>
              <a:t>Eligibility</a:t>
            </a:r>
          </a:p>
          <a:p>
            <a:pPr lvl="1"/>
            <a:r>
              <a:rPr lang="en-GB" dirty="0" smtClean="0"/>
              <a:t>Condom use</a:t>
            </a:r>
          </a:p>
          <a:p>
            <a:pPr lvl="1"/>
            <a:r>
              <a:rPr lang="en-GB" dirty="0" err="1" smtClean="0"/>
              <a:t>Counseling</a:t>
            </a:r>
            <a:endParaRPr lang="en-GB" dirty="0" smtClean="0"/>
          </a:p>
          <a:p>
            <a:pPr lvl="1"/>
            <a:r>
              <a:rPr lang="en-GB" dirty="0" smtClean="0"/>
              <a:t>Education and awareness</a:t>
            </a:r>
          </a:p>
          <a:p>
            <a:pPr lvl="1"/>
            <a:r>
              <a:rPr lang="en-GB" dirty="0" smtClean="0"/>
              <a:t>Safety and effectiveness</a:t>
            </a:r>
          </a:p>
          <a:p>
            <a:pPr lvl="1"/>
            <a:r>
              <a:rPr lang="en-GB" dirty="0" smtClean="0"/>
              <a:t>Impact on lifestyle</a:t>
            </a:r>
          </a:p>
          <a:p>
            <a:endParaRPr lang="en-GB" dirty="0" smtClean="0"/>
          </a:p>
        </p:txBody>
      </p:sp>
    </p:spTree>
    <p:extLst>
      <p:ext uri="{BB962C8B-B14F-4D97-AF65-F5344CB8AC3E}">
        <p14:creationId xmlns:p14="http://schemas.microsoft.com/office/powerpoint/2010/main" val="1506538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t">
            <a:normAutofit/>
          </a:bodyPr>
          <a:lstStyle/>
          <a:p>
            <a:r>
              <a:rPr lang="en-ZA" dirty="0" err="1">
                <a:latin typeface="+mn-lt"/>
              </a:rPr>
              <a:t>PrEP</a:t>
            </a:r>
            <a:r>
              <a:rPr lang="en-ZA" dirty="0">
                <a:latin typeface="+mn-lt"/>
              </a:rPr>
              <a:t> u</a:t>
            </a:r>
            <a:r>
              <a:rPr lang="en-ZA" dirty="0" smtClean="0">
                <a:latin typeface="+mn-lt"/>
              </a:rPr>
              <a:t>ser </a:t>
            </a:r>
            <a:r>
              <a:rPr lang="en-ZA" dirty="0">
                <a:latin typeface="+mn-lt"/>
              </a:rPr>
              <a:t>in c</a:t>
            </a:r>
            <a:r>
              <a:rPr lang="en-ZA" dirty="0" smtClean="0">
                <a:latin typeface="+mn-lt"/>
              </a:rPr>
              <a:t>ontext</a:t>
            </a:r>
            <a:endParaRPr lang="en-ZA" dirty="0">
              <a:latin typeface="+mn-lt"/>
            </a:endParaRPr>
          </a:p>
        </p:txBody>
      </p:sp>
      <p:sp>
        <p:nvSpPr>
          <p:cNvPr id="3" name="Content Placeholder 2"/>
          <p:cNvSpPr>
            <a:spLocks noGrp="1"/>
          </p:cNvSpPr>
          <p:nvPr>
            <p:ph idx="1"/>
          </p:nvPr>
        </p:nvSpPr>
        <p:spPr/>
        <p:txBody>
          <a:bodyPr>
            <a:normAutofit/>
          </a:bodyPr>
          <a:lstStyle/>
          <a:p>
            <a:pPr marL="457200" indent="-457200" defTabSz="473201">
              <a:lnSpc>
                <a:spcPct val="100000"/>
              </a:lnSpc>
              <a:spcBef>
                <a:spcPts val="0"/>
              </a:spcBef>
              <a:buSzPct val="100000"/>
              <a:buFont typeface="Arial" panose="020B0604020202020204" pitchFamily="34" charset="0"/>
              <a:buChar char="•"/>
            </a:pPr>
            <a:r>
              <a:rPr lang="en-ZA" sz="3200" dirty="0">
                <a:ea typeface="Helvetica Light"/>
                <a:cs typeface="Helvetica Light"/>
                <a:sym typeface="Helvetica Light"/>
              </a:rPr>
              <a:t>Lots of misinformation out there </a:t>
            </a:r>
          </a:p>
          <a:p>
            <a:pPr marL="457200" indent="-457200" defTabSz="473201">
              <a:lnSpc>
                <a:spcPct val="100000"/>
              </a:lnSpc>
              <a:spcBef>
                <a:spcPts val="0"/>
              </a:spcBef>
              <a:buSzPct val="100000"/>
              <a:buFont typeface="Arial" panose="020B0604020202020204" pitchFamily="34" charset="0"/>
              <a:buChar char="•"/>
            </a:pPr>
            <a:r>
              <a:rPr lang="en-ZA" sz="3200" dirty="0" err="1">
                <a:ea typeface="Helvetica Light"/>
                <a:cs typeface="Helvetica Light"/>
                <a:sym typeface="Helvetica Light"/>
              </a:rPr>
              <a:t>PrEP</a:t>
            </a:r>
            <a:r>
              <a:rPr lang="en-ZA" sz="3200" dirty="0">
                <a:ea typeface="Helvetica Light"/>
                <a:cs typeface="Helvetica Light"/>
                <a:sym typeface="Helvetica Light"/>
              </a:rPr>
              <a:t> users are diverse</a:t>
            </a:r>
          </a:p>
          <a:p>
            <a:pPr marL="457200" indent="-457200" defTabSz="473201">
              <a:lnSpc>
                <a:spcPct val="100000"/>
              </a:lnSpc>
              <a:spcBef>
                <a:spcPts val="0"/>
              </a:spcBef>
              <a:buSzPct val="100000"/>
              <a:buFont typeface="Arial" panose="020B0604020202020204" pitchFamily="34" charset="0"/>
              <a:buChar char="•"/>
            </a:pPr>
            <a:r>
              <a:rPr lang="en-ZA" sz="3200" dirty="0">
                <a:ea typeface="Helvetica Light"/>
                <a:cs typeface="Helvetica Light"/>
                <a:sym typeface="Helvetica Light"/>
              </a:rPr>
              <a:t>Reasons for using </a:t>
            </a:r>
            <a:r>
              <a:rPr lang="en-ZA" sz="3200" dirty="0" err="1">
                <a:ea typeface="Helvetica Light"/>
                <a:cs typeface="Helvetica Light"/>
                <a:sym typeface="Helvetica Light"/>
              </a:rPr>
              <a:t>PrEP</a:t>
            </a:r>
            <a:r>
              <a:rPr lang="en-ZA" sz="3200" dirty="0">
                <a:ea typeface="Helvetica Light"/>
                <a:cs typeface="Helvetica Light"/>
                <a:sym typeface="Helvetica Light"/>
              </a:rPr>
              <a:t> vary widely and change over </a:t>
            </a:r>
            <a:r>
              <a:rPr lang="en-ZA" sz="3200" dirty="0" smtClean="0">
                <a:ea typeface="Helvetica Light"/>
                <a:cs typeface="Helvetica Light"/>
                <a:sym typeface="Helvetica Light"/>
              </a:rPr>
              <a:t>time</a:t>
            </a:r>
          </a:p>
          <a:p>
            <a:pPr marL="457200" indent="-457200" defTabSz="473201">
              <a:lnSpc>
                <a:spcPct val="100000"/>
              </a:lnSpc>
              <a:spcBef>
                <a:spcPts val="0"/>
              </a:spcBef>
              <a:buSzPct val="100000"/>
              <a:buFont typeface="Arial" panose="020B0604020202020204" pitchFamily="34" charset="0"/>
              <a:buChar char="•"/>
            </a:pPr>
            <a:endParaRPr lang="en-ZA" sz="3200" dirty="0">
              <a:ea typeface="Helvetica Light"/>
              <a:cs typeface="Helvetica Light"/>
              <a:sym typeface="Helvetica Light"/>
            </a:endParaRPr>
          </a:p>
          <a:p>
            <a:pPr marL="457200" indent="-457200" defTabSz="473201">
              <a:lnSpc>
                <a:spcPct val="100000"/>
              </a:lnSpc>
              <a:spcBef>
                <a:spcPts val="0"/>
              </a:spcBef>
              <a:buSzPct val="100000"/>
              <a:buFont typeface="Arial" panose="020B0604020202020204" pitchFamily="34" charset="0"/>
              <a:buChar char="•"/>
            </a:pPr>
            <a:r>
              <a:rPr lang="en-ZA" sz="3200" b="1" dirty="0" err="1">
                <a:solidFill>
                  <a:schemeClr val="tx2"/>
                </a:solidFill>
                <a:sym typeface="Helvetica"/>
              </a:rPr>
              <a:t>PrEP</a:t>
            </a:r>
            <a:r>
              <a:rPr lang="en-ZA" sz="3200" b="1" dirty="0">
                <a:solidFill>
                  <a:schemeClr val="tx2"/>
                </a:solidFill>
                <a:sym typeface="Helvetica"/>
              </a:rPr>
              <a:t> is a dynamic strategy designed to address these contextual situations </a:t>
            </a:r>
          </a:p>
          <a:p>
            <a:pPr>
              <a:lnSpc>
                <a:spcPct val="100000"/>
              </a:lnSpc>
              <a:spcBef>
                <a:spcPts val="0"/>
              </a:spcBef>
            </a:pPr>
            <a:endParaRPr lang="en-ZA" sz="3200" dirty="0"/>
          </a:p>
        </p:txBody>
      </p:sp>
      <p:sp>
        <p:nvSpPr>
          <p:cNvPr id="510" name="Shape 510"/>
          <p:cNvSpPr>
            <a:spLocks noGrp="1"/>
          </p:cNvSpPr>
          <p:nvPr>
            <p:ph type="sldNum" sz="quarter" idx="4294967295"/>
          </p:nvPr>
        </p:nvSpPr>
        <p:spPr>
          <a:xfrm>
            <a:off x="8610600" y="6356350"/>
            <a:ext cx="2743200" cy="365125"/>
          </a:xfrm>
          <a:prstGeom prst="rect">
            <a:avLst/>
          </a:prstGeom>
          <a:extLst>
            <a:ext uri="{C572A759-6A51-4108-AA02-DFA0A04FC94B}">
              <ma14:wrappingTextBoxFlag xmlns:ma14="http://schemas.microsoft.com/office/mac/drawingml/2011/main" val="1"/>
            </a:ext>
          </a:extLst>
        </p:spPr>
        <p:txBody>
          <a:bodyPr vert="horz" lIns="0" tIns="0" rIns="0" bIns="0" rtlCol="0" anchor="ctr"/>
          <a:lstStyle/>
          <a:p>
            <a:pPr lvl="0">
              <a:defRPr sz="1800">
                <a:solidFill>
                  <a:srgbClr val="000000"/>
                </a:solidFill>
              </a:defRPr>
            </a:pPr>
            <a:fld id="{86CB4B4D-7CA3-9044-876B-883B54F8677D}" type="slidenum">
              <a:rPr>
                <a:solidFill>
                  <a:srgbClr val="888888"/>
                </a:solidFill>
              </a:rPr>
              <a:t>20</a:t>
            </a:fld>
            <a:endParaRPr>
              <a:solidFill>
                <a:srgbClr val="888888"/>
              </a:solidFill>
            </a:endParaRPr>
          </a:p>
        </p:txBody>
      </p:sp>
    </p:spTree>
    <p:extLst>
      <p:ext uri="{BB962C8B-B14F-4D97-AF65-F5344CB8AC3E}">
        <p14:creationId xmlns:p14="http://schemas.microsoft.com/office/powerpoint/2010/main" val="16363762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Image result for DRUG USER TAKING prEP  pictures"/>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09065" y="4567238"/>
            <a:ext cx="2594889" cy="1692642"/>
          </a:xfrm>
          <a:prstGeom prst="rect">
            <a:avLst/>
          </a:prstGeom>
          <a:noFill/>
          <a:extLst>
            <a:ext uri="{909E8E84-426E-40DD-AFC4-6F175D3DCCD1}">
              <a14:hiddenFill xmlns:a14="http://schemas.microsoft.com/office/drawing/2010/main">
                <a:solidFill>
                  <a:srgbClr val="FFFFFF"/>
                </a:solidFill>
              </a14:hiddenFill>
            </a:ext>
          </a:extLst>
        </p:spPr>
      </p:pic>
      <p:pic>
        <p:nvPicPr>
          <p:cNvPr id="476" name="image9.jpeg"/>
          <p:cNvPicPr/>
          <p:nvPr/>
        </p:nvPicPr>
        <p:blipFill rotWithShape="1">
          <a:blip r:embed="rId4" cstate="screen">
            <a:extLst>
              <a:ext uri="{28A0092B-C50C-407E-A947-70E740481C1C}">
                <a14:useLocalDpi xmlns:a14="http://schemas.microsoft.com/office/drawing/2010/main"/>
              </a:ext>
            </a:extLst>
          </a:blip>
          <a:srcRect/>
          <a:stretch/>
        </p:blipFill>
        <p:spPr>
          <a:xfrm>
            <a:off x="6124493" y="83848"/>
            <a:ext cx="4227205" cy="2400560"/>
          </a:xfrm>
          <a:prstGeom prst="rect">
            <a:avLst/>
          </a:prstGeom>
          <a:ln w="12700">
            <a:miter lim="400000"/>
          </a:ln>
        </p:spPr>
      </p:pic>
      <p:pic>
        <p:nvPicPr>
          <p:cNvPr id="477" name="image10.jpeg"/>
          <p:cNvPicPr/>
          <p:nvPr/>
        </p:nvPicPr>
        <p:blipFill rotWithShape="1">
          <a:blip r:embed="rId5" cstate="screen">
            <a:extLst>
              <a:ext uri="{28A0092B-C50C-407E-A947-70E740481C1C}">
                <a14:useLocalDpi xmlns:a14="http://schemas.microsoft.com/office/drawing/2010/main"/>
              </a:ext>
            </a:extLst>
          </a:blip>
          <a:srcRect/>
          <a:stretch/>
        </p:blipFill>
        <p:spPr>
          <a:xfrm>
            <a:off x="6983338" y="3051505"/>
            <a:ext cx="2850775" cy="3366547"/>
          </a:xfrm>
          <a:prstGeom prst="rect">
            <a:avLst/>
          </a:prstGeom>
          <a:ln w="12700">
            <a:miter lim="400000"/>
          </a:ln>
        </p:spPr>
      </p:pic>
      <p:pic>
        <p:nvPicPr>
          <p:cNvPr id="478" name="image11.jpeg"/>
          <p:cNvPicPr/>
          <p:nvPr/>
        </p:nvPicPr>
        <p:blipFill rotWithShape="1">
          <a:blip r:embed="rId6" cstate="screen">
            <a:extLst>
              <a:ext uri="{28A0092B-C50C-407E-A947-70E740481C1C}">
                <a14:useLocalDpi xmlns:a14="http://schemas.microsoft.com/office/drawing/2010/main"/>
              </a:ext>
            </a:extLst>
          </a:blip>
          <a:srcRect/>
          <a:stretch/>
        </p:blipFill>
        <p:spPr>
          <a:xfrm>
            <a:off x="51758" y="51759"/>
            <a:ext cx="2409065" cy="2892086"/>
          </a:xfrm>
          <a:prstGeom prst="rect">
            <a:avLst/>
          </a:prstGeom>
          <a:ln w="12700">
            <a:miter lim="400000"/>
          </a:ln>
        </p:spPr>
      </p:pic>
      <p:pic>
        <p:nvPicPr>
          <p:cNvPr id="4098" name="Picture 2" descr="Image result for woman taking prep pictures"/>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560629" y="56184"/>
            <a:ext cx="3056786" cy="406678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woman taking prep pictures"/>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031841" y="2058991"/>
            <a:ext cx="2061529" cy="4073976"/>
          </a:xfrm>
          <a:prstGeom prst="rect">
            <a:avLst/>
          </a:prstGeom>
          <a:noFill/>
          <a:extLst>
            <a:ext uri="{909E8E84-426E-40DD-AFC4-6F175D3DCCD1}">
              <a14:hiddenFill xmlns:a14="http://schemas.microsoft.com/office/drawing/2010/main">
                <a:solidFill>
                  <a:srgbClr val="FFFFFF"/>
                </a:solidFill>
              </a14:hiddenFill>
            </a:ext>
          </a:extLst>
        </p:spPr>
      </p:pic>
      <p:pic>
        <p:nvPicPr>
          <p:cNvPr id="479" name="image12.jpeg"/>
          <p:cNvPicPr/>
          <p:nvPr/>
        </p:nvPicPr>
        <p:blipFill rotWithShape="1">
          <a:blip r:embed="rId9" cstate="screen">
            <a:extLst>
              <a:ext uri="{28A0092B-C50C-407E-A947-70E740481C1C}">
                <a14:useLocalDpi xmlns:a14="http://schemas.microsoft.com/office/drawing/2010/main"/>
              </a:ext>
            </a:extLst>
          </a:blip>
          <a:srcRect/>
          <a:stretch/>
        </p:blipFill>
        <p:spPr>
          <a:xfrm>
            <a:off x="9535254" y="2058991"/>
            <a:ext cx="2472716" cy="3530926"/>
          </a:xfrm>
          <a:prstGeom prst="rect">
            <a:avLst/>
          </a:prstGeom>
          <a:ln w="12700">
            <a:miter lim="400000"/>
          </a:ln>
        </p:spPr>
      </p:pic>
      <p:pic>
        <p:nvPicPr>
          <p:cNvPr id="474" name="image7.jpeg"/>
          <p:cNvPicPr/>
          <p:nvPr/>
        </p:nvPicPr>
        <p:blipFill>
          <a:blip r:embed="rId10" cstate="screen">
            <a:extLst>
              <a:ext uri="{28A0092B-C50C-407E-A947-70E740481C1C}">
                <a14:useLocalDpi xmlns:a14="http://schemas.microsoft.com/office/drawing/2010/main"/>
              </a:ext>
            </a:extLst>
          </a:blip>
          <a:stretch>
            <a:fillRect/>
          </a:stretch>
        </p:blipFill>
        <p:spPr>
          <a:xfrm>
            <a:off x="333737" y="2892086"/>
            <a:ext cx="2147246" cy="3817324"/>
          </a:xfrm>
          <a:prstGeom prst="rect">
            <a:avLst/>
          </a:prstGeom>
          <a:ln w="12700">
            <a:miter lim="400000"/>
          </a:ln>
        </p:spPr>
      </p:pic>
    </p:spTree>
    <p:extLst>
      <p:ext uri="{BB962C8B-B14F-4D97-AF65-F5344CB8AC3E}">
        <p14:creationId xmlns:p14="http://schemas.microsoft.com/office/powerpoint/2010/main" val="190001665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GB" dirty="0" smtClean="0"/>
              <a:t>Key messages</a:t>
            </a:r>
            <a:endParaRPr lang="en-GB" dirty="0"/>
          </a:p>
        </p:txBody>
      </p:sp>
      <p:sp>
        <p:nvSpPr>
          <p:cNvPr id="3" name="Content Placeholder 2"/>
          <p:cNvSpPr>
            <a:spLocks noGrp="1"/>
          </p:cNvSpPr>
          <p:nvPr>
            <p:ph sz="half" idx="1"/>
          </p:nvPr>
        </p:nvSpPr>
        <p:spPr>
          <a:xfrm>
            <a:off x="838200" y="1825625"/>
            <a:ext cx="7683500" cy="4351338"/>
          </a:xfrm>
        </p:spPr>
        <p:txBody>
          <a:bodyPr>
            <a:normAutofit/>
          </a:bodyPr>
          <a:lstStyle/>
          <a:p>
            <a:pPr marL="427789" indent="-427789" defTabSz="342900">
              <a:lnSpc>
                <a:spcPct val="110000"/>
              </a:lnSpc>
              <a:spcBef>
                <a:spcPts val="500"/>
              </a:spcBef>
              <a:buSzPct val="100000"/>
              <a:buFont typeface="Arial" panose="020B0604020202020204" pitchFamily="34" charset="0"/>
              <a:buChar char="•"/>
            </a:pPr>
            <a:r>
              <a:rPr lang="en-US" dirty="0">
                <a:solidFill>
                  <a:schemeClr val="accent1"/>
                </a:solidFill>
                <a:sym typeface="Helvetica"/>
              </a:rPr>
              <a:t>What is </a:t>
            </a:r>
            <a:r>
              <a:rPr lang="en-US" dirty="0" err="1">
                <a:solidFill>
                  <a:schemeClr val="accent1"/>
                </a:solidFill>
                <a:sym typeface="Helvetica"/>
              </a:rPr>
              <a:t>PrEP</a:t>
            </a:r>
            <a:r>
              <a:rPr lang="en-US" dirty="0">
                <a:solidFill>
                  <a:schemeClr val="accent1"/>
                </a:solidFill>
                <a:sym typeface="Helvetica"/>
              </a:rPr>
              <a:t>?</a:t>
            </a:r>
          </a:p>
          <a:p>
            <a:pPr marL="427789" indent="-427789" defTabSz="342900">
              <a:lnSpc>
                <a:spcPct val="110000"/>
              </a:lnSpc>
              <a:spcBef>
                <a:spcPts val="500"/>
              </a:spcBef>
              <a:buSzPct val="100000"/>
              <a:buFont typeface="Arial" panose="020B0604020202020204" pitchFamily="34" charset="0"/>
              <a:buChar char="•"/>
            </a:pPr>
            <a:r>
              <a:rPr lang="en-US" dirty="0">
                <a:solidFill>
                  <a:schemeClr val="accent1"/>
                </a:solidFill>
                <a:sym typeface="Helvetica"/>
              </a:rPr>
              <a:t>How do I take it? Is it for me</a:t>
            </a:r>
            <a:r>
              <a:rPr lang="en-US" dirty="0" smtClean="0">
                <a:solidFill>
                  <a:schemeClr val="accent1"/>
                </a:solidFill>
                <a:sym typeface="Helvetica"/>
              </a:rPr>
              <a:t>?</a:t>
            </a:r>
          </a:p>
          <a:p>
            <a:pPr marL="427789" indent="-427789" defTabSz="342900">
              <a:lnSpc>
                <a:spcPct val="110000"/>
              </a:lnSpc>
              <a:spcBef>
                <a:spcPts val="500"/>
              </a:spcBef>
              <a:buSzPct val="100000"/>
              <a:buFont typeface="Arial" panose="020B0604020202020204" pitchFamily="34" charset="0"/>
              <a:buChar char="•"/>
            </a:pPr>
            <a:r>
              <a:rPr lang="en-US" dirty="0">
                <a:solidFill>
                  <a:schemeClr val="accent3"/>
                </a:solidFill>
                <a:sym typeface="Helvetica"/>
              </a:rPr>
              <a:t>Okay but what about the side effects? </a:t>
            </a:r>
          </a:p>
          <a:p>
            <a:pPr marL="427789" indent="-427789" defTabSz="342900">
              <a:lnSpc>
                <a:spcPct val="110000"/>
              </a:lnSpc>
              <a:spcBef>
                <a:spcPts val="500"/>
              </a:spcBef>
              <a:buSzPct val="100000"/>
              <a:buFont typeface="Arial" panose="020B0604020202020204" pitchFamily="34" charset="0"/>
              <a:buChar char="•"/>
            </a:pPr>
            <a:r>
              <a:rPr lang="en-US" dirty="0">
                <a:solidFill>
                  <a:schemeClr val="accent3"/>
                </a:solidFill>
                <a:sym typeface="Helvetica"/>
              </a:rPr>
              <a:t>Shouldn’t I be worried about resistance</a:t>
            </a:r>
            <a:r>
              <a:rPr lang="en-US" dirty="0" smtClean="0">
                <a:solidFill>
                  <a:schemeClr val="accent3"/>
                </a:solidFill>
                <a:sym typeface="Helvetica"/>
              </a:rPr>
              <a:t>?</a:t>
            </a:r>
          </a:p>
          <a:p>
            <a:pPr marL="427789" indent="-427789" defTabSz="342900">
              <a:lnSpc>
                <a:spcPct val="110000"/>
              </a:lnSpc>
              <a:spcBef>
                <a:spcPts val="500"/>
              </a:spcBef>
              <a:buSzPct val="100000"/>
              <a:buFont typeface="Arial" panose="020B0604020202020204" pitchFamily="34" charset="0"/>
              <a:buChar char="•"/>
            </a:pPr>
            <a:r>
              <a:rPr lang="en-US" dirty="0">
                <a:solidFill>
                  <a:schemeClr val="accent4"/>
                </a:solidFill>
                <a:sym typeface="Helvetica"/>
              </a:rPr>
              <a:t>Do I have to stay on it forever? </a:t>
            </a:r>
          </a:p>
          <a:p>
            <a:pPr marL="427789" indent="-427789" defTabSz="342900">
              <a:lnSpc>
                <a:spcPct val="110000"/>
              </a:lnSpc>
              <a:spcBef>
                <a:spcPts val="500"/>
              </a:spcBef>
              <a:buSzPct val="100000"/>
              <a:buFont typeface="Arial" panose="020B0604020202020204" pitchFamily="34" charset="0"/>
              <a:buChar char="•"/>
            </a:pPr>
            <a:r>
              <a:rPr lang="en-US" dirty="0">
                <a:solidFill>
                  <a:schemeClr val="accent4"/>
                </a:solidFill>
                <a:sym typeface="Helvetica"/>
              </a:rPr>
              <a:t>So why should I take it? </a:t>
            </a:r>
          </a:p>
          <a:p>
            <a:pPr marL="427789" indent="-427789" defTabSz="342900">
              <a:lnSpc>
                <a:spcPct val="110000"/>
              </a:lnSpc>
              <a:spcBef>
                <a:spcPts val="500"/>
              </a:spcBef>
              <a:buSzPct val="100000"/>
              <a:buFont typeface="Arial" panose="020B0604020202020204" pitchFamily="34" charset="0"/>
              <a:buChar char="•"/>
            </a:pPr>
            <a:r>
              <a:rPr lang="en-US" dirty="0">
                <a:solidFill>
                  <a:schemeClr val="accent4"/>
                </a:solidFill>
                <a:sym typeface="Helvetica"/>
              </a:rPr>
              <a:t>So can </a:t>
            </a:r>
            <a:r>
              <a:rPr lang="en-US" dirty="0" smtClean="0">
                <a:solidFill>
                  <a:schemeClr val="accent4"/>
                </a:solidFill>
                <a:sym typeface="Helvetica"/>
              </a:rPr>
              <a:t>people use </a:t>
            </a:r>
            <a:r>
              <a:rPr lang="en-US" dirty="0" err="1">
                <a:solidFill>
                  <a:schemeClr val="accent4"/>
                </a:solidFill>
                <a:sym typeface="Helvetica"/>
              </a:rPr>
              <a:t>PrEP</a:t>
            </a:r>
            <a:r>
              <a:rPr lang="en-US" dirty="0">
                <a:solidFill>
                  <a:schemeClr val="accent4"/>
                </a:solidFill>
                <a:sym typeface="Helvetica"/>
              </a:rPr>
              <a:t> and not use condoms? </a:t>
            </a:r>
            <a:endParaRPr lang="en-US" dirty="0">
              <a:solidFill>
                <a:schemeClr val="accent5">
                  <a:lumMod val="60000"/>
                  <a:lumOff val="40000"/>
                </a:schemeClr>
              </a:solidFill>
              <a:sym typeface="Helvetica"/>
            </a:endParaRPr>
          </a:p>
          <a:p>
            <a:pPr marL="427789" indent="-427789" defTabSz="342900">
              <a:lnSpc>
                <a:spcPct val="110000"/>
              </a:lnSpc>
              <a:spcBef>
                <a:spcPts val="500"/>
              </a:spcBef>
              <a:buSzPct val="100000"/>
              <a:buFont typeface="Arial" panose="020B0604020202020204" pitchFamily="34" charset="0"/>
              <a:buChar char="•"/>
            </a:pPr>
            <a:endParaRPr lang="en-US" dirty="0">
              <a:solidFill>
                <a:schemeClr val="accent5">
                  <a:lumMod val="75000"/>
                </a:schemeClr>
              </a:solidFill>
              <a:sym typeface="Helvetica"/>
            </a:endParaRPr>
          </a:p>
          <a:p>
            <a:pPr>
              <a:lnSpc>
                <a:spcPct val="110000"/>
              </a:lnSpc>
            </a:pPr>
            <a:endParaRPr lang="en-GB" dirty="0"/>
          </a:p>
        </p:txBody>
      </p:sp>
      <p:sp>
        <p:nvSpPr>
          <p:cNvPr id="8" name="Rounded Rectangle 7"/>
          <p:cNvSpPr/>
          <p:nvPr/>
        </p:nvSpPr>
        <p:spPr>
          <a:xfrm>
            <a:off x="8458200" y="1779588"/>
            <a:ext cx="2870200" cy="84137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smtClean="0"/>
              <a:t>Education and Awareness</a:t>
            </a:r>
            <a:endParaRPr lang="en-GB" sz="2000" dirty="0"/>
          </a:p>
        </p:txBody>
      </p:sp>
      <p:sp>
        <p:nvSpPr>
          <p:cNvPr id="9" name="Rounded Rectangle 8"/>
          <p:cNvSpPr/>
          <p:nvPr/>
        </p:nvSpPr>
        <p:spPr>
          <a:xfrm>
            <a:off x="8458200" y="3076576"/>
            <a:ext cx="2870200" cy="84137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smtClean="0"/>
              <a:t>Safety</a:t>
            </a:r>
            <a:endParaRPr lang="en-GB" sz="2000" dirty="0"/>
          </a:p>
        </p:txBody>
      </p:sp>
      <p:sp>
        <p:nvSpPr>
          <p:cNvPr id="10" name="Rounded Rectangle 9"/>
          <p:cNvSpPr/>
          <p:nvPr/>
        </p:nvSpPr>
        <p:spPr>
          <a:xfrm>
            <a:off x="8458200" y="4373564"/>
            <a:ext cx="2870200" cy="841375"/>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smtClean="0"/>
              <a:t>Impact on Personal Lifestyle</a:t>
            </a:r>
            <a:endParaRPr lang="en-GB" sz="2000" dirty="0"/>
          </a:p>
        </p:txBody>
      </p:sp>
    </p:spTree>
    <p:extLst>
      <p:ext uri="{BB962C8B-B14F-4D97-AF65-F5344CB8AC3E}">
        <p14:creationId xmlns:p14="http://schemas.microsoft.com/office/powerpoint/2010/main" val="49807288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vert="horz" lIns="91440" tIns="45720" rIns="91440" bIns="45720" rtlCol="0" anchor="t">
            <a:normAutofit/>
          </a:bodyPr>
          <a:lstStyle/>
          <a:p>
            <a:r>
              <a:rPr lang="en-ZA" dirty="0">
                <a:latin typeface="+mn-lt"/>
              </a:rPr>
              <a:t>Key m</a:t>
            </a:r>
            <a:r>
              <a:rPr lang="en-ZA" dirty="0" smtClean="0">
                <a:latin typeface="+mn-lt"/>
              </a:rPr>
              <a:t>essages</a:t>
            </a:r>
            <a:r>
              <a:rPr lang="en-ZA" dirty="0">
                <a:latin typeface="+mn-lt"/>
              </a:rPr>
              <a:t>: </a:t>
            </a:r>
            <a:r>
              <a:rPr lang="en-ZA" dirty="0" smtClean="0">
                <a:latin typeface="+mn-lt"/>
              </a:rPr>
              <a:t>Choose your words carefully</a:t>
            </a:r>
            <a:endParaRPr lang="en-ZA" dirty="0">
              <a:latin typeface="+mn-lt"/>
            </a:endParaRPr>
          </a:p>
        </p:txBody>
      </p:sp>
      <p:sp>
        <p:nvSpPr>
          <p:cNvPr id="554" name="Shape 554"/>
          <p:cNvSpPr/>
          <p:nvPr/>
        </p:nvSpPr>
        <p:spPr>
          <a:xfrm>
            <a:off x="838200" y="1549823"/>
            <a:ext cx="10515600" cy="2225821"/>
          </a:xfrm>
          <a:prstGeom prst="rect">
            <a:avLst/>
          </a:prstGeom>
          <a:noFill/>
          <a:ln w="12700">
            <a:noFill/>
            <a:miter lim="400000"/>
          </a:ln>
          <a:extLst>
            <a:ext uri="{C572A759-6A51-4108-AA02-DFA0A04FC94B}">
              <ma14:wrappingTextBoxFlag xmlns:ma14="http://schemas.microsoft.com/office/mac/drawingml/2011/main" val="1"/>
            </a:ext>
          </a:extLst>
        </p:spPr>
        <p:txBody>
          <a:bodyPr lIns="50800" tIns="50800" rIns="50800" bIns="50800">
            <a:noAutofit/>
          </a:bodyPr>
          <a:lstStyle/>
          <a:p>
            <a:pPr defTabSz="467359">
              <a:buClr>
                <a:srgbClr val="FF2600"/>
              </a:buClr>
              <a:buSzPct val="100000"/>
            </a:pPr>
            <a:r>
              <a:rPr sz="2400" dirty="0">
                <a:solidFill>
                  <a:schemeClr val="accent3">
                    <a:lumMod val="75000"/>
                  </a:schemeClr>
                </a:solidFill>
                <a:ea typeface="Helvetica Light"/>
                <a:cs typeface="Helvetica Light"/>
                <a:sym typeface="Helvetica Light"/>
              </a:rPr>
              <a:t>“</a:t>
            </a:r>
            <a:r>
              <a:rPr sz="2400" dirty="0" err="1">
                <a:solidFill>
                  <a:schemeClr val="accent3">
                    <a:lumMod val="75000"/>
                  </a:schemeClr>
                </a:solidFill>
                <a:ea typeface="Helvetica Light"/>
                <a:cs typeface="Helvetica Light"/>
                <a:sym typeface="Helvetica Light"/>
              </a:rPr>
              <a:t>PrEP</a:t>
            </a:r>
            <a:r>
              <a:rPr sz="2400" dirty="0">
                <a:solidFill>
                  <a:schemeClr val="accent3">
                    <a:lumMod val="75000"/>
                  </a:schemeClr>
                </a:solidFill>
                <a:ea typeface="Helvetica Light"/>
                <a:cs typeface="Helvetica Light"/>
                <a:sym typeface="Helvetica Light"/>
              </a:rPr>
              <a:t> is a very strong medication with side effects, you should consider if those risk</a:t>
            </a:r>
            <a:r>
              <a:rPr lang="en-ZA" sz="2400" dirty="0">
                <a:solidFill>
                  <a:schemeClr val="accent3">
                    <a:lumMod val="75000"/>
                  </a:schemeClr>
                </a:solidFill>
                <a:ea typeface="Helvetica Light"/>
                <a:cs typeface="Helvetica Light"/>
                <a:sym typeface="Helvetica Light"/>
              </a:rPr>
              <a:t>s</a:t>
            </a:r>
            <a:r>
              <a:rPr sz="2400" dirty="0">
                <a:solidFill>
                  <a:schemeClr val="accent3">
                    <a:lumMod val="75000"/>
                  </a:schemeClr>
                </a:solidFill>
                <a:ea typeface="Helvetica Light"/>
                <a:cs typeface="Helvetica Light"/>
                <a:sym typeface="Helvetica Light"/>
              </a:rPr>
              <a:t> are worth it for you or not</a:t>
            </a:r>
            <a:r>
              <a:rPr sz="2400" dirty="0" smtClean="0">
                <a:solidFill>
                  <a:schemeClr val="accent3">
                    <a:lumMod val="75000"/>
                  </a:schemeClr>
                </a:solidFill>
                <a:ea typeface="Helvetica Light"/>
                <a:cs typeface="Helvetica Light"/>
                <a:sym typeface="Helvetica Light"/>
              </a:rPr>
              <a:t>.”</a:t>
            </a:r>
            <a:endParaRPr lang="en-US" sz="2400" dirty="0" smtClean="0">
              <a:solidFill>
                <a:schemeClr val="accent3">
                  <a:lumMod val="75000"/>
                </a:schemeClr>
              </a:solidFill>
              <a:ea typeface="Helvetica Light"/>
              <a:cs typeface="Helvetica Light"/>
              <a:sym typeface="Helvetica Light"/>
            </a:endParaRPr>
          </a:p>
          <a:p>
            <a:pPr algn="ctr" defTabSz="467359">
              <a:buClr>
                <a:srgbClr val="FF2600"/>
              </a:buClr>
              <a:buSzPct val="100000"/>
            </a:pPr>
            <a:r>
              <a:rPr lang="en-US" sz="2400" dirty="0" smtClean="0">
                <a:ea typeface="Helvetica Light"/>
                <a:cs typeface="Helvetica Light"/>
                <a:sym typeface="Helvetica Light"/>
              </a:rPr>
              <a:t>OR</a:t>
            </a:r>
            <a:endParaRPr sz="2400" dirty="0">
              <a:ea typeface="Helvetica Light"/>
              <a:cs typeface="Helvetica Light"/>
              <a:sym typeface="Helvetica Light"/>
            </a:endParaRPr>
          </a:p>
          <a:p>
            <a:pPr defTabSz="467359">
              <a:buClr>
                <a:srgbClr val="008F00"/>
              </a:buClr>
              <a:buSzPct val="100000"/>
            </a:pPr>
            <a:r>
              <a:rPr sz="2400" dirty="0">
                <a:solidFill>
                  <a:schemeClr val="accent1"/>
                </a:solidFill>
                <a:ea typeface="Helvetica Light"/>
                <a:cs typeface="Helvetica Light"/>
                <a:sym typeface="Helvetica Light"/>
              </a:rPr>
              <a:t>“Many studies have proven that </a:t>
            </a:r>
            <a:r>
              <a:rPr sz="2400" dirty="0" err="1">
                <a:solidFill>
                  <a:schemeClr val="accent1"/>
                </a:solidFill>
                <a:ea typeface="Helvetica Light"/>
                <a:cs typeface="Helvetica Light"/>
                <a:sym typeface="Helvetica Light"/>
              </a:rPr>
              <a:t>PrEP</a:t>
            </a:r>
            <a:r>
              <a:rPr sz="2400" dirty="0">
                <a:solidFill>
                  <a:schemeClr val="accent1"/>
                </a:solidFill>
                <a:ea typeface="Helvetica Light"/>
                <a:cs typeface="Helvetica Light"/>
                <a:sym typeface="Helvetica Light"/>
              </a:rPr>
              <a:t> is safe. There are predictable side effects for some people that go away in time. I will also run tests to make sure you are healthy before starting </a:t>
            </a:r>
            <a:r>
              <a:rPr sz="2400" dirty="0" err="1">
                <a:solidFill>
                  <a:schemeClr val="accent1"/>
                </a:solidFill>
                <a:ea typeface="Helvetica Light"/>
                <a:cs typeface="Helvetica Light"/>
                <a:sym typeface="Helvetica Light"/>
              </a:rPr>
              <a:t>PrEP.</a:t>
            </a:r>
            <a:r>
              <a:rPr sz="2400" dirty="0">
                <a:solidFill>
                  <a:schemeClr val="accent1"/>
                </a:solidFill>
                <a:ea typeface="Helvetica Light"/>
                <a:cs typeface="Helvetica Light"/>
                <a:sym typeface="Helvetica Light"/>
              </a:rPr>
              <a:t>” </a:t>
            </a:r>
          </a:p>
        </p:txBody>
      </p:sp>
      <p:sp>
        <p:nvSpPr>
          <p:cNvPr id="2" name="Rectangle 1"/>
          <p:cNvSpPr/>
          <p:nvPr/>
        </p:nvSpPr>
        <p:spPr>
          <a:xfrm>
            <a:off x="838200" y="4213034"/>
            <a:ext cx="10515600" cy="2175066"/>
          </a:xfrm>
          <a:prstGeom prst="rect">
            <a:avLst/>
          </a:prstGeom>
          <a:noFill/>
          <a:ln w="12700">
            <a:noFill/>
            <a:miter lim="400000"/>
          </a:ln>
        </p:spPr>
        <p:txBody>
          <a:bodyPr lIns="50800" tIns="50800" rIns="50800" bIns="50800">
            <a:noAutofit/>
          </a:bodyPr>
          <a:lstStyle/>
          <a:p>
            <a:pPr defTabSz="467359">
              <a:buClr>
                <a:srgbClr val="FF2600"/>
              </a:buClr>
              <a:buSzPct val="100000"/>
            </a:pPr>
            <a:r>
              <a:rPr lang="en-ZA" sz="2400" dirty="0">
                <a:solidFill>
                  <a:schemeClr val="accent4"/>
                </a:solidFill>
                <a:ea typeface="Helvetica Light"/>
                <a:cs typeface="Helvetica Light"/>
                <a:sym typeface="Helvetica Light"/>
              </a:rPr>
              <a:t>“PrEP should only be used with condoms and lubricant and be part of HIV and STI testing.” </a:t>
            </a:r>
            <a:endParaRPr lang="en-ZA" sz="2400" dirty="0" smtClean="0">
              <a:solidFill>
                <a:schemeClr val="accent4"/>
              </a:solidFill>
              <a:ea typeface="Helvetica Light"/>
              <a:cs typeface="Helvetica Light"/>
              <a:sym typeface="Helvetica Light"/>
            </a:endParaRPr>
          </a:p>
          <a:p>
            <a:pPr algn="ctr" defTabSz="467359">
              <a:buClr>
                <a:srgbClr val="FF2600"/>
              </a:buClr>
              <a:buSzPct val="100000"/>
            </a:pPr>
            <a:r>
              <a:rPr lang="en-ZA" sz="2400" dirty="0" smtClean="0">
                <a:ea typeface="Helvetica Light"/>
                <a:cs typeface="Helvetica Light"/>
                <a:sym typeface="Helvetica Light"/>
              </a:rPr>
              <a:t>OR</a:t>
            </a:r>
            <a:endParaRPr lang="en-ZA" sz="2400" dirty="0">
              <a:ea typeface="Helvetica Light"/>
              <a:cs typeface="Helvetica Light"/>
              <a:sym typeface="Helvetica Light"/>
            </a:endParaRPr>
          </a:p>
          <a:p>
            <a:pPr defTabSz="467359">
              <a:buClr>
                <a:srgbClr val="FF2600"/>
              </a:buClr>
              <a:buSzPct val="100000"/>
            </a:pPr>
            <a:r>
              <a:rPr lang="en-ZA" sz="2400" dirty="0">
                <a:solidFill>
                  <a:schemeClr val="tx2"/>
                </a:solidFill>
                <a:ea typeface="Helvetica Light"/>
                <a:cs typeface="Helvetica Light"/>
                <a:sym typeface="Helvetica Light"/>
              </a:rPr>
              <a:t>“PrEP is an effective way to prevent HIV. It doesn’t protect against other STIs so it works best when combined with condoms and testing.” </a:t>
            </a:r>
          </a:p>
        </p:txBody>
      </p:sp>
    </p:spTree>
    <p:extLst>
      <p:ext uri="{BB962C8B-B14F-4D97-AF65-F5344CB8AC3E}">
        <p14:creationId xmlns:p14="http://schemas.microsoft.com/office/powerpoint/2010/main" val="2197726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fill="hold"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t">
            <a:normAutofit/>
          </a:bodyPr>
          <a:lstStyle/>
          <a:p>
            <a:r>
              <a:rPr lang="en-ZA" dirty="0">
                <a:latin typeface="+mn-lt"/>
              </a:rPr>
              <a:t>Key </a:t>
            </a:r>
            <a:r>
              <a:rPr lang="en-ZA" dirty="0" smtClean="0">
                <a:latin typeface="+mn-lt"/>
              </a:rPr>
              <a:t>messages</a:t>
            </a:r>
            <a:endParaRPr lang="en-ZA" dirty="0">
              <a:latin typeface="+mn-lt"/>
            </a:endParaRPr>
          </a:p>
        </p:txBody>
      </p:sp>
      <p:sp>
        <p:nvSpPr>
          <p:cNvPr id="4" name="Content Placeholder 3"/>
          <p:cNvSpPr>
            <a:spLocks noGrp="1"/>
          </p:cNvSpPr>
          <p:nvPr>
            <p:ph idx="1"/>
          </p:nvPr>
        </p:nvSpPr>
        <p:spPr/>
        <p:txBody>
          <a:bodyPr vert="horz" lIns="91440" tIns="45720" rIns="91440" bIns="45720" rtlCol="0">
            <a:normAutofit/>
          </a:bodyPr>
          <a:lstStyle/>
          <a:p>
            <a:pPr marL="0" indent="0" defTabSz="342900">
              <a:lnSpc>
                <a:spcPct val="100000"/>
              </a:lnSpc>
              <a:spcBef>
                <a:spcPts val="500"/>
              </a:spcBef>
              <a:buSzPct val="100000"/>
              <a:buNone/>
            </a:pPr>
            <a:r>
              <a:rPr lang="en-ZA" sz="3200" dirty="0">
                <a:sym typeface="Helvetica"/>
              </a:rPr>
              <a:t>Per guidelines, messaging </a:t>
            </a:r>
            <a:r>
              <a:rPr lang="en-ZA" sz="3200" dirty="0" smtClean="0">
                <a:sym typeface="Helvetica"/>
              </a:rPr>
              <a:t>can and should be provided during</a:t>
            </a:r>
            <a:r>
              <a:rPr lang="en-ZA" sz="3200" dirty="0">
                <a:sym typeface="Helvetica"/>
              </a:rPr>
              <a:t>: </a:t>
            </a:r>
          </a:p>
          <a:p>
            <a:pPr lvl="1">
              <a:lnSpc>
                <a:spcPct val="100000"/>
              </a:lnSpc>
            </a:pPr>
            <a:r>
              <a:rPr lang="en-ZA" sz="2800" dirty="0" smtClean="0">
                <a:sym typeface="Helvetica"/>
              </a:rPr>
              <a:t>Education and </a:t>
            </a:r>
            <a:r>
              <a:rPr lang="en-ZA" sz="2800" dirty="0">
                <a:sym typeface="Helvetica"/>
              </a:rPr>
              <a:t>information</a:t>
            </a:r>
          </a:p>
          <a:p>
            <a:pPr lvl="1">
              <a:lnSpc>
                <a:spcPct val="100000"/>
              </a:lnSpc>
            </a:pPr>
            <a:r>
              <a:rPr lang="en-ZA" sz="2800" dirty="0">
                <a:sym typeface="Helvetica"/>
              </a:rPr>
              <a:t>Screening </a:t>
            </a:r>
            <a:r>
              <a:rPr lang="en-ZA" sz="2800" dirty="0" smtClean="0">
                <a:sym typeface="Helvetica"/>
              </a:rPr>
              <a:t>and </a:t>
            </a:r>
            <a:r>
              <a:rPr lang="en-ZA" sz="2800" dirty="0">
                <a:sym typeface="Helvetica Light"/>
              </a:rPr>
              <a:t>a</a:t>
            </a:r>
            <a:r>
              <a:rPr lang="en-ZA" sz="2800" dirty="0" smtClean="0">
                <a:sym typeface="Helvetica Light"/>
              </a:rPr>
              <a:t>ssessing </a:t>
            </a:r>
            <a:r>
              <a:rPr lang="en-ZA" sz="2800" dirty="0">
                <a:sym typeface="Helvetica Light"/>
              </a:rPr>
              <a:t>for eligibility </a:t>
            </a:r>
          </a:p>
          <a:p>
            <a:pPr lvl="1">
              <a:lnSpc>
                <a:spcPct val="100000"/>
              </a:lnSpc>
            </a:pPr>
            <a:r>
              <a:rPr lang="en-ZA" sz="2800" dirty="0">
                <a:sym typeface="Helvetica"/>
              </a:rPr>
              <a:t>Initiation and follow up </a:t>
            </a:r>
          </a:p>
          <a:p>
            <a:pPr lvl="1">
              <a:lnSpc>
                <a:spcPct val="100000"/>
              </a:lnSpc>
            </a:pPr>
            <a:r>
              <a:rPr lang="en-ZA" sz="2800" dirty="0" smtClean="0">
                <a:sym typeface="Helvetica Light"/>
              </a:rPr>
              <a:t>Counselling</a:t>
            </a:r>
            <a:endParaRPr lang="en-ZA" sz="2800" dirty="0">
              <a:sym typeface="Helvetica Light"/>
            </a:endParaRPr>
          </a:p>
          <a:p>
            <a:pPr marL="427789" indent="-427789" defTabSz="342900">
              <a:lnSpc>
                <a:spcPct val="100000"/>
              </a:lnSpc>
              <a:spcBef>
                <a:spcPts val="500"/>
              </a:spcBef>
              <a:buSzPct val="100000"/>
              <a:buFont typeface="Arial" panose="020B0604020202020204" pitchFamily="34" charset="0"/>
            </a:pPr>
            <a:endParaRPr lang="en-ZA" sz="3200" dirty="0"/>
          </a:p>
        </p:txBody>
      </p:sp>
      <p:sp>
        <p:nvSpPr>
          <p:cNvPr id="538" name="Shape 538"/>
          <p:cNvSpPr>
            <a:spLocks noGrp="1"/>
          </p:cNvSpPr>
          <p:nvPr>
            <p:ph type="sldNum" sz="quarter" idx="4294967295"/>
          </p:nvPr>
        </p:nvSpPr>
        <p:spPr>
          <a:xfrm>
            <a:off x="9448800" y="6356350"/>
            <a:ext cx="2743200" cy="365125"/>
          </a:xfrm>
          <a:prstGeom prst="rect">
            <a:avLst/>
          </a:prstGeom>
          <a:extLst>
            <a:ext uri="{C572A759-6A51-4108-AA02-DFA0A04FC94B}">
              <ma14:wrappingTextBoxFlag xmlns:ma14="http://schemas.microsoft.com/office/mac/drawingml/2011/main" val="1"/>
            </a:ext>
          </a:extLst>
        </p:spPr>
        <p:txBody>
          <a:bodyPr vert="horz" lIns="0" tIns="0" rIns="0" bIns="0" rtlCol="0" anchor="ctr"/>
          <a:lstStyle/>
          <a:p>
            <a:pPr lvl="0">
              <a:defRPr sz="1800">
                <a:solidFill>
                  <a:srgbClr val="000000"/>
                </a:solidFill>
              </a:defRPr>
            </a:pPr>
            <a:fld id="{86CB4B4D-7CA3-9044-876B-883B54F8677D}" type="slidenum">
              <a:rPr>
                <a:solidFill>
                  <a:srgbClr val="888888"/>
                </a:solidFill>
              </a:rPr>
              <a:t>24</a:t>
            </a:fld>
            <a:endParaRPr>
              <a:solidFill>
                <a:srgbClr val="888888"/>
              </a:solidFill>
            </a:endParaRPr>
          </a:p>
        </p:txBody>
      </p:sp>
    </p:spTree>
    <p:extLst>
      <p:ext uri="{BB962C8B-B14F-4D97-AF65-F5344CB8AC3E}">
        <p14:creationId xmlns:p14="http://schemas.microsoft.com/office/powerpoint/2010/main" val="463834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GB" dirty="0" smtClean="0"/>
              <a:t>Commonly </a:t>
            </a:r>
            <a:r>
              <a:rPr lang="en-GB" smtClean="0"/>
              <a:t>asked questions</a:t>
            </a:r>
            <a:endParaRPr lang="en-GB"/>
          </a:p>
        </p:txBody>
      </p:sp>
      <p:sp>
        <p:nvSpPr>
          <p:cNvPr id="5" name="Content Placeholder 4"/>
          <p:cNvSpPr>
            <a:spLocks noGrp="1"/>
          </p:cNvSpPr>
          <p:nvPr>
            <p:ph idx="1"/>
          </p:nvPr>
        </p:nvSpPr>
        <p:spPr/>
        <p:txBody>
          <a:bodyPr>
            <a:normAutofit lnSpcReduction="10000"/>
          </a:bodyPr>
          <a:lstStyle/>
          <a:p>
            <a:r>
              <a:rPr lang="en-ZA" dirty="0" smtClean="0"/>
              <a:t>What is the difference between </a:t>
            </a:r>
            <a:r>
              <a:rPr lang="en-ZA" dirty="0" err="1" smtClean="0"/>
              <a:t>PrEP</a:t>
            </a:r>
            <a:r>
              <a:rPr lang="en-ZA" dirty="0" smtClean="0"/>
              <a:t> and ARVs?</a:t>
            </a:r>
          </a:p>
          <a:p>
            <a:r>
              <a:rPr lang="en-ZA" dirty="0" smtClean="0"/>
              <a:t>Can you take </a:t>
            </a:r>
            <a:r>
              <a:rPr lang="en-ZA" dirty="0" err="1" smtClean="0"/>
              <a:t>PrEP</a:t>
            </a:r>
            <a:r>
              <a:rPr lang="en-ZA" dirty="0" smtClean="0"/>
              <a:t> with drugs and alcohol?</a:t>
            </a:r>
          </a:p>
          <a:p>
            <a:r>
              <a:rPr lang="en-ZA" dirty="0"/>
              <a:t>How long does it take for </a:t>
            </a:r>
            <a:r>
              <a:rPr lang="en-ZA" dirty="0" err="1"/>
              <a:t>PrEP</a:t>
            </a:r>
            <a:r>
              <a:rPr lang="en-ZA" dirty="0"/>
              <a:t> to work?</a:t>
            </a:r>
          </a:p>
          <a:p>
            <a:r>
              <a:rPr lang="en-ZA" dirty="0"/>
              <a:t>Why is </a:t>
            </a:r>
            <a:r>
              <a:rPr lang="en-ZA" dirty="0" err="1"/>
              <a:t>PrEP</a:t>
            </a:r>
            <a:r>
              <a:rPr lang="en-ZA" dirty="0"/>
              <a:t> taken daily as if one is on chronic medication? </a:t>
            </a:r>
          </a:p>
          <a:p>
            <a:r>
              <a:rPr lang="en-ZA" dirty="0"/>
              <a:t>Why does </a:t>
            </a:r>
            <a:r>
              <a:rPr lang="en-ZA" dirty="0" err="1"/>
              <a:t>PrEP</a:t>
            </a:r>
            <a:r>
              <a:rPr lang="en-ZA" dirty="0"/>
              <a:t> have same ingredients as ARVs?</a:t>
            </a:r>
          </a:p>
          <a:p>
            <a:r>
              <a:rPr lang="en-ZA" dirty="0"/>
              <a:t>Does the medication have side effects? </a:t>
            </a:r>
          </a:p>
          <a:p>
            <a:r>
              <a:rPr lang="en-ZA" dirty="0" smtClean="0"/>
              <a:t>What </a:t>
            </a:r>
            <a:r>
              <a:rPr lang="en-ZA" dirty="0"/>
              <a:t>happens if one forgets to take </a:t>
            </a:r>
            <a:r>
              <a:rPr lang="en-ZA" dirty="0" err="1"/>
              <a:t>PrEP</a:t>
            </a:r>
            <a:r>
              <a:rPr lang="en-ZA" dirty="0"/>
              <a:t> for a day? </a:t>
            </a:r>
          </a:p>
          <a:p>
            <a:r>
              <a:rPr lang="en-ZA" dirty="0"/>
              <a:t>If one seroconverts, </a:t>
            </a:r>
            <a:r>
              <a:rPr lang="en-ZA" dirty="0" smtClean="0"/>
              <a:t>won’t </a:t>
            </a:r>
            <a:r>
              <a:rPr lang="en-ZA" dirty="0"/>
              <a:t>taking PrEP cause them to become resistant to ARVs? </a:t>
            </a:r>
          </a:p>
          <a:p>
            <a:endParaRPr lang="en-ZA" dirty="0" smtClean="0"/>
          </a:p>
          <a:p>
            <a:endParaRPr lang="en-GB" dirty="0"/>
          </a:p>
        </p:txBody>
      </p:sp>
    </p:spTree>
    <p:extLst>
      <p:ext uri="{BB962C8B-B14F-4D97-AF65-F5344CB8AC3E}">
        <p14:creationId xmlns:p14="http://schemas.microsoft.com/office/powerpoint/2010/main" val="3487114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nchor="t"/>
          <a:lstStyle/>
          <a:p>
            <a:r>
              <a:rPr lang="en-GB" dirty="0" smtClean="0"/>
              <a:t>Key message: </a:t>
            </a:r>
            <a:r>
              <a:rPr lang="en-GB" dirty="0" err="1" smtClean="0"/>
              <a:t>PrEP</a:t>
            </a:r>
            <a:r>
              <a:rPr lang="en-GB" dirty="0" smtClean="0"/>
              <a:t> vs. PEP vs. ART</a:t>
            </a:r>
            <a:endParaRPr lang="en-GB" dirty="0"/>
          </a:p>
        </p:txBody>
      </p:sp>
      <p:graphicFrame>
        <p:nvGraphicFramePr>
          <p:cNvPr id="16" name="Table 15"/>
          <p:cNvGraphicFramePr>
            <a:graphicFrameLocks noGrp="1"/>
          </p:cNvGraphicFramePr>
          <p:nvPr>
            <p:extLst>
              <p:ext uri="{D42A27DB-BD31-4B8C-83A1-F6EECF244321}">
                <p14:modId xmlns:p14="http://schemas.microsoft.com/office/powerpoint/2010/main" val="707085473"/>
              </p:ext>
            </p:extLst>
          </p:nvPr>
        </p:nvGraphicFramePr>
        <p:xfrm>
          <a:off x="547141" y="1339177"/>
          <a:ext cx="11097717" cy="5428391"/>
        </p:xfrm>
        <a:graphic>
          <a:graphicData uri="http://schemas.openxmlformats.org/drawingml/2006/table">
            <a:tbl>
              <a:tblPr firstRow="1">
                <a:tableStyleId>{5C22544A-7EE6-4342-B048-85BDC9FD1C3A}</a:tableStyleId>
              </a:tblPr>
              <a:tblGrid>
                <a:gridCol w="3699239"/>
                <a:gridCol w="3699239"/>
                <a:gridCol w="3699239"/>
              </a:tblGrid>
              <a:tr h="570463">
                <a:tc>
                  <a:txBody>
                    <a:bodyPr/>
                    <a:lstStyle/>
                    <a:p>
                      <a:pPr algn="ctr"/>
                      <a:r>
                        <a:rPr lang="en-GB" sz="2800" dirty="0" err="1" smtClean="0"/>
                        <a:t>PrEP</a:t>
                      </a:r>
                      <a:endParaRPr lang="en-GB" sz="2800" dirty="0"/>
                    </a:p>
                  </a:txBody>
                  <a:tcP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tcPr>
                </a:tc>
                <a:tc>
                  <a:txBody>
                    <a:bodyPr/>
                    <a:lstStyle/>
                    <a:p>
                      <a:pPr algn="ctr"/>
                      <a:r>
                        <a:rPr lang="en-GB" sz="2800" dirty="0" smtClean="0"/>
                        <a:t>PEP</a:t>
                      </a:r>
                      <a:endParaRPr lang="en-GB" sz="28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tcPr>
                </a:tc>
                <a:tc>
                  <a:txBody>
                    <a:bodyPr/>
                    <a:lstStyle/>
                    <a:p>
                      <a:pPr algn="ctr"/>
                      <a:r>
                        <a:rPr lang="en-GB" sz="2800" dirty="0" smtClean="0"/>
                        <a:t>ART</a:t>
                      </a:r>
                      <a:endParaRPr lang="en-GB" sz="2800" dirty="0"/>
                    </a:p>
                  </a:txBody>
                  <a:tcPr>
                    <a:lnL w="12700" cap="flat" cmpd="sng" algn="ctr">
                      <a:solidFill>
                        <a:schemeClr val="bg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tcPr>
                </a:tc>
              </a:tr>
              <a:tr h="4857928">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1" dirty="0" smtClean="0">
                          <a:solidFill>
                            <a:srgbClr val="535352"/>
                          </a:solidFill>
                          <a:latin typeface="+mn-lt"/>
                          <a:cs typeface="Calibri"/>
                        </a:rPr>
                        <a:t>Pre-Exposure</a:t>
                      </a:r>
                      <a:r>
                        <a:rPr lang="en-US" sz="2400" b="1" baseline="0" dirty="0" smtClean="0">
                          <a:solidFill>
                            <a:srgbClr val="535352"/>
                          </a:solidFill>
                          <a:latin typeface="+mn-lt"/>
                          <a:cs typeface="Calibri"/>
                        </a:rPr>
                        <a:t> Prophylaxis</a:t>
                      </a:r>
                      <a:endParaRPr lang="en-US" sz="2400" b="1" dirty="0" smtClean="0">
                        <a:solidFill>
                          <a:srgbClr val="535352"/>
                        </a:solidFill>
                        <a:latin typeface="+mn-lt"/>
                        <a:cs typeface="Calibri"/>
                      </a:endParaRPr>
                    </a:p>
                    <a:p>
                      <a:pPr marL="457200" marR="0" indent="-457200" algn="l" defTabSz="457200" rtl="0" eaLnBrk="1" fontAlgn="auto" latinLnBrk="0" hangingPunct="1">
                        <a:lnSpc>
                          <a:spcPct val="100000"/>
                        </a:lnSpc>
                        <a:spcBef>
                          <a:spcPts val="0"/>
                        </a:spcBef>
                        <a:spcAft>
                          <a:spcPts val="0"/>
                        </a:spcAft>
                        <a:buClrTx/>
                        <a:buSzTx/>
                        <a:buFont typeface="Arial" charset="0"/>
                        <a:buChar char="•"/>
                        <a:tabLst/>
                        <a:defRPr/>
                      </a:pPr>
                      <a:endParaRPr lang="en-US" sz="1000" dirty="0" smtClean="0">
                        <a:solidFill>
                          <a:srgbClr val="535352"/>
                        </a:solidFill>
                        <a:latin typeface="+mn-lt"/>
                        <a:cs typeface="Calibri"/>
                      </a:endParaRPr>
                    </a:p>
                    <a:p>
                      <a:pPr marL="457200" marR="0" indent="-457200" algn="l" defTabSz="457200" rtl="0" eaLnBrk="1" fontAlgn="auto" latinLnBrk="0" hangingPunct="1">
                        <a:lnSpc>
                          <a:spcPct val="100000"/>
                        </a:lnSpc>
                        <a:spcBef>
                          <a:spcPts val="0"/>
                        </a:spcBef>
                        <a:spcAft>
                          <a:spcPts val="0"/>
                        </a:spcAft>
                        <a:buClrTx/>
                        <a:buSzTx/>
                        <a:buFont typeface="Arial" charset="0"/>
                        <a:buChar char="•"/>
                        <a:tabLst/>
                        <a:defRPr/>
                      </a:pPr>
                      <a:r>
                        <a:rPr lang="en-US" sz="2400" dirty="0" smtClean="0">
                          <a:solidFill>
                            <a:srgbClr val="535352"/>
                          </a:solidFill>
                          <a:latin typeface="+mn-lt"/>
                          <a:cs typeface="Calibri"/>
                        </a:rPr>
                        <a:t>ARV taken </a:t>
                      </a:r>
                      <a:r>
                        <a:rPr lang="en-US" sz="2400" b="1" i="1" dirty="0" smtClean="0">
                          <a:solidFill>
                            <a:srgbClr val="535352"/>
                          </a:solidFill>
                          <a:latin typeface="+mn-lt"/>
                          <a:cs typeface="Calibri"/>
                        </a:rPr>
                        <a:t>before</a:t>
                      </a:r>
                      <a:r>
                        <a:rPr lang="en-US" sz="2400" dirty="0" smtClean="0">
                          <a:solidFill>
                            <a:srgbClr val="535352"/>
                          </a:solidFill>
                          <a:latin typeface="+mn-lt"/>
                          <a:cs typeface="Calibri"/>
                        </a:rPr>
                        <a:t> exposure to HIV</a:t>
                      </a:r>
                    </a:p>
                    <a:p>
                      <a:pPr marL="457200" marR="0" indent="-457200" algn="l" defTabSz="457200" rtl="0" eaLnBrk="1" fontAlgn="auto" latinLnBrk="0" hangingPunct="1">
                        <a:lnSpc>
                          <a:spcPct val="100000"/>
                        </a:lnSpc>
                        <a:spcBef>
                          <a:spcPts val="0"/>
                        </a:spcBef>
                        <a:spcAft>
                          <a:spcPts val="0"/>
                        </a:spcAft>
                        <a:buClrTx/>
                        <a:buSzTx/>
                        <a:buFont typeface="Arial" charset="0"/>
                        <a:buChar char="•"/>
                        <a:tabLst/>
                        <a:defRPr/>
                      </a:pPr>
                      <a:r>
                        <a:rPr lang="en-US" sz="2400" dirty="0" smtClean="0">
                          <a:solidFill>
                            <a:srgbClr val="535352"/>
                          </a:solidFill>
                          <a:latin typeface="+mn-lt"/>
                          <a:cs typeface="Calibri"/>
                        </a:rPr>
                        <a:t>Prevents HIV acquisition</a:t>
                      </a:r>
                    </a:p>
                    <a:p>
                      <a:endParaRPr lang="en-GB" sz="2400" dirty="0"/>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1" dirty="0" smtClean="0">
                          <a:solidFill>
                            <a:srgbClr val="535352"/>
                          </a:solidFill>
                          <a:latin typeface="+mn-lt"/>
                          <a:cs typeface="Calibri"/>
                        </a:rPr>
                        <a:t>Post-Exposure Prophylaxis</a:t>
                      </a:r>
                    </a:p>
                    <a:p>
                      <a:pPr marL="457200" marR="0" indent="-457200" algn="l" defTabSz="457200" rtl="0" eaLnBrk="1" fontAlgn="auto" latinLnBrk="0" hangingPunct="1">
                        <a:lnSpc>
                          <a:spcPct val="100000"/>
                        </a:lnSpc>
                        <a:spcBef>
                          <a:spcPts val="0"/>
                        </a:spcBef>
                        <a:spcAft>
                          <a:spcPts val="0"/>
                        </a:spcAft>
                        <a:buClrTx/>
                        <a:buSzTx/>
                        <a:buFont typeface="Arial" charset="0"/>
                        <a:buChar char="•"/>
                        <a:tabLst/>
                        <a:defRPr/>
                      </a:pPr>
                      <a:endParaRPr lang="en-US" sz="1000" dirty="0" smtClean="0">
                        <a:solidFill>
                          <a:srgbClr val="535352"/>
                        </a:solidFill>
                        <a:latin typeface="+mn-lt"/>
                        <a:cs typeface="Calibri"/>
                      </a:endParaRPr>
                    </a:p>
                    <a:p>
                      <a:pPr marL="457200" marR="0" indent="-457200" algn="l" defTabSz="457200" rtl="0" eaLnBrk="1" fontAlgn="auto" latinLnBrk="0" hangingPunct="1">
                        <a:lnSpc>
                          <a:spcPct val="100000"/>
                        </a:lnSpc>
                        <a:spcBef>
                          <a:spcPts val="0"/>
                        </a:spcBef>
                        <a:spcAft>
                          <a:spcPts val="0"/>
                        </a:spcAft>
                        <a:buClrTx/>
                        <a:buSzTx/>
                        <a:buFont typeface="Arial" charset="0"/>
                        <a:buChar char="•"/>
                        <a:tabLst/>
                        <a:defRPr/>
                      </a:pPr>
                      <a:r>
                        <a:rPr lang="en-US" sz="2400" dirty="0" smtClean="0">
                          <a:solidFill>
                            <a:srgbClr val="535352"/>
                          </a:solidFill>
                          <a:latin typeface="+mn-lt"/>
                          <a:cs typeface="Calibri"/>
                        </a:rPr>
                        <a:t>ARV taken </a:t>
                      </a:r>
                      <a:r>
                        <a:rPr lang="en-US" sz="2400" b="1" i="1" dirty="0" smtClean="0">
                          <a:solidFill>
                            <a:srgbClr val="535352"/>
                          </a:solidFill>
                          <a:latin typeface="+mn-lt"/>
                          <a:cs typeface="Calibri"/>
                        </a:rPr>
                        <a:t>after</a:t>
                      </a:r>
                      <a:r>
                        <a:rPr lang="en-US" sz="2400" dirty="0" smtClean="0">
                          <a:solidFill>
                            <a:srgbClr val="535352"/>
                          </a:solidFill>
                          <a:latin typeface="+mn-lt"/>
                          <a:cs typeface="Calibri"/>
                        </a:rPr>
                        <a:t> exposure (within 72 hours) for 28 days to prevent HIV </a:t>
                      </a:r>
                    </a:p>
                    <a:p>
                      <a:endParaRPr lang="en-GB" sz="2400" dirty="0"/>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1" indent="0" algn="ctr" defTabSz="457200" rtl="0" eaLnBrk="1" fontAlgn="auto" latinLnBrk="0" hangingPunct="1">
                        <a:lnSpc>
                          <a:spcPct val="100000"/>
                        </a:lnSpc>
                        <a:spcBef>
                          <a:spcPts val="0"/>
                        </a:spcBef>
                        <a:spcAft>
                          <a:spcPts val="0"/>
                        </a:spcAft>
                        <a:buClrTx/>
                        <a:buSzTx/>
                        <a:buFontTx/>
                        <a:buNone/>
                        <a:tabLst/>
                        <a:defRPr/>
                      </a:pPr>
                      <a:r>
                        <a:rPr lang="en-US" sz="2400" b="1" dirty="0" smtClean="0">
                          <a:solidFill>
                            <a:srgbClr val="535352"/>
                          </a:solidFill>
                          <a:latin typeface="+mn-lt"/>
                          <a:cs typeface="Calibri"/>
                        </a:rPr>
                        <a:t>Treatment</a:t>
                      </a:r>
                    </a:p>
                    <a:p>
                      <a:pPr marL="457200" marR="0" lvl="1" indent="-457200" algn="l" defTabSz="457200" rtl="0" eaLnBrk="1" fontAlgn="auto" latinLnBrk="0" hangingPunct="1">
                        <a:lnSpc>
                          <a:spcPct val="100000"/>
                        </a:lnSpc>
                        <a:spcBef>
                          <a:spcPts val="0"/>
                        </a:spcBef>
                        <a:spcAft>
                          <a:spcPts val="0"/>
                        </a:spcAft>
                        <a:buClrTx/>
                        <a:buSzTx/>
                        <a:buFont typeface="Arial" charset="0"/>
                        <a:buChar char="•"/>
                        <a:tabLst/>
                        <a:defRPr/>
                      </a:pPr>
                      <a:endParaRPr lang="en-US" sz="1000" dirty="0" smtClean="0">
                        <a:solidFill>
                          <a:srgbClr val="535352"/>
                        </a:solidFill>
                        <a:latin typeface="+mn-lt"/>
                        <a:cs typeface="Calibri"/>
                      </a:endParaRPr>
                    </a:p>
                    <a:p>
                      <a:pPr marL="457200" marR="0" lvl="1" indent="-457200" algn="l" defTabSz="457200" rtl="0" eaLnBrk="1" fontAlgn="auto" latinLnBrk="0" hangingPunct="1">
                        <a:lnSpc>
                          <a:spcPct val="100000"/>
                        </a:lnSpc>
                        <a:spcBef>
                          <a:spcPts val="0"/>
                        </a:spcBef>
                        <a:spcAft>
                          <a:spcPts val="0"/>
                        </a:spcAft>
                        <a:buClrTx/>
                        <a:buSzTx/>
                        <a:buFont typeface="Arial" charset="0"/>
                        <a:buChar char="•"/>
                        <a:tabLst/>
                        <a:defRPr/>
                      </a:pPr>
                      <a:r>
                        <a:rPr lang="en-US" sz="2400" dirty="0" smtClean="0">
                          <a:solidFill>
                            <a:srgbClr val="535352"/>
                          </a:solidFill>
                          <a:latin typeface="+mn-lt"/>
                          <a:cs typeface="Calibri"/>
                        </a:rPr>
                        <a:t>Life long treatment to </a:t>
                      </a:r>
                      <a:r>
                        <a:rPr lang="en-US" sz="2400" dirty="0" err="1" smtClean="0">
                          <a:solidFill>
                            <a:srgbClr val="535352"/>
                          </a:solidFill>
                          <a:latin typeface="+mn-lt"/>
                          <a:cs typeface="Calibri"/>
                        </a:rPr>
                        <a:t>minimise</a:t>
                      </a:r>
                      <a:r>
                        <a:rPr lang="en-US" sz="2400" dirty="0" smtClean="0">
                          <a:solidFill>
                            <a:srgbClr val="535352"/>
                          </a:solidFill>
                          <a:latin typeface="+mn-lt"/>
                          <a:cs typeface="Calibri"/>
                        </a:rPr>
                        <a:t> the effect of HIV,  strengthen the immune system - reduce viral load, and increase CD4 count</a:t>
                      </a:r>
                    </a:p>
                    <a:p>
                      <a:endParaRPr lang="en-GB" sz="2400" dirty="0"/>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r>
            </a:tbl>
          </a:graphicData>
        </a:graphic>
      </p:graphicFrame>
      <p:pic>
        <p:nvPicPr>
          <p:cNvPr id="10" name="Picture 4" descr="Image result for post exposure prophylaxis pictur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24073" y="3981932"/>
            <a:ext cx="2124128" cy="212412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Image result for antiretroviral fixed dose combinations picture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491200" y="4637857"/>
            <a:ext cx="3016250" cy="194799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107411" y="3860271"/>
            <a:ext cx="2758062" cy="1555171"/>
          </a:xfrm>
          <a:prstGeom prst="rect">
            <a:avLst/>
          </a:prstGeom>
        </p:spPr>
      </p:pic>
    </p:spTree>
    <p:extLst>
      <p:ext uri="{BB962C8B-B14F-4D97-AF65-F5344CB8AC3E}">
        <p14:creationId xmlns:p14="http://schemas.microsoft.com/office/powerpoint/2010/main" val="202178593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t">
            <a:normAutofit/>
          </a:bodyPr>
          <a:lstStyle/>
          <a:p>
            <a:r>
              <a:rPr lang="en-ZA" dirty="0">
                <a:latin typeface="+mn-lt"/>
              </a:rPr>
              <a:t>Messaging - e</a:t>
            </a:r>
            <a:r>
              <a:rPr lang="en-ZA" dirty="0" smtClean="0">
                <a:latin typeface="+mn-lt"/>
              </a:rPr>
              <a:t>ligibility</a:t>
            </a:r>
            <a:endParaRPr lang="en-ZA" dirty="0">
              <a:latin typeface="+mn-lt"/>
            </a:endParaRPr>
          </a:p>
        </p:txBody>
      </p:sp>
      <p:sp>
        <p:nvSpPr>
          <p:cNvPr id="3" name="Content Placeholder 2"/>
          <p:cNvSpPr>
            <a:spLocks noGrp="1"/>
          </p:cNvSpPr>
          <p:nvPr>
            <p:ph idx="1"/>
          </p:nvPr>
        </p:nvSpPr>
        <p:spPr/>
        <p:txBody>
          <a:bodyPr vert="horz" lIns="91440" tIns="45720" rIns="91440" bIns="45720" rtlCol="0">
            <a:noAutofit/>
          </a:bodyPr>
          <a:lstStyle/>
          <a:p>
            <a:pPr marL="0" indent="0">
              <a:lnSpc>
                <a:spcPct val="100000"/>
              </a:lnSpc>
              <a:buNone/>
            </a:pPr>
            <a:r>
              <a:rPr lang="en-ZA" sz="3200" dirty="0" smtClean="0">
                <a:ea typeface="Helvetica Light"/>
                <a:cs typeface="Helvetica Light"/>
              </a:rPr>
              <a:t>Defining </a:t>
            </a:r>
            <a:r>
              <a:rPr lang="en-ZA" sz="3200" dirty="0">
                <a:ea typeface="Helvetica Light"/>
                <a:cs typeface="Helvetica Light"/>
              </a:rPr>
              <a:t>‘substantial risk’ </a:t>
            </a:r>
            <a:r>
              <a:rPr lang="en-ZA" sz="3200" dirty="0" smtClean="0">
                <a:ea typeface="Helvetica Light"/>
                <a:cs typeface="Helvetica Light"/>
              </a:rPr>
              <a:t>is difficult. </a:t>
            </a:r>
          </a:p>
          <a:p>
            <a:pPr marL="0" indent="0">
              <a:lnSpc>
                <a:spcPct val="100000"/>
              </a:lnSpc>
              <a:buNone/>
            </a:pPr>
            <a:r>
              <a:rPr lang="en-ZA" sz="3200" dirty="0" smtClean="0">
                <a:ea typeface="Helvetica Light"/>
                <a:cs typeface="Helvetica Light"/>
              </a:rPr>
              <a:t>Anyone who requests </a:t>
            </a:r>
            <a:r>
              <a:rPr lang="en-ZA" sz="3200" dirty="0" err="1" smtClean="0">
                <a:ea typeface="Helvetica Light"/>
                <a:cs typeface="Helvetica Light"/>
              </a:rPr>
              <a:t>PrEP</a:t>
            </a:r>
            <a:r>
              <a:rPr lang="en-ZA" sz="3200" dirty="0" smtClean="0">
                <a:ea typeface="Helvetica Light"/>
                <a:cs typeface="Helvetica Light"/>
              </a:rPr>
              <a:t> should be screened, regardless of reported risk. </a:t>
            </a:r>
          </a:p>
          <a:p>
            <a:pPr>
              <a:lnSpc>
                <a:spcPct val="100000"/>
              </a:lnSpc>
            </a:pPr>
            <a:endParaRPr lang="en-ZA" sz="3200" dirty="0">
              <a:ea typeface="Helvetica Light"/>
              <a:cs typeface="Helvetica Light"/>
            </a:endParaRPr>
          </a:p>
          <a:p>
            <a:pPr marL="0" indent="0">
              <a:lnSpc>
                <a:spcPct val="100000"/>
              </a:lnSpc>
              <a:buNone/>
            </a:pPr>
            <a:r>
              <a:rPr lang="en-ZA" sz="3200" dirty="0" smtClean="0">
                <a:ea typeface="Helvetica Light"/>
                <a:cs typeface="Helvetica Light"/>
              </a:rPr>
              <a:t>Message: </a:t>
            </a:r>
          </a:p>
          <a:p>
            <a:pPr marL="0" indent="0">
              <a:lnSpc>
                <a:spcPct val="100000"/>
              </a:lnSpc>
              <a:buNone/>
            </a:pPr>
            <a:r>
              <a:rPr lang="en-ZA" sz="3200" dirty="0" err="1" smtClean="0">
                <a:solidFill>
                  <a:schemeClr val="tx2"/>
                </a:solidFill>
                <a:ea typeface="Helvetica Light"/>
                <a:cs typeface="Helvetica Light"/>
              </a:rPr>
              <a:t>PrEP</a:t>
            </a:r>
            <a:r>
              <a:rPr lang="en-ZA" sz="3200" dirty="0" smtClean="0">
                <a:solidFill>
                  <a:schemeClr val="tx2"/>
                </a:solidFill>
                <a:ea typeface="Helvetica Light"/>
                <a:cs typeface="Helvetica Light"/>
              </a:rPr>
              <a:t> </a:t>
            </a:r>
            <a:r>
              <a:rPr lang="en-ZA" sz="3200" dirty="0">
                <a:solidFill>
                  <a:schemeClr val="tx2"/>
                </a:solidFill>
                <a:ea typeface="Helvetica Light"/>
                <a:cs typeface="Helvetica Light"/>
              </a:rPr>
              <a:t>is a safe and highly effective medication that can prevent HIV. If you think that you might be exposed to HIV, then this is something you should consider.</a:t>
            </a:r>
          </a:p>
          <a:p>
            <a:pPr>
              <a:lnSpc>
                <a:spcPct val="100000"/>
              </a:lnSpc>
            </a:pPr>
            <a:endParaRPr lang="en-ZA" sz="3200" dirty="0">
              <a:ea typeface="Helvetica Light"/>
              <a:cs typeface="Helvetica Light"/>
            </a:endParaRPr>
          </a:p>
          <a:p>
            <a:pPr>
              <a:lnSpc>
                <a:spcPct val="100000"/>
              </a:lnSpc>
            </a:pPr>
            <a:endParaRPr lang="en-ZA" sz="3200" dirty="0">
              <a:ea typeface="Helvetica Light"/>
              <a:cs typeface="Helvetica Light"/>
            </a:endParaRPr>
          </a:p>
          <a:p>
            <a:pPr>
              <a:lnSpc>
                <a:spcPct val="100000"/>
              </a:lnSpc>
            </a:pPr>
            <a:endParaRPr lang="en-ZA" sz="3200" dirty="0">
              <a:ea typeface="Helvetica Light"/>
              <a:cs typeface="Helvetica Light"/>
            </a:endParaRPr>
          </a:p>
        </p:txBody>
      </p:sp>
      <p:sp>
        <p:nvSpPr>
          <p:cNvPr id="566" name="Shape 566"/>
          <p:cNvSpPr>
            <a:spLocks noGrp="1"/>
          </p:cNvSpPr>
          <p:nvPr>
            <p:ph type="sldNum" sz="quarter" idx="4294967295"/>
          </p:nvPr>
        </p:nvSpPr>
        <p:spPr>
          <a:xfrm>
            <a:off x="9448800" y="6356350"/>
            <a:ext cx="2743200" cy="365125"/>
          </a:xfrm>
          <a:prstGeom prst="rect">
            <a:avLst/>
          </a:prstGeom>
          <a:extLst>
            <a:ext uri="{C572A759-6A51-4108-AA02-DFA0A04FC94B}">
              <ma14:wrappingTextBoxFlag xmlns:ma14="http://schemas.microsoft.com/office/mac/drawingml/2011/main" val="1"/>
            </a:ext>
          </a:extLst>
        </p:spPr>
        <p:txBody>
          <a:bodyPr vert="horz" lIns="0" tIns="0" rIns="0" bIns="0" rtlCol="0" anchor="ctr"/>
          <a:lstStyle/>
          <a:p>
            <a:pPr lvl="0">
              <a:defRPr sz="1800">
                <a:solidFill>
                  <a:srgbClr val="000000"/>
                </a:solidFill>
              </a:defRPr>
            </a:pPr>
            <a:fld id="{86CB4B4D-7CA3-9044-876B-883B54F8677D}" type="slidenum">
              <a:rPr>
                <a:solidFill>
                  <a:srgbClr val="888888"/>
                </a:solidFill>
              </a:rPr>
              <a:t>27</a:t>
            </a:fld>
            <a:endParaRPr>
              <a:solidFill>
                <a:srgbClr val="888888"/>
              </a:solidFill>
            </a:endParaRPr>
          </a:p>
        </p:txBody>
      </p:sp>
      <p:pic>
        <p:nvPicPr>
          <p:cNvPr id="4" name="Picture 3"/>
          <p:cNvPicPr>
            <a:picLocks noChangeAspect="1"/>
          </p:cNvPicPr>
          <p:nvPr/>
        </p:nvPicPr>
        <p:blipFill>
          <a:blip r:embed="rId3"/>
          <a:stretch>
            <a:fillRect/>
          </a:stretch>
        </p:blipFill>
        <p:spPr>
          <a:xfrm>
            <a:off x="7048500" y="236414"/>
            <a:ext cx="4000500" cy="1846385"/>
          </a:xfrm>
          <a:prstGeom prst="rect">
            <a:avLst/>
          </a:prstGeom>
        </p:spPr>
      </p:pic>
    </p:spTree>
    <p:extLst>
      <p:ext uri="{BB962C8B-B14F-4D97-AF65-F5344CB8AC3E}">
        <p14:creationId xmlns:p14="http://schemas.microsoft.com/office/powerpoint/2010/main" val="297441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t">
            <a:normAutofit/>
          </a:bodyPr>
          <a:lstStyle/>
          <a:p>
            <a:r>
              <a:rPr lang="en-ZA" dirty="0" smtClean="0">
                <a:latin typeface="+mn-lt"/>
              </a:rPr>
              <a:t>Messaging - eligibility</a:t>
            </a:r>
            <a:endParaRPr lang="en-ZA" dirty="0">
              <a:latin typeface="+mn-lt"/>
            </a:endParaRPr>
          </a:p>
        </p:txBody>
      </p:sp>
      <p:sp>
        <p:nvSpPr>
          <p:cNvPr id="3" name="Content Placeholder 2"/>
          <p:cNvSpPr>
            <a:spLocks noGrp="1"/>
          </p:cNvSpPr>
          <p:nvPr>
            <p:ph idx="1"/>
          </p:nvPr>
        </p:nvSpPr>
        <p:spPr>
          <a:xfrm>
            <a:off x="838200" y="1409958"/>
            <a:ext cx="10515600" cy="1942842"/>
          </a:xfrm>
        </p:spPr>
        <p:txBody>
          <a:bodyPr>
            <a:noAutofit/>
          </a:bodyPr>
          <a:lstStyle/>
          <a:p>
            <a:pPr marL="0" indent="0">
              <a:lnSpc>
                <a:spcPct val="100000"/>
              </a:lnSpc>
              <a:buNone/>
            </a:pPr>
            <a:r>
              <a:rPr lang="en-ZA" sz="3200" dirty="0" smtClean="0">
                <a:ea typeface="Helvetica Light"/>
                <a:cs typeface="Helvetica Light"/>
                <a:sym typeface="Helvetica Light"/>
              </a:rPr>
              <a:t>Someone </a:t>
            </a:r>
            <a:r>
              <a:rPr lang="en-ZA" sz="3200" dirty="0">
                <a:ea typeface="Helvetica Light"/>
                <a:cs typeface="Helvetica Light"/>
                <a:sym typeface="Helvetica Light"/>
              </a:rPr>
              <a:t>comes into your clinic who is very low </a:t>
            </a:r>
            <a:r>
              <a:rPr lang="en-ZA" sz="3200" dirty="0" smtClean="0">
                <a:ea typeface="Helvetica Light"/>
                <a:cs typeface="Helvetica Light"/>
                <a:sym typeface="Helvetica Light"/>
              </a:rPr>
              <a:t>risk, </a:t>
            </a:r>
            <a:r>
              <a:rPr lang="en-ZA" sz="3200" dirty="0">
                <a:ea typeface="Helvetica Light"/>
                <a:cs typeface="Helvetica Light"/>
                <a:sym typeface="Helvetica Light"/>
              </a:rPr>
              <a:t>but they are increasingly worried about getting </a:t>
            </a:r>
            <a:r>
              <a:rPr lang="en-ZA" sz="3200" dirty="0" smtClean="0">
                <a:ea typeface="Helvetica Light"/>
                <a:cs typeface="Helvetica Light"/>
                <a:sym typeface="Helvetica Light"/>
              </a:rPr>
              <a:t>HIV. They have </a:t>
            </a:r>
            <a:r>
              <a:rPr lang="en-ZA" sz="3200" dirty="0">
                <a:ea typeface="Helvetica Light"/>
                <a:cs typeface="Helvetica Light"/>
                <a:sym typeface="Helvetica Light"/>
              </a:rPr>
              <a:t>no plans to increase their risk behaviour. How do you tell them that they are not eligible?</a:t>
            </a:r>
            <a:r>
              <a:rPr lang="en-ZA" sz="3200" b="1" dirty="0">
                <a:sym typeface="Helvetica"/>
              </a:rPr>
              <a:t> </a:t>
            </a:r>
          </a:p>
          <a:p>
            <a:pPr lvl="0">
              <a:lnSpc>
                <a:spcPct val="100000"/>
              </a:lnSpc>
            </a:pPr>
            <a:endParaRPr lang="en-ZA" sz="3200" dirty="0"/>
          </a:p>
          <a:p>
            <a:pPr>
              <a:lnSpc>
                <a:spcPct val="100000"/>
              </a:lnSpc>
            </a:pPr>
            <a:endParaRPr lang="en-ZA" sz="3200" dirty="0"/>
          </a:p>
        </p:txBody>
      </p:sp>
      <p:sp>
        <p:nvSpPr>
          <p:cNvPr id="5" name="Rectangle 4"/>
          <p:cNvSpPr/>
          <p:nvPr/>
        </p:nvSpPr>
        <p:spPr>
          <a:xfrm>
            <a:off x="800099" y="3620461"/>
            <a:ext cx="5029200" cy="2286000"/>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ZA" sz="2000" dirty="0" smtClean="0"/>
              <a:t>Do you say…</a:t>
            </a:r>
          </a:p>
          <a:p>
            <a:pPr marL="285750" indent="-285750">
              <a:buFont typeface="Arial" panose="020B0604020202020204" pitchFamily="34" charset="0"/>
              <a:buChar char="•"/>
            </a:pPr>
            <a:r>
              <a:rPr lang="en-ZA" sz="2000" dirty="0" smtClean="0"/>
              <a:t>Sorry</a:t>
            </a:r>
            <a:r>
              <a:rPr lang="en-ZA" sz="2000" dirty="0"/>
              <a:t>, you’re not high risk enough for </a:t>
            </a:r>
            <a:r>
              <a:rPr lang="en-ZA" sz="2000" dirty="0" err="1"/>
              <a:t>PrEP.</a:t>
            </a:r>
            <a:endParaRPr lang="en-ZA" sz="2000" dirty="0"/>
          </a:p>
          <a:p>
            <a:pPr marL="285750" indent="-285750">
              <a:buFont typeface="Arial" panose="020B0604020202020204" pitchFamily="34" charset="0"/>
              <a:buChar char="•"/>
            </a:pPr>
            <a:r>
              <a:rPr lang="en-ZA" sz="2000" dirty="0"/>
              <a:t>Sorry, PrEP is only for people who are really </a:t>
            </a:r>
            <a:r>
              <a:rPr lang="en-ZA" sz="2000" dirty="0" smtClean="0"/>
              <a:t>risky </a:t>
            </a:r>
            <a:r>
              <a:rPr lang="en-ZA" sz="2000" dirty="0"/>
              <a:t>and you aren’t high risk enough. </a:t>
            </a:r>
          </a:p>
        </p:txBody>
      </p:sp>
      <p:sp>
        <p:nvSpPr>
          <p:cNvPr id="8" name="Shape 602"/>
          <p:cNvSpPr/>
          <p:nvPr/>
        </p:nvSpPr>
        <p:spPr>
          <a:xfrm>
            <a:off x="6381518" y="3620461"/>
            <a:ext cx="5029200" cy="2834640"/>
          </a:xfrm>
          <a:prstGeom prst="rect">
            <a:avLst/>
          </a:prstGeom>
          <a:ln/>
          <a:extLst>
            <a:ext uri="{C572A759-6A51-4108-AA02-DFA0A04FC94B}">
              <ma14:wrappingTextBoxFlag xmlns:ma14="http://schemas.microsoft.com/office/mac/drawingml/2011/main" val="1"/>
            </a:ext>
          </a:extLst>
        </p:spPr>
        <p:style>
          <a:lnRef idx="2">
            <a:schemeClr val="accent5">
              <a:shade val="50000"/>
            </a:schemeClr>
          </a:lnRef>
          <a:fillRef idx="1">
            <a:schemeClr val="accent5"/>
          </a:fillRef>
          <a:effectRef idx="0">
            <a:schemeClr val="accent5"/>
          </a:effectRef>
          <a:fontRef idx="minor">
            <a:schemeClr val="lt1"/>
          </a:fontRef>
        </p:style>
        <p:txBody>
          <a:bodyPr lIns="50800" tIns="50800" rIns="50800" bIns="50800">
            <a:noAutofit/>
          </a:bodyPr>
          <a:lstStyle/>
          <a:p>
            <a:pPr defTabSz="414780">
              <a:buClr>
                <a:srgbClr val="008F00"/>
              </a:buClr>
              <a:buSzPct val="100000"/>
            </a:pPr>
            <a:r>
              <a:rPr lang="en-ZA" sz="2000" dirty="0" smtClean="0">
                <a:ea typeface="Helvetica Light"/>
                <a:cs typeface="Helvetica Light"/>
                <a:sym typeface="Helvetica Light"/>
              </a:rPr>
              <a:t>Or rather say…</a:t>
            </a:r>
          </a:p>
          <a:p>
            <a:pPr marL="342900" indent="-342900" defTabSz="414780">
              <a:buClr>
                <a:srgbClr val="008F00"/>
              </a:buClr>
              <a:buSzPct val="100000"/>
              <a:buFont typeface="Arial" charset="0"/>
              <a:buChar char="•"/>
            </a:pPr>
            <a:r>
              <a:rPr sz="2000" dirty="0" smtClean="0">
                <a:ea typeface="Helvetica Light"/>
                <a:cs typeface="Helvetica Light"/>
                <a:sym typeface="Helvetica Light"/>
              </a:rPr>
              <a:t>“</a:t>
            </a:r>
            <a:r>
              <a:rPr sz="2000" dirty="0">
                <a:ea typeface="Helvetica Light"/>
                <a:cs typeface="Helvetica Light"/>
                <a:sym typeface="Helvetica Light"/>
              </a:rPr>
              <a:t>It’s really great that you want to take care of your health</a:t>
            </a:r>
            <a:r>
              <a:rPr sz="2000" dirty="0" smtClean="0">
                <a:ea typeface="Helvetica Light"/>
                <a:cs typeface="Helvetica Light"/>
                <a:sym typeface="Helvetica Light"/>
              </a:rPr>
              <a:t>.”</a:t>
            </a:r>
            <a:endParaRPr lang="en-ZA" sz="2000" dirty="0" smtClean="0">
              <a:ea typeface="Helvetica Light"/>
              <a:cs typeface="Helvetica Light"/>
              <a:sym typeface="Helvetica Light"/>
            </a:endParaRPr>
          </a:p>
          <a:p>
            <a:pPr marL="342900" indent="-342900" defTabSz="414780">
              <a:buClr>
                <a:srgbClr val="008F00"/>
              </a:buClr>
              <a:buSzPct val="100000"/>
              <a:buFont typeface="Arial" charset="0"/>
              <a:buChar char="•"/>
            </a:pPr>
            <a:r>
              <a:rPr sz="2000" dirty="0" smtClean="0">
                <a:ea typeface="Helvetica Light"/>
                <a:cs typeface="Helvetica Light"/>
                <a:sym typeface="Helvetica Light"/>
              </a:rPr>
              <a:t>“</a:t>
            </a:r>
            <a:r>
              <a:rPr sz="2000" dirty="0">
                <a:ea typeface="Helvetica Light"/>
                <a:cs typeface="Helvetica Light"/>
                <a:sym typeface="Helvetica Light"/>
              </a:rPr>
              <a:t>PrEP is a great way to prevent HIV but it isn’t for everyone.”</a:t>
            </a:r>
          </a:p>
          <a:p>
            <a:pPr marL="342900" indent="-342900" defTabSz="414780">
              <a:buClr>
                <a:srgbClr val="008F00"/>
              </a:buClr>
              <a:buSzPct val="100000"/>
              <a:buFont typeface="Arial" charset="0"/>
              <a:buChar char="•"/>
            </a:pPr>
            <a:r>
              <a:rPr sz="2000" dirty="0">
                <a:ea typeface="Helvetica Light"/>
                <a:cs typeface="Helvetica Light"/>
                <a:sym typeface="Helvetica Light"/>
              </a:rPr>
              <a:t>“You’re doing a great job staying negative as it is.” </a:t>
            </a:r>
          </a:p>
          <a:p>
            <a:pPr marL="342900" indent="-342900" defTabSz="414780">
              <a:buClr>
                <a:srgbClr val="008F00"/>
              </a:buClr>
              <a:buSzPct val="100000"/>
              <a:buFont typeface="Arial" charset="0"/>
              <a:buChar char="•"/>
            </a:pPr>
            <a:r>
              <a:rPr sz="2000" dirty="0">
                <a:ea typeface="Helvetica Light"/>
                <a:cs typeface="Helvetica Light"/>
                <a:sym typeface="Helvetica Light"/>
              </a:rPr>
              <a:t>“We can easily discuss </a:t>
            </a:r>
            <a:r>
              <a:rPr sz="2000" dirty="0" err="1">
                <a:ea typeface="Helvetica Light"/>
                <a:cs typeface="Helvetica Light"/>
                <a:sym typeface="Helvetica Light"/>
              </a:rPr>
              <a:t>PrEP</a:t>
            </a:r>
            <a:r>
              <a:rPr sz="2000" dirty="0">
                <a:ea typeface="Helvetica Light"/>
                <a:cs typeface="Helvetica Light"/>
                <a:sym typeface="Helvetica Light"/>
              </a:rPr>
              <a:t> anytime if you feel like your risk will increase in the future.”</a:t>
            </a:r>
          </a:p>
        </p:txBody>
      </p:sp>
    </p:spTree>
    <p:extLst>
      <p:ext uri="{BB962C8B-B14F-4D97-AF65-F5344CB8AC3E}">
        <p14:creationId xmlns:p14="http://schemas.microsoft.com/office/powerpoint/2010/main" val="16937061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t">
            <a:normAutofit/>
          </a:bodyPr>
          <a:lstStyle/>
          <a:p>
            <a:r>
              <a:rPr lang="en-ZA" dirty="0">
                <a:latin typeface="+mn-lt"/>
              </a:rPr>
              <a:t>Messaging </a:t>
            </a:r>
            <a:r>
              <a:rPr lang="en-ZA" dirty="0" smtClean="0">
                <a:latin typeface="+mn-lt"/>
              </a:rPr>
              <a:t>– condom </a:t>
            </a:r>
            <a:r>
              <a:rPr lang="en-ZA" dirty="0">
                <a:latin typeface="+mn-lt"/>
              </a:rPr>
              <a:t>u</a:t>
            </a:r>
            <a:r>
              <a:rPr lang="en-ZA" dirty="0" smtClean="0">
                <a:latin typeface="+mn-lt"/>
              </a:rPr>
              <a:t>se</a:t>
            </a:r>
            <a:endParaRPr lang="en-ZA" dirty="0">
              <a:latin typeface="+mn-lt"/>
            </a:endParaRPr>
          </a:p>
        </p:txBody>
      </p:sp>
      <p:sp>
        <p:nvSpPr>
          <p:cNvPr id="3" name="Content Placeholder 2"/>
          <p:cNvSpPr>
            <a:spLocks noGrp="1"/>
          </p:cNvSpPr>
          <p:nvPr>
            <p:ph idx="1"/>
          </p:nvPr>
        </p:nvSpPr>
        <p:spPr>
          <a:xfrm>
            <a:off x="838200" y="1262247"/>
            <a:ext cx="4727729" cy="3119253"/>
          </a:xfrm>
        </p:spPr>
        <p:txBody>
          <a:bodyPr vert="horz" lIns="91440" tIns="45720" rIns="91440" bIns="45720" rtlCol="0">
            <a:noAutofit/>
          </a:bodyPr>
          <a:lstStyle/>
          <a:p>
            <a:pPr marL="0" indent="0">
              <a:lnSpc>
                <a:spcPct val="100000"/>
              </a:lnSpc>
              <a:buNone/>
            </a:pPr>
            <a:r>
              <a:rPr lang="en-ZA" sz="2200" dirty="0">
                <a:ea typeface="Helvetica Light"/>
                <a:cs typeface="Helvetica Light"/>
                <a:sym typeface="Helvetica"/>
              </a:rPr>
              <a:t>Someone </a:t>
            </a:r>
            <a:r>
              <a:rPr lang="en-ZA" sz="2200" dirty="0">
                <a:ea typeface="Helvetica Light"/>
                <a:cs typeface="Helvetica Light"/>
                <a:sym typeface="Helvetica Light"/>
              </a:rPr>
              <a:t>comes to your clinic and would like to start </a:t>
            </a:r>
            <a:r>
              <a:rPr lang="en-ZA" sz="2200" dirty="0" err="1">
                <a:ea typeface="Helvetica Light"/>
                <a:cs typeface="Helvetica Light"/>
                <a:sym typeface="Helvetica Light"/>
              </a:rPr>
              <a:t>PrEP.</a:t>
            </a:r>
            <a:r>
              <a:rPr lang="en-ZA" sz="2200" dirty="0">
                <a:ea typeface="Helvetica Light"/>
                <a:cs typeface="Helvetica Light"/>
                <a:sym typeface="Helvetica Light"/>
              </a:rPr>
              <a:t> They are already inconsistent with their condom use and plan to stop using them all together. For this client, they are condom fatigued, they enjoy not using condoms, and they live in a cultural context that supports it. </a:t>
            </a:r>
            <a:endParaRPr lang="en-ZA" sz="2200" dirty="0">
              <a:ea typeface="Helvetica Light"/>
              <a:cs typeface="Helvetica Light"/>
              <a:sym typeface="Helvetica"/>
            </a:endParaRPr>
          </a:p>
          <a:p>
            <a:pPr marL="0" indent="0">
              <a:lnSpc>
                <a:spcPct val="100000"/>
              </a:lnSpc>
              <a:buNone/>
            </a:pPr>
            <a:endParaRPr lang="en-ZA" sz="2200" dirty="0">
              <a:ea typeface="Helvetica Light"/>
              <a:cs typeface="Helvetica Light"/>
            </a:endParaRPr>
          </a:p>
          <a:p>
            <a:pPr marL="0" indent="0">
              <a:lnSpc>
                <a:spcPct val="100000"/>
              </a:lnSpc>
              <a:buNone/>
            </a:pPr>
            <a:endParaRPr lang="en-ZA" sz="2200" dirty="0">
              <a:ea typeface="Helvetica Light"/>
              <a:cs typeface="Helvetica Light"/>
            </a:endParaRPr>
          </a:p>
        </p:txBody>
      </p:sp>
      <p:sp>
        <p:nvSpPr>
          <p:cNvPr id="566" name="Shape 566"/>
          <p:cNvSpPr>
            <a:spLocks noGrp="1"/>
          </p:cNvSpPr>
          <p:nvPr>
            <p:ph type="sldNum" sz="quarter" idx="4294967295"/>
          </p:nvPr>
        </p:nvSpPr>
        <p:spPr>
          <a:xfrm>
            <a:off x="9448800" y="6356350"/>
            <a:ext cx="2743200" cy="365125"/>
          </a:xfrm>
          <a:prstGeom prst="rect">
            <a:avLst/>
          </a:prstGeom>
          <a:extLst>
            <a:ext uri="{C572A759-6A51-4108-AA02-DFA0A04FC94B}">
              <ma14:wrappingTextBoxFlag xmlns:ma14="http://schemas.microsoft.com/office/mac/drawingml/2011/main" val="1"/>
            </a:ext>
          </a:extLst>
        </p:spPr>
        <p:txBody>
          <a:bodyPr vert="horz" lIns="0" tIns="0" rIns="0" bIns="0" rtlCol="0" anchor="ctr"/>
          <a:lstStyle/>
          <a:p>
            <a:pPr lvl="0">
              <a:defRPr sz="1800">
                <a:solidFill>
                  <a:srgbClr val="000000"/>
                </a:solidFill>
              </a:defRPr>
            </a:pPr>
            <a:fld id="{86CB4B4D-7CA3-9044-876B-883B54F8677D}" type="slidenum">
              <a:rPr>
                <a:solidFill>
                  <a:srgbClr val="888888"/>
                </a:solidFill>
              </a:rPr>
              <a:t>29</a:t>
            </a:fld>
            <a:endParaRPr>
              <a:solidFill>
                <a:srgbClr val="888888"/>
              </a:solidFill>
            </a:endParaRPr>
          </a:p>
        </p:txBody>
      </p:sp>
      <p:sp>
        <p:nvSpPr>
          <p:cNvPr id="5" name="Rectangle 4"/>
          <p:cNvSpPr/>
          <p:nvPr/>
        </p:nvSpPr>
        <p:spPr>
          <a:xfrm>
            <a:off x="5610071" y="1573145"/>
            <a:ext cx="6119391" cy="1477328"/>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ZA" dirty="0">
                <a:solidFill>
                  <a:schemeClr val="lt1"/>
                </a:solidFill>
              </a:rPr>
              <a:t>Do you say</a:t>
            </a:r>
            <a:r>
              <a:rPr lang="en-ZA" dirty="0" smtClean="0">
                <a:solidFill>
                  <a:schemeClr val="lt1"/>
                </a:solidFill>
              </a:rPr>
              <a:t>…</a:t>
            </a:r>
            <a:endParaRPr lang="en-ZA" dirty="0">
              <a:solidFill>
                <a:schemeClr val="lt1"/>
              </a:solidFill>
            </a:endParaRPr>
          </a:p>
          <a:p>
            <a:pPr marL="342900" indent="-342900">
              <a:buFont typeface="Arial" charset="0"/>
              <a:buChar char="•"/>
            </a:pPr>
            <a:r>
              <a:rPr lang="en-ZA" dirty="0">
                <a:solidFill>
                  <a:schemeClr val="lt1"/>
                </a:solidFill>
                <a:sym typeface="Helvetica Light"/>
              </a:rPr>
              <a:t>Condoms are the best way to stay HIV negative and protect yourself from </a:t>
            </a:r>
            <a:r>
              <a:rPr lang="en-ZA" dirty="0" smtClean="0">
                <a:solidFill>
                  <a:schemeClr val="lt1"/>
                </a:solidFill>
                <a:sym typeface="Helvetica Light"/>
              </a:rPr>
              <a:t>STIs. </a:t>
            </a:r>
            <a:r>
              <a:rPr lang="en-ZA" dirty="0">
                <a:solidFill>
                  <a:schemeClr val="lt1"/>
                </a:solidFill>
                <a:sym typeface="Helvetica Light"/>
              </a:rPr>
              <a:t>You should try to use condoms</a:t>
            </a:r>
            <a:r>
              <a:rPr lang="en-ZA" dirty="0" smtClean="0">
                <a:solidFill>
                  <a:schemeClr val="lt1"/>
                </a:solidFill>
                <a:sym typeface="Helvetica Light"/>
              </a:rPr>
              <a:t>.</a:t>
            </a:r>
            <a:endParaRPr lang="en-ZA" dirty="0">
              <a:solidFill>
                <a:schemeClr val="lt1"/>
              </a:solidFill>
              <a:sym typeface="Helvetica Light"/>
            </a:endParaRPr>
          </a:p>
          <a:p>
            <a:pPr marL="342900" indent="-342900">
              <a:buFont typeface="Arial" charset="0"/>
              <a:buChar char="•"/>
            </a:pPr>
            <a:r>
              <a:rPr lang="en-ZA" dirty="0">
                <a:solidFill>
                  <a:schemeClr val="lt1"/>
                </a:solidFill>
                <a:sym typeface="Helvetica Light"/>
              </a:rPr>
              <a:t>I worry about giving you PrEP if it is going to make you have more unprotected sex. </a:t>
            </a:r>
          </a:p>
        </p:txBody>
      </p:sp>
      <p:sp>
        <p:nvSpPr>
          <p:cNvPr id="7" name="Shape 602"/>
          <p:cNvSpPr/>
          <p:nvPr/>
        </p:nvSpPr>
        <p:spPr>
          <a:xfrm>
            <a:off x="5610071" y="3422135"/>
            <a:ext cx="6119391" cy="2737365"/>
          </a:xfrm>
          <a:prstGeom prst="rect">
            <a:avLst/>
          </a:prstGeom>
          <a:ln/>
          <a:extLst>
            <a:ext uri="{C572A759-6A51-4108-AA02-DFA0A04FC94B}">
              <ma14:wrappingTextBoxFlag xmlns:ma14="http://schemas.microsoft.com/office/mac/drawingml/2011/main" val="1"/>
            </a:ext>
          </a:extLst>
        </p:spPr>
        <p:style>
          <a:lnRef idx="2">
            <a:schemeClr val="accent5">
              <a:shade val="50000"/>
            </a:schemeClr>
          </a:lnRef>
          <a:fillRef idx="1">
            <a:schemeClr val="accent5"/>
          </a:fillRef>
          <a:effectRef idx="0">
            <a:schemeClr val="accent5"/>
          </a:effectRef>
          <a:fontRef idx="minor">
            <a:schemeClr val="lt1"/>
          </a:fontRef>
        </p:style>
        <p:txBody>
          <a:bodyPr lIns="50800" tIns="50800" rIns="50800" bIns="50800">
            <a:noAutofit/>
          </a:bodyPr>
          <a:lstStyle/>
          <a:p>
            <a:pPr defTabSz="414780">
              <a:buClr>
                <a:srgbClr val="008F00"/>
              </a:buClr>
              <a:buSzPct val="100000"/>
            </a:pPr>
            <a:r>
              <a:rPr lang="en-ZA" dirty="0">
                <a:solidFill>
                  <a:schemeClr val="lt1"/>
                </a:solidFill>
                <a:ea typeface="Helvetica Light"/>
                <a:cs typeface="Helvetica Light"/>
                <a:sym typeface="Helvetica Light"/>
              </a:rPr>
              <a:t>Or rather say…</a:t>
            </a:r>
          </a:p>
          <a:p>
            <a:pPr marL="342900" indent="-342900" defTabSz="414780">
              <a:buClr>
                <a:schemeClr val="bg1"/>
              </a:buClr>
              <a:buSzPct val="100000"/>
              <a:buFont typeface="Arial" charset="0"/>
              <a:buChar char="•"/>
            </a:pPr>
            <a:r>
              <a:rPr dirty="0">
                <a:solidFill>
                  <a:schemeClr val="bg1"/>
                </a:solidFill>
                <a:ea typeface="Helvetica Light"/>
                <a:cs typeface="Helvetica Light"/>
                <a:sym typeface="Helvetica Light"/>
              </a:rPr>
              <a:t>“It’s really great that you want to</a:t>
            </a:r>
            <a:r>
              <a:rPr lang="en-ZA" dirty="0">
                <a:solidFill>
                  <a:schemeClr val="bg1"/>
                </a:solidFill>
                <a:ea typeface="Helvetica Light"/>
                <a:cs typeface="Helvetica Light"/>
                <a:sym typeface="Helvetica Light"/>
              </a:rPr>
              <a:t> prevent </a:t>
            </a:r>
            <a:r>
              <a:rPr lang="en-ZA" dirty="0" smtClean="0">
                <a:solidFill>
                  <a:schemeClr val="bg1"/>
                </a:solidFill>
                <a:ea typeface="Helvetica Light"/>
                <a:cs typeface="Helvetica Light"/>
                <a:sym typeface="Helvetica Light"/>
              </a:rPr>
              <a:t>HIV</a:t>
            </a:r>
            <a:r>
              <a:rPr dirty="0" smtClean="0">
                <a:solidFill>
                  <a:schemeClr val="bg1"/>
                </a:solidFill>
                <a:ea typeface="Helvetica Light"/>
                <a:cs typeface="Helvetica Light"/>
                <a:sym typeface="Helvetica Light"/>
              </a:rPr>
              <a:t>”</a:t>
            </a:r>
            <a:endParaRPr lang="en-ZA" dirty="0">
              <a:solidFill>
                <a:schemeClr val="bg1"/>
              </a:solidFill>
              <a:ea typeface="Helvetica Light"/>
              <a:cs typeface="Helvetica Light"/>
              <a:sym typeface="Helvetica Light"/>
            </a:endParaRPr>
          </a:p>
          <a:p>
            <a:pPr marL="342900" indent="-342900" defTabSz="414780">
              <a:buClr>
                <a:schemeClr val="bg1"/>
              </a:buClr>
              <a:buSzPct val="100000"/>
              <a:buFont typeface="Arial" charset="0"/>
              <a:buChar char="•"/>
            </a:pPr>
            <a:r>
              <a:rPr dirty="0">
                <a:solidFill>
                  <a:schemeClr val="bg1"/>
                </a:solidFill>
                <a:ea typeface="Helvetica Light"/>
                <a:cs typeface="Helvetica Light"/>
                <a:sym typeface="Helvetica Light"/>
              </a:rPr>
              <a:t>“</a:t>
            </a:r>
            <a:r>
              <a:rPr lang="en-ZA" dirty="0" smtClean="0">
                <a:solidFill>
                  <a:schemeClr val="bg1"/>
                </a:solidFill>
                <a:ea typeface="Helvetica Light"/>
                <a:cs typeface="Helvetica Light"/>
                <a:sym typeface="Helvetica Light"/>
              </a:rPr>
              <a:t>Let’s </a:t>
            </a:r>
            <a:r>
              <a:rPr lang="en-ZA" dirty="0">
                <a:solidFill>
                  <a:schemeClr val="bg1"/>
                </a:solidFill>
                <a:ea typeface="Helvetica Light"/>
                <a:cs typeface="Helvetica Light"/>
                <a:sym typeface="Helvetica Light"/>
              </a:rPr>
              <a:t>look at your </a:t>
            </a:r>
            <a:r>
              <a:rPr lang="en-ZA" dirty="0" smtClean="0">
                <a:solidFill>
                  <a:schemeClr val="bg1"/>
                </a:solidFill>
                <a:ea typeface="Helvetica Light"/>
                <a:cs typeface="Helvetica Light"/>
                <a:sym typeface="Helvetica Light"/>
              </a:rPr>
              <a:t>risk and </a:t>
            </a:r>
            <a:r>
              <a:rPr lang="en-ZA" dirty="0">
                <a:solidFill>
                  <a:schemeClr val="bg1"/>
                </a:solidFill>
                <a:ea typeface="Helvetica Light"/>
                <a:cs typeface="Helvetica Light"/>
                <a:sym typeface="Helvetica Light"/>
              </a:rPr>
              <a:t>options to prevent HIV”</a:t>
            </a:r>
          </a:p>
          <a:p>
            <a:pPr marL="342900" indent="-342900" defTabSz="414780">
              <a:buClr>
                <a:schemeClr val="bg1"/>
              </a:buClr>
              <a:buSzPct val="100000"/>
              <a:buFont typeface="Arial" charset="0"/>
              <a:buChar char="•"/>
            </a:pPr>
            <a:r>
              <a:rPr lang="en-ZA" dirty="0" smtClean="0">
                <a:solidFill>
                  <a:schemeClr val="bg1"/>
                </a:solidFill>
                <a:ea typeface="Helvetica Light"/>
                <a:cs typeface="Helvetica Light"/>
                <a:sym typeface="Helvetica Light"/>
              </a:rPr>
              <a:t>“Here </a:t>
            </a:r>
            <a:r>
              <a:rPr lang="en-ZA" dirty="0">
                <a:solidFill>
                  <a:schemeClr val="bg1"/>
                </a:solidFill>
                <a:ea typeface="Helvetica Light"/>
                <a:cs typeface="Helvetica Light"/>
                <a:sym typeface="Helvetica Light"/>
              </a:rPr>
              <a:t>is more information about </a:t>
            </a:r>
            <a:r>
              <a:rPr lang="en-ZA" dirty="0" err="1" smtClean="0">
                <a:solidFill>
                  <a:schemeClr val="bg1"/>
                </a:solidFill>
                <a:ea typeface="Helvetica Light"/>
                <a:cs typeface="Helvetica Light"/>
                <a:sym typeface="Helvetica Light"/>
              </a:rPr>
              <a:t>PrEP</a:t>
            </a:r>
            <a:r>
              <a:rPr lang="en-ZA" dirty="0">
                <a:solidFill>
                  <a:schemeClr val="bg1"/>
                </a:solidFill>
                <a:ea typeface="Helvetica Light"/>
                <a:cs typeface="Helvetica Light"/>
                <a:sym typeface="Helvetica Light"/>
              </a:rPr>
              <a:t> </a:t>
            </a:r>
            <a:r>
              <a:rPr lang="en-ZA" dirty="0" smtClean="0">
                <a:solidFill>
                  <a:schemeClr val="bg1"/>
                </a:solidFill>
                <a:ea typeface="Helvetica Light"/>
                <a:cs typeface="Helvetica Light"/>
                <a:sym typeface="Helvetica Light"/>
              </a:rPr>
              <a:t>- </a:t>
            </a:r>
            <a:r>
              <a:rPr lang="en-ZA" dirty="0">
                <a:solidFill>
                  <a:schemeClr val="bg1"/>
                </a:solidFill>
                <a:ea typeface="Helvetica Light"/>
                <a:cs typeface="Helvetica Light"/>
                <a:sym typeface="Helvetica Light"/>
              </a:rPr>
              <a:t>how it </a:t>
            </a:r>
            <a:r>
              <a:rPr lang="en-ZA" dirty="0" smtClean="0">
                <a:solidFill>
                  <a:schemeClr val="bg1"/>
                </a:solidFill>
                <a:ea typeface="Helvetica Light"/>
                <a:cs typeface="Helvetica Light"/>
                <a:sym typeface="Helvetica Light"/>
              </a:rPr>
              <a:t>works, </a:t>
            </a:r>
            <a:r>
              <a:rPr lang="en-ZA" dirty="0">
                <a:solidFill>
                  <a:schemeClr val="bg1"/>
                </a:solidFill>
                <a:ea typeface="Helvetica Light"/>
                <a:cs typeface="Helvetica Light"/>
                <a:sym typeface="Helvetica Light"/>
              </a:rPr>
              <a:t>and how to use it so that it is </a:t>
            </a:r>
            <a:r>
              <a:rPr lang="en-ZA" dirty="0" smtClean="0">
                <a:solidFill>
                  <a:schemeClr val="bg1"/>
                </a:solidFill>
                <a:ea typeface="Helvetica Light"/>
                <a:cs typeface="Helvetica Light"/>
                <a:sym typeface="Helvetica Light"/>
              </a:rPr>
              <a:t>effective…you </a:t>
            </a:r>
            <a:r>
              <a:rPr lang="en-ZA" dirty="0">
                <a:solidFill>
                  <a:schemeClr val="bg1"/>
                </a:solidFill>
                <a:ea typeface="Helvetica Light"/>
                <a:cs typeface="Helvetica Light"/>
                <a:sym typeface="Helvetica Light"/>
              </a:rPr>
              <a:t>need to decide if </a:t>
            </a:r>
            <a:r>
              <a:rPr lang="en-ZA" dirty="0" smtClean="0">
                <a:solidFill>
                  <a:schemeClr val="bg1"/>
                </a:solidFill>
                <a:ea typeface="Helvetica Light"/>
                <a:cs typeface="Helvetica Light"/>
                <a:sym typeface="Helvetica Light"/>
              </a:rPr>
              <a:t>it is </a:t>
            </a:r>
            <a:r>
              <a:rPr lang="en-ZA" dirty="0">
                <a:solidFill>
                  <a:schemeClr val="bg1"/>
                </a:solidFill>
                <a:ea typeface="Helvetica Light"/>
                <a:cs typeface="Helvetica Light"/>
                <a:sym typeface="Helvetica Light"/>
              </a:rPr>
              <a:t>for you”</a:t>
            </a:r>
          </a:p>
          <a:p>
            <a:pPr marL="342900" indent="-342900" defTabSz="414780">
              <a:buClr>
                <a:schemeClr val="bg1"/>
              </a:buClr>
              <a:buSzPct val="100000"/>
              <a:buFont typeface="Arial" charset="0"/>
              <a:buChar char="•"/>
            </a:pPr>
            <a:r>
              <a:rPr lang="en-ZA" dirty="0">
                <a:solidFill>
                  <a:schemeClr val="bg1"/>
                </a:solidFill>
                <a:ea typeface="Helvetica Light"/>
                <a:cs typeface="Helvetica Light"/>
              </a:rPr>
              <a:t>“PrEP is a really great way to prevent HIV. It doesn’t protect against other STIs, so if you aren’t using condoms then we need to regularly test you for other STIs</a:t>
            </a:r>
            <a:r>
              <a:rPr lang="en-ZA" dirty="0" smtClean="0">
                <a:solidFill>
                  <a:schemeClr val="bg1"/>
                </a:solidFill>
                <a:ea typeface="Helvetica Light"/>
                <a:cs typeface="Helvetica Light"/>
              </a:rPr>
              <a:t>.”</a:t>
            </a:r>
            <a:endParaRPr dirty="0">
              <a:solidFill>
                <a:schemeClr val="lt1"/>
              </a:solidFill>
              <a:ea typeface="Helvetica Light"/>
              <a:cs typeface="Helvetica Light"/>
              <a:sym typeface="Helvetica Light"/>
            </a:endParaRPr>
          </a:p>
        </p:txBody>
      </p:sp>
      <p:pic>
        <p:nvPicPr>
          <p:cNvPr id="8" name="Picture 7"/>
          <p:cNvPicPr>
            <a:picLocks noChangeAspect="1"/>
          </p:cNvPicPr>
          <p:nvPr/>
        </p:nvPicPr>
        <p:blipFill>
          <a:blip r:embed="rId3"/>
          <a:stretch>
            <a:fillRect/>
          </a:stretch>
        </p:blipFill>
        <p:spPr>
          <a:xfrm>
            <a:off x="953022" y="4279900"/>
            <a:ext cx="4126978" cy="2071644"/>
          </a:xfrm>
          <a:prstGeom prst="rect">
            <a:avLst/>
          </a:prstGeom>
        </p:spPr>
      </p:pic>
    </p:spTree>
    <p:extLst>
      <p:ext uri="{BB962C8B-B14F-4D97-AF65-F5344CB8AC3E}">
        <p14:creationId xmlns:p14="http://schemas.microsoft.com/office/powerpoint/2010/main" val="12233371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err="1">
                <a:ea typeface="Helvetica Light"/>
                <a:cs typeface="Helvetica Light"/>
                <a:sym typeface="Helvetica Light"/>
              </a:rPr>
              <a:t>PrEP</a:t>
            </a:r>
            <a:r>
              <a:rPr lang="en-US" dirty="0">
                <a:ea typeface="Helvetica Light"/>
                <a:cs typeface="Helvetica Light"/>
                <a:sym typeface="Helvetica Light"/>
              </a:rPr>
              <a:t> p</a:t>
            </a:r>
            <a:r>
              <a:rPr lang="en-US" dirty="0" smtClean="0">
                <a:ea typeface="Helvetica Light"/>
                <a:cs typeface="Helvetica Light"/>
                <a:sym typeface="Helvetica Light"/>
              </a:rPr>
              <a:t>romotion and messaging</a:t>
            </a:r>
            <a:endParaRPr lang="en-GB" dirty="0"/>
          </a:p>
        </p:txBody>
      </p:sp>
      <p:sp>
        <p:nvSpPr>
          <p:cNvPr id="3" name="Content Placeholder 2"/>
          <p:cNvSpPr>
            <a:spLocks noGrp="1"/>
          </p:cNvSpPr>
          <p:nvPr>
            <p:ph idx="1"/>
          </p:nvPr>
        </p:nvSpPr>
        <p:spPr/>
        <p:txBody>
          <a:bodyPr/>
          <a:lstStyle/>
          <a:p>
            <a:pPr marL="0" indent="0">
              <a:buNone/>
            </a:pPr>
            <a:r>
              <a:rPr lang="en-GB" dirty="0" err="1" smtClean="0"/>
              <a:t>PrEP</a:t>
            </a:r>
            <a:r>
              <a:rPr lang="en-GB" dirty="0" smtClean="0"/>
              <a:t> promotion</a:t>
            </a:r>
          </a:p>
          <a:p>
            <a:pPr marL="854964" lvl="1" indent="-457200" defTabSz="795527">
              <a:lnSpc>
                <a:spcPct val="100000"/>
              </a:lnSpc>
              <a:spcBef>
                <a:spcPts val="600"/>
              </a:spcBef>
              <a:defRPr sz="1800"/>
            </a:pPr>
            <a:r>
              <a:rPr lang="en-GB" sz="2800" dirty="0">
                <a:ea typeface="Helvetica Light"/>
                <a:cs typeface="Helvetica Light"/>
                <a:sym typeface="Helvetica Light"/>
              </a:rPr>
              <a:t>Focuses on larger scale roll out </a:t>
            </a:r>
          </a:p>
          <a:p>
            <a:pPr marL="854964" lvl="1" indent="-457200" defTabSz="795527">
              <a:lnSpc>
                <a:spcPct val="100000"/>
              </a:lnSpc>
              <a:spcBef>
                <a:spcPts val="600"/>
              </a:spcBef>
              <a:defRPr sz="1800"/>
            </a:pPr>
            <a:r>
              <a:rPr lang="en-GB" sz="2800" dirty="0">
                <a:ea typeface="Helvetica Light"/>
                <a:cs typeface="Helvetica Light"/>
                <a:sym typeface="Helvetica Light"/>
              </a:rPr>
              <a:t>Not the focus of this </a:t>
            </a:r>
            <a:r>
              <a:rPr lang="en-GB" sz="2800" dirty="0" smtClean="0">
                <a:ea typeface="Helvetica Light"/>
                <a:cs typeface="Helvetica Light"/>
                <a:sym typeface="Helvetica Light"/>
              </a:rPr>
              <a:t>presentation</a:t>
            </a:r>
          </a:p>
          <a:p>
            <a:pPr marL="854964" lvl="1" indent="-457200" defTabSz="795527">
              <a:lnSpc>
                <a:spcPct val="100000"/>
              </a:lnSpc>
              <a:spcBef>
                <a:spcPts val="600"/>
              </a:spcBef>
              <a:defRPr sz="1800"/>
            </a:pPr>
            <a:endParaRPr lang="en-GB" sz="2800" dirty="0">
              <a:ea typeface="Helvetica Light"/>
              <a:cs typeface="Helvetica Light"/>
              <a:sym typeface="Helvetica Light"/>
            </a:endParaRPr>
          </a:p>
          <a:p>
            <a:pPr marL="0" indent="0">
              <a:buNone/>
            </a:pPr>
            <a:r>
              <a:rPr lang="en-GB" dirty="0" err="1" smtClean="0"/>
              <a:t>PrEP</a:t>
            </a:r>
            <a:r>
              <a:rPr lang="en-GB" dirty="0" smtClean="0"/>
              <a:t> messaging</a:t>
            </a:r>
          </a:p>
          <a:p>
            <a:pPr marL="854964" lvl="1" indent="-457200" defTabSz="795527">
              <a:lnSpc>
                <a:spcPct val="100000"/>
              </a:lnSpc>
              <a:spcBef>
                <a:spcPts val="600"/>
              </a:spcBef>
              <a:defRPr sz="1800"/>
            </a:pPr>
            <a:r>
              <a:rPr lang="en-GB" sz="2800" dirty="0">
                <a:ea typeface="Helvetica Light"/>
                <a:cs typeface="Helvetica Light"/>
                <a:sym typeface="Helvetica Light"/>
              </a:rPr>
              <a:t>Focused on the individual </a:t>
            </a:r>
            <a:r>
              <a:rPr lang="en-GB" sz="2800" dirty="0" err="1">
                <a:ea typeface="Helvetica Light"/>
                <a:cs typeface="Helvetica Light"/>
                <a:sym typeface="Helvetica Light"/>
              </a:rPr>
              <a:t>PrEP</a:t>
            </a:r>
            <a:r>
              <a:rPr lang="en-GB" sz="2800" dirty="0">
                <a:ea typeface="Helvetica Light"/>
                <a:cs typeface="Helvetica Light"/>
                <a:sym typeface="Helvetica Light"/>
              </a:rPr>
              <a:t> user </a:t>
            </a:r>
          </a:p>
          <a:p>
            <a:pPr marL="854964" lvl="1" indent="-457200" defTabSz="795527">
              <a:lnSpc>
                <a:spcPct val="100000"/>
              </a:lnSpc>
              <a:spcBef>
                <a:spcPts val="600"/>
              </a:spcBef>
              <a:defRPr sz="1800"/>
            </a:pPr>
            <a:r>
              <a:rPr lang="en-GB" sz="2800" dirty="0">
                <a:ea typeface="Helvetica Light"/>
                <a:cs typeface="Helvetica Light"/>
                <a:sym typeface="Helvetica Light"/>
              </a:rPr>
              <a:t>Aimed at healthcare providers providing </a:t>
            </a:r>
            <a:r>
              <a:rPr lang="en-GB" sz="2800" dirty="0" err="1">
                <a:ea typeface="Helvetica Light"/>
                <a:cs typeface="Helvetica Light"/>
                <a:sym typeface="Helvetica Light"/>
              </a:rPr>
              <a:t>PrEP</a:t>
            </a:r>
            <a:r>
              <a:rPr lang="en-GB" sz="2800" dirty="0">
                <a:ea typeface="Helvetica Light"/>
                <a:cs typeface="Helvetica Light"/>
                <a:sym typeface="Helvetica Light"/>
              </a:rPr>
              <a:t> services</a:t>
            </a:r>
          </a:p>
          <a:p>
            <a:pPr marL="854964" lvl="1" indent="-457200" defTabSz="795527">
              <a:lnSpc>
                <a:spcPct val="100000"/>
              </a:lnSpc>
              <a:spcBef>
                <a:spcPts val="600"/>
              </a:spcBef>
              <a:defRPr sz="1800"/>
            </a:pPr>
            <a:r>
              <a:rPr lang="en-GB" sz="2800" dirty="0">
                <a:ea typeface="Helvetica Light"/>
                <a:cs typeface="Helvetica Light"/>
                <a:sym typeface="Helvetica Light"/>
              </a:rPr>
              <a:t>Can be adapted for peer education and outreach</a:t>
            </a:r>
            <a:endParaRPr lang="en-GB" dirty="0"/>
          </a:p>
        </p:txBody>
      </p:sp>
      <p:pic>
        <p:nvPicPr>
          <p:cNvPr id="5" name="Picture 2" descr="Image result for prep picture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696799" y="1027906"/>
            <a:ext cx="2191840" cy="3293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86367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t">
            <a:normAutofit/>
          </a:bodyPr>
          <a:lstStyle/>
          <a:p>
            <a:r>
              <a:rPr lang="en-ZA" dirty="0">
                <a:latin typeface="+mn-lt"/>
              </a:rPr>
              <a:t>Key c</a:t>
            </a:r>
            <a:r>
              <a:rPr lang="en-ZA" dirty="0" smtClean="0">
                <a:latin typeface="+mn-lt"/>
              </a:rPr>
              <a:t>ounselling </a:t>
            </a:r>
            <a:r>
              <a:rPr lang="en-ZA" dirty="0">
                <a:latin typeface="+mn-lt"/>
              </a:rPr>
              <a:t>m</a:t>
            </a:r>
            <a:r>
              <a:rPr lang="en-ZA" dirty="0" smtClean="0">
                <a:latin typeface="+mn-lt"/>
              </a:rPr>
              <a:t>essages</a:t>
            </a:r>
            <a:endParaRPr lang="en-ZA" dirty="0">
              <a:latin typeface="+mn-lt"/>
            </a:endParaRPr>
          </a:p>
        </p:txBody>
      </p:sp>
      <p:sp>
        <p:nvSpPr>
          <p:cNvPr id="3" name="Content Placeholder 2"/>
          <p:cNvSpPr>
            <a:spLocks noGrp="1"/>
          </p:cNvSpPr>
          <p:nvPr>
            <p:ph idx="1"/>
          </p:nvPr>
        </p:nvSpPr>
        <p:spPr/>
        <p:txBody>
          <a:bodyPr>
            <a:normAutofit/>
          </a:bodyPr>
          <a:lstStyle/>
          <a:p>
            <a:pPr defTabSz="368045">
              <a:lnSpc>
                <a:spcPct val="120000"/>
              </a:lnSpc>
              <a:spcBef>
                <a:spcPts val="0"/>
              </a:spcBef>
              <a:buSzPct val="100000"/>
            </a:pPr>
            <a:r>
              <a:rPr lang="en-ZA" dirty="0">
                <a:ea typeface="Helvetica Light"/>
                <a:cs typeface="Helvetica Light"/>
                <a:sym typeface="Helvetica Light"/>
              </a:rPr>
              <a:t>Some providers have been uncomfortable with this messaging and with this </a:t>
            </a:r>
            <a:r>
              <a:rPr lang="en-ZA" dirty="0" smtClean="0">
                <a:ea typeface="Helvetica Light"/>
                <a:cs typeface="Helvetica Light"/>
                <a:sym typeface="Helvetica Light"/>
              </a:rPr>
              <a:t>scenario – what do you think?  </a:t>
            </a:r>
            <a:endParaRPr lang="en-ZA" dirty="0">
              <a:ea typeface="Helvetica Light"/>
              <a:cs typeface="Helvetica Light"/>
              <a:sym typeface="Helvetica Light"/>
            </a:endParaRPr>
          </a:p>
          <a:p>
            <a:pPr defTabSz="368045">
              <a:lnSpc>
                <a:spcPct val="120000"/>
              </a:lnSpc>
              <a:spcBef>
                <a:spcPts val="0"/>
              </a:spcBef>
              <a:buSzPct val="100000"/>
            </a:pPr>
            <a:r>
              <a:rPr lang="en-ZA" dirty="0">
                <a:ea typeface="Helvetica Light"/>
                <a:cs typeface="Helvetica Light"/>
                <a:sym typeface="Helvetica Light"/>
              </a:rPr>
              <a:t>Chances of traditional messaging being effective are low. </a:t>
            </a:r>
            <a:r>
              <a:rPr lang="en-ZA" dirty="0" smtClean="0">
                <a:ea typeface="Helvetica Light"/>
                <a:cs typeface="Helvetica Light"/>
                <a:sym typeface="Helvetica Light"/>
              </a:rPr>
              <a:t>(eg, </a:t>
            </a:r>
            <a:r>
              <a:rPr lang="en-ZA" dirty="0">
                <a:ea typeface="Helvetica Light"/>
                <a:cs typeface="Helvetica Light"/>
                <a:sym typeface="Helvetica Light"/>
              </a:rPr>
              <a:t>Do you floss daily?)</a:t>
            </a:r>
          </a:p>
          <a:p>
            <a:pPr defTabSz="368045">
              <a:lnSpc>
                <a:spcPct val="120000"/>
              </a:lnSpc>
              <a:spcBef>
                <a:spcPts val="0"/>
              </a:spcBef>
              <a:buSzPct val="100000"/>
            </a:pPr>
            <a:r>
              <a:rPr lang="en-ZA" dirty="0">
                <a:ea typeface="Helvetica Light"/>
                <a:cs typeface="Helvetica Light"/>
                <a:sym typeface="Helvetica Light"/>
              </a:rPr>
              <a:t>Will this eliminate </a:t>
            </a:r>
            <a:r>
              <a:rPr lang="en-ZA" dirty="0" smtClean="0">
                <a:ea typeface="Helvetica Light"/>
                <a:cs typeface="Helvetica Light"/>
                <a:sym typeface="Helvetica Light"/>
              </a:rPr>
              <a:t>risk</a:t>
            </a:r>
            <a:r>
              <a:rPr lang="en-ZA" dirty="0">
                <a:ea typeface="Helvetica Light"/>
                <a:cs typeface="Helvetica Light"/>
                <a:sym typeface="Helvetica Light"/>
              </a:rPr>
              <a:t>? NO </a:t>
            </a:r>
          </a:p>
          <a:p>
            <a:pPr defTabSz="368045">
              <a:lnSpc>
                <a:spcPct val="120000"/>
              </a:lnSpc>
              <a:spcBef>
                <a:spcPts val="0"/>
              </a:spcBef>
              <a:buSzPct val="100000"/>
            </a:pPr>
            <a:r>
              <a:rPr lang="en-ZA" dirty="0">
                <a:ea typeface="Helvetica Light"/>
                <a:cs typeface="Helvetica Light"/>
                <a:sym typeface="Helvetica Light"/>
              </a:rPr>
              <a:t>Will this improve </a:t>
            </a:r>
            <a:r>
              <a:rPr lang="en-ZA" dirty="0" smtClean="0">
                <a:ea typeface="Helvetica Light"/>
                <a:cs typeface="Helvetica Light"/>
                <a:sym typeface="Helvetica Light"/>
              </a:rPr>
              <a:t>risk</a:t>
            </a:r>
            <a:r>
              <a:rPr lang="en-ZA" dirty="0">
                <a:ea typeface="Helvetica Light"/>
                <a:cs typeface="Helvetica Light"/>
                <a:sym typeface="Helvetica Light"/>
              </a:rPr>
              <a:t>? YES </a:t>
            </a:r>
          </a:p>
          <a:p>
            <a:pPr defTabSz="368045">
              <a:lnSpc>
                <a:spcPct val="120000"/>
              </a:lnSpc>
              <a:spcBef>
                <a:spcPts val="0"/>
              </a:spcBef>
              <a:buSzPct val="100000"/>
            </a:pPr>
            <a:r>
              <a:rPr lang="en-ZA" dirty="0">
                <a:ea typeface="Helvetica Light"/>
                <a:cs typeface="Helvetica Light"/>
                <a:sym typeface="Helvetica Light"/>
              </a:rPr>
              <a:t>PrEP can help establish a longer term relationship with this user through which more challenging risks can be addressed over time. </a:t>
            </a:r>
          </a:p>
          <a:p>
            <a:pPr>
              <a:lnSpc>
                <a:spcPct val="120000"/>
              </a:lnSpc>
              <a:spcBef>
                <a:spcPts val="0"/>
              </a:spcBef>
            </a:pPr>
            <a:endParaRPr lang="en-ZA" dirty="0"/>
          </a:p>
        </p:txBody>
      </p:sp>
    </p:spTree>
    <p:extLst>
      <p:ext uri="{BB962C8B-B14F-4D97-AF65-F5344CB8AC3E}">
        <p14:creationId xmlns:p14="http://schemas.microsoft.com/office/powerpoint/2010/main" val="619682338"/>
      </p:ext>
    </p:extLst>
  </p:cSld>
  <p:clrMapOvr>
    <a:masterClrMapping/>
  </p:clrMapOvr>
  <p:timing>
    <p:tnLst>
      <p:par>
        <p:cTn id="1" dur="indefinite" restart="never" fill="hold"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t">
            <a:normAutofit/>
          </a:bodyPr>
          <a:lstStyle/>
          <a:p>
            <a:r>
              <a:rPr lang="en-ZA" sz="4000" dirty="0" smtClean="0"/>
              <a:t>Messaging - </a:t>
            </a:r>
            <a:r>
              <a:rPr lang="en-ZA" sz="4000" dirty="0"/>
              <a:t>s</a:t>
            </a:r>
            <a:r>
              <a:rPr lang="en-ZA" sz="4000" dirty="0" smtClean="0"/>
              <a:t>tarting </a:t>
            </a:r>
            <a:r>
              <a:rPr lang="en-ZA" sz="4000" dirty="0"/>
              <a:t>and s</a:t>
            </a:r>
            <a:r>
              <a:rPr lang="en-ZA" sz="4000" dirty="0" smtClean="0"/>
              <a:t>topping </a:t>
            </a:r>
            <a:r>
              <a:rPr lang="en-ZA" sz="4000" dirty="0"/>
              <a:t>PrEP and e</a:t>
            </a:r>
            <a:r>
              <a:rPr lang="en-ZA" sz="4000" dirty="0" smtClean="0"/>
              <a:t>ffectiveness</a:t>
            </a:r>
            <a:endParaRPr lang="en-ZA" sz="4000" dirty="0"/>
          </a:p>
        </p:txBody>
      </p:sp>
      <p:sp>
        <p:nvSpPr>
          <p:cNvPr id="5" name="Rectangle 4"/>
          <p:cNvSpPr/>
          <p:nvPr/>
        </p:nvSpPr>
        <p:spPr>
          <a:xfrm>
            <a:off x="746760" y="3412214"/>
            <a:ext cx="6581503" cy="3046988"/>
          </a:xfrm>
          <a:prstGeom prst="rect">
            <a:avLst/>
          </a:prstGeom>
        </p:spPr>
        <p:txBody>
          <a:bodyPr wrap="square">
            <a:spAutoFit/>
          </a:bodyPr>
          <a:lstStyle/>
          <a:p>
            <a:pPr marL="285750" indent="-285750">
              <a:buFont typeface="Arial" charset="0"/>
              <a:buChar char="•"/>
            </a:pPr>
            <a:r>
              <a:rPr lang="en-US" sz="2400" dirty="0"/>
              <a:t>During this period, other protective precautions must be used, such as abstinence or condoms. </a:t>
            </a:r>
          </a:p>
          <a:p>
            <a:pPr marL="285750" indent="-285750">
              <a:buFont typeface="Arial" charset="0"/>
              <a:buChar char="•"/>
            </a:pPr>
            <a:r>
              <a:rPr lang="en-US" sz="2400" dirty="0"/>
              <a:t>This needs to be taken into account in </a:t>
            </a:r>
            <a:r>
              <a:rPr lang="en-US" sz="2400" b="1" dirty="0"/>
              <a:t>users who stop and start </a:t>
            </a:r>
            <a:r>
              <a:rPr lang="en-US" sz="2400" b="1" dirty="0" err="1"/>
              <a:t>PrEP</a:t>
            </a:r>
            <a:r>
              <a:rPr lang="en-US" sz="2400" b="1" dirty="0"/>
              <a:t> </a:t>
            </a:r>
            <a:r>
              <a:rPr lang="en-US" sz="2400" dirty="0"/>
              <a:t>according to their periods of risk. </a:t>
            </a:r>
          </a:p>
          <a:p>
            <a:pPr marL="285750" indent="-285750">
              <a:buFont typeface="Arial" charset="0"/>
              <a:buChar char="•"/>
            </a:pPr>
            <a:r>
              <a:rPr lang="en-US" sz="2400" dirty="0" err="1"/>
              <a:t>PrEP</a:t>
            </a:r>
            <a:r>
              <a:rPr lang="en-US" sz="2400" dirty="0"/>
              <a:t> medications should be continued </a:t>
            </a:r>
            <a:r>
              <a:rPr lang="en-US" sz="2400" b="1" dirty="0"/>
              <a:t>for 28 days after </a:t>
            </a:r>
            <a:r>
              <a:rPr lang="en-US" sz="2400" dirty="0"/>
              <a:t>the last potential HIV exposure in those wanting to cycle off </a:t>
            </a:r>
            <a:r>
              <a:rPr lang="en-US" sz="2400" dirty="0" err="1" smtClean="0"/>
              <a:t>PrEP.</a:t>
            </a:r>
            <a:r>
              <a:rPr lang="en-US" sz="2400" dirty="0" smtClean="0"/>
              <a:t> </a:t>
            </a:r>
            <a:endParaRPr lang="en-US" sz="2400" dirty="0"/>
          </a:p>
        </p:txBody>
      </p:sp>
      <p:sp>
        <p:nvSpPr>
          <p:cNvPr id="6" name="Rectangle 5"/>
          <p:cNvSpPr/>
          <p:nvPr/>
        </p:nvSpPr>
        <p:spPr>
          <a:xfrm>
            <a:off x="838200" y="1673721"/>
            <a:ext cx="10853057" cy="1738938"/>
          </a:xfrm>
          <a:prstGeom prst="rect">
            <a:avLst/>
          </a:prstGeom>
        </p:spPr>
        <p:txBody>
          <a:bodyPr wrap="square">
            <a:spAutoFit/>
          </a:bodyPr>
          <a:lstStyle/>
          <a:p>
            <a:r>
              <a:rPr lang="en-US" sz="2400" dirty="0">
                <a:solidFill>
                  <a:schemeClr val="tx2"/>
                </a:solidFill>
              </a:rPr>
              <a:t>P</a:t>
            </a:r>
            <a:r>
              <a:rPr lang="en-US" sz="2400" dirty="0" smtClean="0">
                <a:solidFill>
                  <a:schemeClr val="tx2"/>
                </a:solidFill>
              </a:rPr>
              <a:t>eople </a:t>
            </a:r>
            <a:r>
              <a:rPr lang="en-US" sz="2400" dirty="0">
                <a:solidFill>
                  <a:schemeClr val="tx2"/>
                </a:solidFill>
              </a:rPr>
              <a:t>who only have </a:t>
            </a:r>
            <a:r>
              <a:rPr lang="en-US" sz="2400" b="1" dirty="0">
                <a:solidFill>
                  <a:schemeClr val="tx2"/>
                </a:solidFill>
              </a:rPr>
              <a:t>anal sex</a:t>
            </a:r>
            <a:r>
              <a:rPr lang="en-US" sz="2400" dirty="0" smtClean="0">
                <a:solidFill>
                  <a:schemeClr val="tx2"/>
                </a:solidFill>
              </a:rPr>
              <a:t>: </a:t>
            </a:r>
            <a:r>
              <a:rPr lang="en-US" sz="2400" dirty="0">
                <a:solidFill>
                  <a:schemeClr val="tx2"/>
                </a:solidFill>
              </a:rPr>
              <a:t>You need </a:t>
            </a:r>
            <a:r>
              <a:rPr lang="en-US" sz="2400" b="1" dirty="0">
                <a:solidFill>
                  <a:schemeClr val="tx2"/>
                </a:solidFill>
              </a:rPr>
              <a:t>7</a:t>
            </a:r>
            <a:r>
              <a:rPr lang="en-US" sz="2400" b="1" dirty="0" smtClean="0">
                <a:solidFill>
                  <a:schemeClr val="tx2"/>
                </a:solidFill>
              </a:rPr>
              <a:t> </a:t>
            </a:r>
            <a:r>
              <a:rPr lang="en-US" sz="2400" b="1" dirty="0">
                <a:solidFill>
                  <a:schemeClr val="tx2"/>
                </a:solidFill>
              </a:rPr>
              <a:t>days </a:t>
            </a:r>
            <a:r>
              <a:rPr lang="en-US" sz="2400" dirty="0">
                <a:solidFill>
                  <a:schemeClr val="tx2"/>
                </a:solidFill>
              </a:rPr>
              <a:t>of daily dosing with oral PrEP to reach adequate anal/rectal tissue levels</a:t>
            </a:r>
          </a:p>
          <a:p>
            <a:endParaRPr lang="en-US" sz="1100" dirty="0" smtClean="0">
              <a:solidFill>
                <a:schemeClr val="tx2"/>
              </a:solidFill>
            </a:endParaRPr>
          </a:p>
          <a:p>
            <a:r>
              <a:rPr lang="en-US" sz="2400" dirty="0" smtClean="0">
                <a:solidFill>
                  <a:schemeClr val="tx2"/>
                </a:solidFill>
              </a:rPr>
              <a:t>People who </a:t>
            </a:r>
            <a:r>
              <a:rPr lang="en-US" sz="2400" dirty="0">
                <a:solidFill>
                  <a:schemeClr val="tx2"/>
                </a:solidFill>
              </a:rPr>
              <a:t>have </a:t>
            </a:r>
            <a:r>
              <a:rPr lang="en-US" sz="2400" b="1" dirty="0">
                <a:solidFill>
                  <a:schemeClr val="tx2"/>
                </a:solidFill>
              </a:rPr>
              <a:t>vaginal sex: </a:t>
            </a:r>
            <a:r>
              <a:rPr lang="en-US" sz="2400" dirty="0">
                <a:solidFill>
                  <a:schemeClr val="tx2"/>
                </a:solidFill>
              </a:rPr>
              <a:t>you need </a:t>
            </a:r>
            <a:r>
              <a:rPr lang="en-US" sz="2400" b="1" dirty="0" smtClean="0">
                <a:solidFill>
                  <a:schemeClr val="tx2"/>
                </a:solidFill>
              </a:rPr>
              <a:t>20 </a:t>
            </a:r>
            <a:r>
              <a:rPr lang="en-US" sz="2400" b="1" dirty="0">
                <a:solidFill>
                  <a:schemeClr val="tx2"/>
                </a:solidFill>
              </a:rPr>
              <a:t>days </a:t>
            </a:r>
            <a:r>
              <a:rPr lang="en-US" sz="2400" dirty="0">
                <a:solidFill>
                  <a:schemeClr val="tx2"/>
                </a:solidFill>
              </a:rPr>
              <a:t>of daily dosing with oral PrEP to achieve protective vaginal tissue levels </a:t>
            </a: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44742" y="4877498"/>
            <a:ext cx="3840480" cy="1534568"/>
          </a:xfrm>
          <a:prstGeom prst="rect">
            <a:avLst/>
          </a:prstGeom>
          <a:ln>
            <a:solidFill>
              <a:srgbClr val="00B0F0"/>
            </a:solidFill>
          </a:ln>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44742" y="3221943"/>
            <a:ext cx="3840480" cy="1514270"/>
          </a:xfrm>
          <a:prstGeom prst="rect">
            <a:avLst/>
          </a:prstGeom>
        </p:spPr>
      </p:pic>
    </p:spTree>
    <p:extLst>
      <p:ext uri="{BB962C8B-B14F-4D97-AF65-F5344CB8AC3E}">
        <p14:creationId xmlns:p14="http://schemas.microsoft.com/office/powerpoint/2010/main" val="123460178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t">
            <a:normAutofit/>
          </a:bodyPr>
          <a:lstStyle/>
          <a:p>
            <a:r>
              <a:rPr lang="en-ZA" dirty="0">
                <a:latin typeface="+mn-lt"/>
                <a:sym typeface="Helvetica"/>
              </a:rPr>
              <a:t>Summary m</a:t>
            </a:r>
            <a:r>
              <a:rPr lang="en-ZA" dirty="0" smtClean="0">
                <a:latin typeface="+mn-lt"/>
                <a:sym typeface="Helvetica"/>
              </a:rPr>
              <a:t>essages</a:t>
            </a:r>
            <a:r>
              <a:rPr lang="en-ZA" dirty="0">
                <a:latin typeface="+mn-lt"/>
                <a:sym typeface="Helvetica"/>
              </a:rPr>
              <a:t>: </a:t>
            </a:r>
            <a:r>
              <a:rPr lang="en-ZA" dirty="0" smtClean="0">
                <a:latin typeface="+mn-lt"/>
                <a:sym typeface="Helvetica"/>
              </a:rPr>
              <a:t>Education </a:t>
            </a:r>
            <a:r>
              <a:rPr lang="en-ZA" dirty="0">
                <a:latin typeface="+mn-lt"/>
                <a:sym typeface="Helvetica"/>
              </a:rPr>
              <a:t>and a</a:t>
            </a:r>
            <a:r>
              <a:rPr lang="en-ZA" dirty="0" smtClean="0">
                <a:latin typeface="+mn-lt"/>
                <a:sym typeface="Helvetica"/>
              </a:rPr>
              <a:t>wareness</a:t>
            </a:r>
            <a:endParaRPr lang="en-ZA" dirty="0">
              <a:latin typeface="+mn-lt"/>
            </a:endParaRPr>
          </a:p>
        </p:txBody>
      </p:sp>
      <p:sp>
        <p:nvSpPr>
          <p:cNvPr id="3" name="Content Placeholder 2"/>
          <p:cNvSpPr>
            <a:spLocks noGrp="1"/>
          </p:cNvSpPr>
          <p:nvPr>
            <p:ph idx="1"/>
          </p:nvPr>
        </p:nvSpPr>
        <p:spPr>
          <a:xfrm>
            <a:off x="838200" y="1952625"/>
            <a:ext cx="7765239" cy="3940175"/>
          </a:xfrm>
        </p:spPr>
        <p:txBody>
          <a:bodyPr vert="horz" lIns="91440" tIns="45720" rIns="91440" bIns="45720" rtlCol="0">
            <a:normAutofit fontScale="77500" lnSpcReduction="20000"/>
          </a:bodyPr>
          <a:lstStyle/>
          <a:p>
            <a:pPr defTabSz="368045">
              <a:lnSpc>
                <a:spcPct val="120000"/>
              </a:lnSpc>
              <a:spcBef>
                <a:spcPts val="0"/>
              </a:spcBef>
              <a:buSzPct val="100000"/>
            </a:pPr>
            <a:r>
              <a:rPr lang="en-ZA" dirty="0">
                <a:ea typeface="Helvetica Light"/>
                <a:cs typeface="Helvetica Light"/>
              </a:rPr>
              <a:t>PrEP is a pill that you take everyday to stay </a:t>
            </a:r>
            <a:r>
              <a:rPr lang="en-ZA" dirty="0" smtClean="0">
                <a:ea typeface="Helvetica Light"/>
                <a:cs typeface="Helvetica Light"/>
              </a:rPr>
              <a:t>HIV-negative</a:t>
            </a:r>
            <a:endParaRPr lang="en-ZA" dirty="0">
              <a:ea typeface="Helvetica Light"/>
              <a:cs typeface="Helvetica Light"/>
            </a:endParaRPr>
          </a:p>
          <a:p>
            <a:pPr defTabSz="368045">
              <a:lnSpc>
                <a:spcPct val="120000"/>
              </a:lnSpc>
              <a:spcBef>
                <a:spcPts val="0"/>
              </a:spcBef>
              <a:buSzPct val="100000"/>
            </a:pPr>
            <a:r>
              <a:rPr lang="en-ZA" dirty="0">
                <a:ea typeface="Helvetica Light"/>
                <a:cs typeface="Helvetica Light"/>
              </a:rPr>
              <a:t>The use of PrEP is supported by South African medical experts, the South African government, and many international experts</a:t>
            </a:r>
          </a:p>
          <a:p>
            <a:pPr defTabSz="368045">
              <a:lnSpc>
                <a:spcPct val="120000"/>
              </a:lnSpc>
              <a:spcBef>
                <a:spcPts val="0"/>
              </a:spcBef>
              <a:buSzPct val="100000"/>
            </a:pPr>
            <a:r>
              <a:rPr lang="en-ZA" dirty="0">
                <a:ea typeface="Helvetica Light"/>
                <a:cs typeface="Helvetica Light"/>
              </a:rPr>
              <a:t>Before you start PrEP, you will meet with your healthcare provider to make sure PrEP is right for you</a:t>
            </a:r>
          </a:p>
          <a:p>
            <a:pPr defTabSz="368045">
              <a:lnSpc>
                <a:spcPct val="120000"/>
              </a:lnSpc>
              <a:spcBef>
                <a:spcPts val="0"/>
              </a:spcBef>
              <a:buSzPct val="100000"/>
            </a:pPr>
            <a:r>
              <a:rPr lang="en-ZA" dirty="0">
                <a:ea typeface="Helvetica Light"/>
                <a:cs typeface="Helvetica Light"/>
              </a:rPr>
              <a:t>PrEP does </a:t>
            </a:r>
            <a:r>
              <a:rPr lang="en-ZA" dirty="0" smtClean="0">
                <a:ea typeface="Helvetica Light"/>
                <a:cs typeface="Helvetica Light"/>
              </a:rPr>
              <a:t>not </a:t>
            </a:r>
            <a:r>
              <a:rPr lang="en-ZA" dirty="0">
                <a:ea typeface="Helvetica Light"/>
                <a:cs typeface="Helvetica Light"/>
              </a:rPr>
              <a:t>protect you against other STIs - so using condoms and PrEP together will give you the best level of protection from both HIV and other STIs</a:t>
            </a:r>
          </a:p>
          <a:p>
            <a:pPr defTabSz="368045">
              <a:lnSpc>
                <a:spcPct val="120000"/>
              </a:lnSpc>
              <a:spcBef>
                <a:spcPts val="0"/>
              </a:spcBef>
              <a:buSzPct val="100000"/>
            </a:pPr>
            <a:r>
              <a:rPr lang="en-ZA" dirty="0">
                <a:ea typeface="Helvetica Light"/>
                <a:cs typeface="Helvetica Light"/>
              </a:rPr>
              <a:t>PrEP does not protect you against pregnancy so using </a:t>
            </a:r>
            <a:r>
              <a:rPr lang="en-ZA" dirty="0" smtClean="0">
                <a:ea typeface="Helvetica Light"/>
                <a:cs typeface="Helvetica Light"/>
              </a:rPr>
              <a:t>condoms, contraception, </a:t>
            </a:r>
            <a:r>
              <a:rPr lang="en-ZA" dirty="0">
                <a:ea typeface="Helvetica Light"/>
                <a:cs typeface="Helvetica Light"/>
              </a:rPr>
              <a:t>and PrEP will give you the best protection against pregnancy, </a:t>
            </a:r>
            <a:r>
              <a:rPr lang="en-ZA" dirty="0" smtClean="0">
                <a:ea typeface="Helvetica Light"/>
                <a:cs typeface="Helvetica Light"/>
              </a:rPr>
              <a:t>HIV, </a:t>
            </a:r>
            <a:r>
              <a:rPr lang="en-ZA" dirty="0">
                <a:ea typeface="Helvetica Light"/>
                <a:cs typeface="Helvetica Light"/>
              </a:rPr>
              <a:t>and STIs. </a:t>
            </a:r>
          </a:p>
        </p:txBody>
      </p:sp>
      <p:sp>
        <p:nvSpPr>
          <p:cNvPr id="660" name="Shape 660"/>
          <p:cNvSpPr/>
          <p:nvPr/>
        </p:nvSpPr>
        <p:spPr>
          <a:xfrm>
            <a:off x="1847694" y="4541702"/>
            <a:ext cx="6755745" cy="2094928"/>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marL="228600" indent="-228600">
              <a:buSzPct val="100000"/>
              <a:buChar char="•"/>
              <a:defRPr sz="2400">
                <a:latin typeface="+mn-lt"/>
                <a:ea typeface="+mn-ea"/>
                <a:cs typeface="+mn-cs"/>
                <a:sym typeface="Helvetica"/>
              </a:defRPr>
            </a:lvl1pPr>
          </a:lstStyle>
          <a:p>
            <a:pPr lvl="0">
              <a:buFont typeface="Courier New" panose="02070309020205020404" pitchFamily="49" charset="0"/>
              <a:buChar char="o"/>
              <a:defRPr sz="1800"/>
            </a:pPr>
            <a:endParaRPr dirty="0">
              <a:latin typeface="Helvetica" panose="020B0604020202020204" pitchFamily="34" charset="0"/>
            </a:endParaRPr>
          </a:p>
        </p:txBody>
      </p:sp>
      <p:sp>
        <p:nvSpPr>
          <p:cNvPr id="661" name="Shape 661"/>
          <p:cNvSpPr/>
          <p:nvPr/>
        </p:nvSpPr>
        <p:spPr>
          <a:xfrm>
            <a:off x="1808584" y="2010554"/>
            <a:ext cx="7895241" cy="1220534"/>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marL="228600" indent="-228600">
              <a:buSzPct val="100000"/>
              <a:buChar char="•"/>
              <a:defRPr sz="2400">
                <a:latin typeface="+mn-lt"/>
                <a:ea typeface="+mn-ea"/>
                <a:cs typeface="+mn-cs"/>
                <a:sym typeface="Helvetica"/>
              </a:defRPr>
            </a:lvl1pPr>
          </a:lstStyle>
          <a:p>
            <a:pPr lvl="0">
              <a:buFont typeface="Courier New" panose="02070309020205020404" pitchFamily="49" charset="0"/>
              <a:buChar char="o"/>
              <a:defRPr sz="1800"/>
            </a:pPr>
            <a:endParaRPr dirty="0">
              <a:latin typeface="Helvetica" panose="020B0604020202020204" pitchFamily="34" charset="0"/>
            </a:endParaRPr>
          </a:p>
        </p:txBody>
      </p:sp>
      <p:sp>
        <p:nvSpPr>
          <p:cNvPr id="663" name="Shape 663"/>
          <p:cNvSpPr/>
          <p:nvPr/>
        </p:nvSpPr>
        <p:spPr>
          <a:xfrm>
            <a:off x="1808584" y="3368684"/>
            <a:ext cx="7895241" cy="1035422"/>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marL="228600" indent="-228600">
              <a:buSzPct val="100000"/>
              <a:buChar char="•"/>
              <a:defRPr sz="2400">
                <a:latin typeface="+mn-lt"/>
                <a:ea typeface="+mn-ea"/>
                <a:cs typeface="+mn-cs"/>
                <a:sym typeface="Helvetica"/>
              </a:defRPr>
            </a:lvl1pPr>
          </a:lstStyle>
          <a:p>
            <a:pPr lvl="0">
              <a:buFont typeface="Courier New" panose="02070309020205020404" pitchFamily="49" charset="0"/>
              <a:buChar char="o"/>
              <a:defRPr sz="1800"/>
            </a:pPr>
            <a:endParaRPr dirty="0">
              <a:latin typeface="Helvetica" panose="020B0604020202020204" pitchFamily="34" charset="0"/>
            </a:endParaRP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51900" y="2620821"/>
            <a:ext cx="2501900" cy="1957131"/>
          </a:xfrm>
          <a:prstGeom prst="rect">
            <a:avLst/>
          </a:prstGeom>
        </p:spPr>
      </p:pic>
    </p:spTree>
    <p:extLst>
      <p:ext uri="{BB962C8B-B14F-4D97-AF65-F5344CB8AC3E}">
        <p14:creationId xmlns:p14="http://schemas.microsoft.com/office/powerpoint/2010/main" val="185285046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t">
            <a:normAutofit/>
          </a:bodyPr>
          <a:lstStyle/>
          <a:p>
            <a:r>
              <a:rPr lang="en-ZA" dirty="0">
                <a:latin typeface="+mn-lt"/>
                <a:sym typeface="Helvetica"/>
              </a:rPr>
              <a:t>Summary m</a:t>
            </a:r>
            <a:r>
              <a:rPr lang="en-ZA" dirty="0" smtClean="0">
                <a:latin typeface="+mn-lt"/>
                <a:sym typeface="Helvetica"/>
              </a:rPr>
              <a:t>essages</a:t>
            </a:r>
            <a:r>
              <a:rPr lang="en-ZA" dirty="0">
                <a:latin typeface="+mn-lt"/>
                <a:sym typeface="Helvetica"/>
              </a:rPr>
              <a:t>: </a:t>
            </a:r>
            <a:r>
              <a:rPr lang="en-ZA" dirty="0" smtClean="0">
                <a:latin typeface="+mn-lt"/>
                <a:sym typeface="Helvetica"/>
              </a:rPr>
              <a:t>Safety and effectiveness</a:t>
            </a:r>
            <a:endParaRPr lang="en-ZA" dirty="0">
              <a:latin typeface="+mn-lt"/>
            </a:endParaRPr>
          </a:p>
        </p:txBody>
      </p:sp>
      <p:sp>
        <p:nvSpPr>
          <p:cNvPr id="3" name="Content Placeholder 2"/>
          <p:cNvSpPr>
            <a:spLocks noGrp="1"/>
          </p:cNvSpPr>
          <p:nvPr>
            <p:ph idx="1"/>
          </p:nvPr>
        </p:nvSpPr>
        <p:spPr>
          <a:xfrm>
            <a:off x="838200" y="1609725"/>
            <a:ext cx="10515600" cy="3107606"/>
          </a:xfrm>
        </p:spPr>
        <p:txBody>
          <a:bodyPr vert="horz" lIns="91440" tIns="45720" rIns="91440" bIns="45720" rtlCol="0">
            <a:normAutofit/>
          </a:bodyPr>
          <a:lstStyle/>
          <a:p>
            <a:pPr defTabSz="368045">
              <a:lnSpc>
                <a:spcPct val="100000"/>
              </a:lnSpc>
              <a:buSzPct val="100000"/>
            </a:pPr>
            <a:r>
              <a:rPr lang="en-ZA" sz="2400" dirty="0" err="1">
                <a:ea typeface="Helvetica Light"/>
                <a:cs typeface="Helvetica Light"/>
              </a:rPr>
              <a:t>PrEP</a:t>
            </a:r>
            <a:r>
              <a:rPr lang="en-ZA" sz="2400" dirty="0">
                <a:ea typeface="Helvetica Light"/>
                <a:cs typeface="Helvetica Light"/>
              </a:rPr>
              <a:t> has been proven to be safe and highly effective in preventing </a:t>
            </a:r>
            <a:r>
              <a:rPr lang="en-ZA" sz="2400" dirty="0" smtClean="0">
                <a:ea typeface="Helvetica Light"/>
                <a:cs typeface="Helvetica Light"/>
              </a:rPr>
              <a:t>HIV</a:t>
            </a:r>
            <a:endParaRPr lang="en-ZA" sz="2400" dirty="0">
              <a:ea typeface="Helvetica Light"/>
              <a:cs typeface="Helvetica Light"/>
            </a:endParaRPr>
          </a:p>
          <a:p>
            <a:pPr defTabSz="368045">
              <a:lnSpc>
                <a:spcPct val="100000"/>
              </a:lnSpc>
              <a:buSzPct val="100000"/>
            </a:pPr>
            <a:r>
              <a:rPr lang="en-ZA" sz="2400" dirty="0">
                <a:ea typeface="Helvetica Light"/>
                <a:cs typeface="Helvetica Light"/>
              </a:rPr>
              <a:t>Many studies have proven that </a:t>
            </a:r>
            <a:r>
              <a:rPr lang="en-ZA" sz="2400" dirty="0" err="1">
                <a:ea typeface="Helvetica Light"/>
                <a:cs typeface="Helvetica Light"/>
              </a:rPr>
              <a:t>PrEP</a:t>
            </a:r>
            <a:r>
              <a:rPr lang="en-ZA" sz="2400" dirty="0">
                <a:ea typeface="Helvetica Light"/>
                <a:cs typeface="Helvetica Light"/>
              </a:rPr>
              <a:t> is safe. There are predictable side effects for some people that go away in time. I will also run tests to make sure you are healthy before starting </a:t>
            </a:r>
            <a:r>
              <a:rPr lang="en-ZA" sz="2400" dirty="0" err="1" smtClean="0">
                <a:ea typeface="Helvetica Light"/>
                <a:cs typeface="Helvetica Light"/>
              </a:rPr>
              <a:t>PrEP.</a:t>
            </a:r>
            <a:endParaRPr lang="en-ZA" sz="2400" dirty="0">
              <a:ea typeface="Helvetica Light"/>
              <a:cs typeface="Helvetica Light"/>
            </a:endParaRPr>
          </a:p>
          <a:p>
            <a:pPr defTabSz="368045">
              <a:lnSpc>
                <a:spcPct val="100000"/>
              </a:lnSpc>
              <a:buSzPct val="100000"/>
            </a:pPr>
            <a:r>
              <a:rPr lang="en-ZA" sz="2400" dirty="0">
                <a:ea typeface="Helvetica Light"/>
                <a:cs typeface="Helvetica Light"/>
              </a:rPr>
              <a:t>You need to take </a:t>
            </a:r>
            <a:r>
              <a:rPr lang="en-ZA" sz="2400" dirty="0" err="1">
                <a:ea typeface="Helvetica Light"/>
                <a:cs typeface="Helvetica Light"/>
              </a:rPr>
              <a:t>PrEP</a:t>
            </a:r>
            <a:r>
              <a:rPr lang="en-ZA" sz="2400" dirty="0">
                <a:ea typeface="Helvetica Light"/>
                <a:cs typeface="Helvetica Light"/>
              </a:rPr>
              <a:t> every day to get the best level of protection from it. If you do not take </a:t>
            </a:r>
            <a:r>
              <a:rPr lang="en-ZA" sz="2400" dirty="0" err="1">
                <a:ea typeface="Helvetica Light"/>
                <a:cs typeface="Helvetica Light"/>
              </a:rPr>
              <a:t>PrEP</a:t>
            </a:r>
            <a:r>
              <a:rPr lang="en-ZA" sz="2400" dirty="0">
                <a:ea typeface="Helvetica Light"/>
                <a:cs typeface="Helvetica Light"/>
              </a:rPr>
              <a:t> correctly, it will not protect you from HIV if you are </a:t>
            </a:r>
            <a:r>
              <a:rPr lang="en-ZA" sz="2400" dirty="0" smtClean="0">
                <a:ea typeface="Helvetica Light"/>
                <a:cs typeface="Helvetica Light"/>
              </a:rPr>
              <a:t>exposed.</a:t>
            </a:r>
            <a:endParaRPr lang="en-ZA" sz="2400" dirty="0">
              <a:ea typeface="Helvetica Light"/>
              <a:cs typeface="Helvetica Light"/>
            </a:endParaRPr>
          </a:p>
          <a:p>
            <a:pPr defTabSz="368045">
              <a:lnSpc>
                <a:spcPct val="100000"/>
              </a:lnSpc>
              <a:buSzPct val="100000"/>
            </a:pPr>
            <a:endParaRPr lang="en-ZA" sz="2400" dirty="0">
              <a:ea typeface="Helvetica Light"/>
              <a:cs typeface="Helvetica Light"/>
            </a:endParaRPr>
          </a:p>
          <a:p>
            <a:pPr defTabSz="368045">
              <a:lnSpc>
                <a:spcPct val="100000"/>
              </a:lnSpc>
              <a:spcBef>
                <a:spcPts val="0"/>
              </a:spcBef>
              <a:buSzPct val="100000"/>
            </a:pPr>
            <a:endParaRPr lang="en-ZA" sz="2400" dirty="0">
              <a:ea typeface="Helvetica Light"/>
              <a:cs typeface="Helvetica Light"/>
            </a:endParaRPr>
          </a:p>
        </p:txBody>
      </p:sp>
      <p:sp>
        <p:nvSpPr>
          <p:cNvPr id="660" name="Shape 660"/>
          <p:cNvSpPr/>
          <p:nvPr/>
        </p:nvSpPr>
        <p:spPr>
          <a:xfrm>
            <a:off x="1847694" y="4541702"/>
            <a:ext cx="6755745" cy="2094928"/>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marL="228600" indent="-228600">
              <a:buSzPct val="100000"/>
              <a:buChar char="•"/>
              <a:defRPr sz="2400">
                <a:latin typeface="+mn-lt"/>
                <a:ea typeface="+mn-ea"/>
                <a:cs typeface="+mn-cs"/>
                <a:sym typeface="Helvetica"/>
              </a:defRPr>
            </a:lvl1pPr>
          </a:lstStyle>
          <a:p>
            <a:pPr lvl="0">
              <a:buFont typeface="Courier New" panose="02070309020205020404" pitchFamily="49" charset="0"/>
              <a:buChar char="o"/>
              <a:defRPr sz="1800"/>
            </a:pPr>
            <a:endParaRPr dirty="0">
              <a:latin typeface="Helvetica" panose="020B0604020202020204" pitchFamily="34" charset="0"/>
            </a:endParaRPr>
          </a:p>
        </p:txBody>
      </p:sp>
      <p:sp>
        <p:nvSpPr>
          <p:cNvPr id="661" name="Shape 661"/>
          <p:cNvSpPr/>
          <p:nvPr/>
        </p:nvSpPr>
        <p:spPr>
          <a:xfrm>
            <a:off x="1808584" y="2010554"/>
            <a:ext cx="7895241" cy="1220534"/>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marL="228600" indent="-228600">
              <a:buSzPct val="100000"/>
              <a:buChar char="•"/>
              <a:defRPr sz="2400">
                <a:latin typeface="+mn-lt"/>
                <a:ea typeface="+mn-ea"/>
                <a:cs typeface="+mn-cs"/>
                <a:sym typeface="Helvetica"/>
              </a:defRPr>
            </a:lvl1pPr>
          </a:lstStyle>
          <a:p>
            <a:pPr lvl="0">
              <a:buFont typeface="Courier New" panose="02070309020205020404" pitchFamily="49" charset="0"/>
              <a:buChar char="o"/>
              <a:defRPr sz="1800"/>
            </a:pPr>
            <a:endParaRPr dirty="0">
              <a:latin typeface="Helvetica" panose="020B0604020202020204" pitchFamily="34" charset="0"/>
            </a:endParaRPr>
          </a:p>
        </p:txBody>
      </p:sp>
      <p:sp>
        <p:nvSpPr>
          <p:cNvPr id="663" name="Shape 663"/>
          <p:cNvSpPr/>
          <p:nvPr/>
        </p:nvSpPr>
        <p:spPr>
          <a:xfrm>
            <a:off x="1808584" y="3368684"/>
            <a:ext cx="7895241" cy="1035422"/>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marL="228600" indent="-228600">
              <a:buSzPct val="100000"/>
              <a:buChar char="•"/>
              <a:defRPr sz="2400">
                <a:latin typeface="+mn-lt"/>
                <a:ea typeface="+mn-ea"/>
                <a:cs typeface="+mn-cs"/>
                <a:sym typeface="Helvetica"/>
              </a:defRPr>
            </a:lvl1pPr>
          </a:lstStyle>
          <a:p>
            <a:pPr lvl="0">
              <a:buFont typeface="Courier New" panose="02070309020205020404" pitchFamily="49" charset="0"/>
              <a:buChar char="o"/>
              <a:defRPr sz="1800"/>
            </a:pPr>
            <a:endParaRPr dirty="0">
              <a:latin typeface="Helvetica" panose="020B0604020202020204" pitchFamily="34" charset="0"/>
            </a:endParaRP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802566" y="4404106"/>
            <a:ext cx="6586868" cy="1933194"/>
          </a:xfrm>
          <a:prstGeom prst="rect">
            <a:avLst/>
          </a:prstGeom>
        </p:spPr>
      </p:pic>
    </p:spTree>
    <p:extLst>
      <p:ext uri="{BB962C8B-B14F-4D97-AF65-F5344CB8AC3E}">
        <p14:creationId xmlns:p14="http://schemas.microsoft.com/office/powerpoint/2010/main" val="19736649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t">
            <a:normAutofit/>
          </a:bodyPr>
          <a:lstStyle/>
          <a:p>
            <a:r>
              <a:rPr lang="en-ZA" dirty="0">
                <a:latin typeface="+mn-lt"/>
                <a:sym typeface="Helvetica"/>
              </a:rPr>
              <a:t>Summary m</a:t>
            </a:r>
            <a:r>
              <a:rPr lang="en-ZA" dirty="0" smtClean="0">
                <a:latin typeface="+mn-lt"/>
                <a:sym typeface="Helvetica"/>
              </a:rPr>
              <a:t>essages</a:t>
            </a:r>
            <a:r>
              <a:rPr lang="en-ZA" dirty="0">
                <a:latin typeface="+mn-lt"/>
                <a:sym typeface="Helvetica"/>
              </a:rPr>
              <a:t>: </a:t>
            </a:r>
            <a:r>
              <a:rPr lang="en-ZA" dirty="0" smtClean="0">
                <a:latin typeface="+mn-lt"/>
                <a:sym typeface="Helvetica"/>
              </a:rPr>
              <a:t>Impact </a:t>
            </a:r>
            <a:r>
              <a:rPr lang="en-ZA" dirty="0">
                <a:latin typeface="+mn-lt"/>
                <a:sym typeface="Helvetica"/>
              </a:rPr>
              <a:t>on l</a:t>
            </a:r>
            <a:r>
              <a:rPr lang="en-ZA" dirty="0" smtClean="0">
                <a:latin typeface="+mn-lt"/>
                <a:sym typeface="Helvetica"/>
              </a:rPr>
              <a:t>ifestyle</a:t>
            </a:r>
            <a:endParaRPr lang="en-ZA" dirty="0">
              <a:latin typeface="+mn-lt"/>
            </a:endParaRPr>
          </a:p>
        </p:txBody>
      </p:sp>
      <p:sp>
        <p:nvSpPr>
          <p:cNvPr id="3" name="Content Placeholder 2"/>
          <p:cNvSpPr>
            <a:spLocks noGrp="1"/>
          </p:cNvSpPr>
          <p:nvPr>
            <p:ph sz="half" idx="1"/>
          </p:nvPr>
        </p:nvSpPr>
        <p:spPr>
          <a:xfrm>
            <a:off x="838200" y="1364311"/>
            <a:ext cx="5473700" cy="4820588"/>
          </a:xfrm>
        </p:spPr>
        <p:txBody>
          <a:bodyPr>
            <a:noAutofit/>
          </a:bodyPr>
          <a:lstStyle/>
          <a:p>
            <a:pPr lvl="0">
              <a:lnSpc>
                <a:spcPct val="100000"/>
              </a:lnSpc>
              <a:spcBef>
                <a:spcPts val="0"/>
              </a:spcBef>
            </a:pPr>
            <a:r>
              <a:rPr lang="en-ZA" sz="2200" dirty="0" smtClean="0"/>
              <a:t>There </a:t>
            </a:r>
            <a:r>
              <a:rPr lang="en-ZA" sz="2200" dirty="0"/>
              <a:t>are many different reasons for taking PrEP and your reasons for taking PrEP may change over time.</a:t>
            </a:r>
          </a:p>
          <a:p>
            <a:pPr lvl="0">
              <a:lnSpc>
                <a:spcPct val="100000"/>
              </a:lnSpc>
              <a:spcBef>
                <a:spcPts val="0"/>
              </a:spcBef>
            </a:pPr>
            <a:r>
              <a:rPr lang="en-ZA" sz="2200" dirty="0"/>
              <a:t>If you start PrEP you do not have to take it for the rest of your life. </a:t>
            </a:r>
          </a:p>
          <a:p>
            <a:pPr lvl="0">
              <a:lnSpc>
                <a:spcPct val="100000"/>
              </a:lnSpc>
              <a:spcBef>
                <a:spcPts val="0"/>
              </a:spcBef>
            </a:pPr>
            <a:r>
              <a:rPr lang="en-ZA" sz="2200" dirty="0"/>
              <a:t>PrEP will help protect you from HIV even if you do not change your behaviour or your lifestyle.</a:t>
            </a:r>
          </a:p>
          <a:p>
            <a:pPr lvl="0">
              <a:lnSpc>
                <a:spcPct val="100000"/>
              </a:lnSpc>
              <a:spcBef>
                <a:spcPts val="0"/>
              </a:spcBef>
            </a:pPr>
            <a:r>
              <a:rPr lang="en-ZA" sz="2200" dirty="0"/>
              <a:t>Using condoms and PrEP together will give you the most protection. If you are not using condoms then you should test for STIs more frequently. </a:t>
            </a:r>
            <a:endParaRPr lang="en-ZA" sz="2200" dirty="0" smtClean="0"/>
          </a:p>
          <a:p>
            <a:pPr lvl="0">
              <a:lnSpc>
                <a:spcPct val="100000"/>
              </a:lnSpc>
              <a:spcBef>
                <a:spcPts val="0"/>
              </a:spcBef>
            </a:pPr>
            <a:r>
              <a:rPr lang="en-ZA" sz="2200" dirty="0" smtClean="0"/>
              <a:t>You can take </a:t>
            </a:r>
            <a:r>
              <a:rPr lang="en-ZA" sz="2200" dirty="0" err="1" smtClean="0"/>
              <a:t>PrEP</a:t>
            </a:r>
            <a:r>
              <a:rPr lang="en-ZA" sz="2200" dirty="0" smtClean="0"/>
              <a:t> with alcohol and drugs. </a:t>
            </a:r>
            <a:endParaRPr lang="en-ZA" sz="2200" dirty="0"/>
          </a:p>
          <a:p>
            <a:pPr>
              <a:lnSpc>
                <a:spcPct val="100000"/>
              </a:lnSpc>
              <a:spcBef>
                <a:spcPts val="0"/>
              </a:spcBef>
            </a:pPr>
            <a:r>
              <a:rPr lang="en-ZA" sz="2200" dirty="0"/>
              <a:t>You will need to see your healthcare provider regularly.</a:t>
            </a:r>
          </a:p>
          <a:p>
            <a:pPr>
              <a:lnSpc>
                <a:spcPct val="120000"/>
              </a:lnSpc>
              <a:spcBef>
                <a:spcPts val="0"/>
              </a:spcBef>
            </a:pPr>
            <a:endParaRPr lang="en-ZA" sz="2200" dirty="0"/>
          </a:p>
        </p:txBody>
      </p:sp>
      <p:pic>
        <p:nvPicPr>
          <p:cNvPr id="13" name="Content Placeholder 12"/>
          <p:cNvPicPr>
            <a:picLocks noGrp="1" noChangeAspect="1"/>
          </p:cNvPicPr>
          <p:nvPr>
            <p:ph sz="half" idx="2"/>
          </p:nvPr>
        </p:nvPicPr>
        <p:blipFill>
          <a:blip r:embed="rId3">
            <a:extLst>
              <a:ext uri="{28A0092B-C50C-407E-A947-70E740481C1C}">
                <a14:useLocalDpi xmlns:a14="http://schemas.microsoft.com/office/drawing/2010/main"/>
              </a:ext>
            </a:extLst>
          </a:blip>
          <a:stretch>
            <a:fillRect/>
          </a:stretch>
        </p:blipFill>
        <p:spPr bwMode="auto">
          <a:xfrm>
            <a:off x="6883400" y="1715423"/>
            <a:ext cx="3937000" cy="2070100"/>
          </a:xfrm>
          <a:prstGeom prst="rect">
            <a:avLst/>
          </a:prstGeom>
          <a:noFill/>
          <a:extLst>
            <a:ext uri="{909E8E84-426E-40DD-AFC4-6F175D3DCCD1}">
              <a14:hiddenFill xmlns:a14="http://schemas.microsoft.com/office/drawing/2010/main">
                <a:solidFill>
                  <a:srgbClr val="FFFFFF"/>
                </a:solidFill>
              </a14:hiddenFill>
            </a:ext>
          </a:extLst>
        </p:spPr>
      </p:pic>
      <p:sp>
        <p:nvSpPr>
          <p:cNvPr id="660" name="Shape 660"/>
          <p:cNvSpPr/>
          <p:nvPr/>
        </p:nvSpPr>
        <p:spPr>
          <a:xfrm>
            <a:off x="1847694" y="4541702"/>
            <a:ext cx="6755745" cy="2094928"/>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marL="228600" indent="-228600">
              <a:buSzPct val="100000"/>
              <a:buChar char="•"/>
              <a:defRPr sz="2400">
                <a:latin typeface="+mn-lt"/>
                <a:ea typeface="+mn-ea"/>
                <a:cs typeface="+mn-cs"/>
                <a:sym typeface="Helvetica"/>
              </a:defRPr>
            </a:lvl1pPr>
          </a:lstStyle>
          <a:p>
            <a:pPr lvl="0">
              <a:buFont typeface="Courier New" panose="02070309020205020404" pitchFamily="49" charset="0"/>
              <a:buChar char="o"/>
              <a:defRPr sz="1800"/>
            </a:pPr>
            <a:endParaRPr dirty="0">
              <a:latin typeface="Helvetica" panose="020B0604020202020204" pitchFamily="34" charset="0"/>
            </a:endParaRPr>
          </a:p>
        </p:txBody>
      </p:sp>
      <p:sp>
        <p:nvSpPr>
          <p:cNvPr id="661" name="Shape 661"/>
          <p:cNvSpPr/>
          <p:nvPr/>
        </p:nvSpPr>
        <p:spPr>
          <a:xfrm>
            <a:off x="1808584" y="2010554"/>
            <a:ext cx="7895241" cy="1220534"/>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marL="228600" indent="-228600">
              <a:buSzPct val="100000"/>
              <a:buChar char="•"/>
              <a:defRPr sz="2400">
                <a:latin typeface="+mn-lt"/>
                <a:ea typeface="+mn-ea"/>
                <a:cs typeface="+mn-cs"/>
                <a:sym typeface="Helvetica"/>
              </a:defRPr>
            </a:lvl1pPr>
          </a:lstStyle>
          <a:p>
            <a:pPr lvl="0">
              <a:buFont typeface="Courier New" panose="02070309020205020404" pitchFamily="49" charset="0"/>
              <a:buChar char="o"/>
              <a:defRPr sz="1800"/>
            </a:pPr>
            <a:endParaRPr dirty="0">
              <a:latin typeface="Helvetica" panose="020B0604020202020204" pitchFamily="34" charset="0"/>
            </a:endParaRPr>
          </a:p>
        </p:txBody>
      </p:sp>
      <p:sp>
        <p:nvSpPr>
          <p:cNvPr id="663" name="Shape 663"/>
          <p:cNvSpPr/>
          <p:nvPr/>
        </p:nvSpPr>
        <p:spPr>
          <a:xfrm>
            <a:off x="1808584" y="3368684"/>
            <a:ext cx="7895241" cy="1035422"/>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marL="228600" indent="-228600">
              <a:buSzPct val="100000"/>
              <a:buChar char="•"/>
              <a:defRPr sz="2400">
                <a:latin typeface="+mn-lt"/>
                <a:ea typeface="+mn-ea"/>
                <a:cs typeface="+mn-cs"/>
                <a:sym typeface="Helvetica"/>
              </a:defRPr>
            </a:lvl1pPr>
          </a:lstStyle>
          <a:p>
            <a:pPr lvl="0">
              <a:buFont typeface="Courier New" panose="02070309020205020404" pitchFamily="49" charset="0"/>
              <a:buChar char="o"/>
              <a:defRPr sz="1800"/>
            </a:pPr>
            <a:endParaRPr dirty="0">
              <a:latin typeface="Helvetica" panose="020B0604020202020204" pitchFamily="34" charset="0"/>
            </a:endParaRPr>
          </a:p>
        </p:txBody>
      </p:sp>
      <p:pic>
        <p:nvPicPr>
          <p:cNvPr id="6156" name="Picture 12" descr="Image result for PrEP promotion poster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589838" y="3928016"/>
            <a:ext cx="2524125" cy="1809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391369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t">
            <a:noAutofit/>
          </a:bodyPr>
          <a:lstStyle/>
          <a:p>
            <a:r>
              <a:rPr lang="en-ZA" dirty="0">
                <a:latin typeface="+mn-lt"/>
                <a:sym typeface="Helvetica"/>
              </a:rPr>
              <a:t>Summary m</a:t>
            </a:r>
            <a:r>
              <a:rPr lang="en-ZA" dirty="0" smtClean="0">
                <a:latin typeface="+mn-lt"/>
                <a:sym typeface="Helvetica"/>
              </a:rPr>
              <a:t>essages</a:t>
            </a:r>
            <a:r>
              <a:rPr lang="en-ZA" dirty="0">
                <a:latin typeface="+mn-lt"/>
                <a:sym typeface="Helvetica"/>
              </a:rPr>
              <a:t>: </a:t>
            </a:r>
            <a:r>
              <a:rPr lang="en-ZA" dirty="0">
                <a:latin typeface="+mn-lt"/>
              </a:rPr>
              <a:t>Some final considerations</a:t>
            </a:r>
            <a:br>
              <a:rPr lang="en-ZA" dirty="0">
                <a:latin typeface="+mn-lt"/>
              </a:rPr>
            </a:br>
            <a:endParaRPr lang="en-ZA" dirty="0">
              <a:latin typeface="+mn-lt"/>
            </a:endParaRPr>
          </a:p>
        </p:txBody>
      </p:sp>
      <p:sp>
        <p:nvSpPr>
          <p:cNvPr id="3" name="Content Placeholder 2"/>
          <p:cNvSpPr>
            <a:spLocks noGrp="1"/>
          </p:cNvSpPr>
          <p:nvPr>
            <p:ph sz="half" idx="1"/>
          </p:nvPr>
        </p:nvSpPr>
        <p:spPr/>
        <p:txBody>
          <a:bodyPr vert="horz" lIns="91440" tIns="45720" rIns="91440" bIns="45720" rtlCol="0">
            <a:noAutofit/>
          </a:bodyPr>
          <a:lstStyle/>
          <a:p>
            <a:pPr>
              <a:lnSpc>
                <a:spcPct val="100000"/>
              </a:lnSpc>
              <a:spcBef>
                <a:spcPts val="0"/>
              </a:spcBef>
            </a:pPr>
            <a:r>
              <a:rPr lang="en-ZA" sz="2400" dirty="0">
                <a:sym typeface="Helvetica Light"/>
              </a:rPr>
              <a:t>Do you offer a safe environment for clients to discuss PrEP? </a:t>
            </a:r>
          </a:p>
          <a:p>
            <a:pPr>
              <a:lnSpc>
                <a:spcPct val="100000"/>
              </a:lnSpc>
              <a:spcBef>
                <a:spcPts val="0"/>
              </a:spcBef>
            </a:pPr>
            <a:r>
              <a:rPr lang="en-ZA" sz="2400" dirty="0">
                <a:sym typeface="Helvetica Light"/>
              </a:rPr>
              <a:t>Do you feel comfortable recommending PrEP as a primary HIV prevention strategy? </a:t>
            </a:r>
          </a:p>
          <a:p>
            <a:pPr>
              <a:lnSpc>
                <a:spcPct val="100000"/>
              </a:lnSpc>
              <a:spcBef>
                <a:spcPts val="0"/>
              </a:spcBef>
            </a:pPr>
            <a:r>
              <a:rPr lang="en-ZA" sz="2400" dirty="0">
                <a:sym typeface="Helvetica Light"/>
              </a:rPr>
              <a:t>Do you feel comfortable working with MSM, sex workers, </a:t>
            </a:r>
            <a:r>
              <a:rPr lang="en-ZA" sz="2400" dirty="0" err="1" smtClean="0">
                <a:sym typeface="Helvetica Light"/>
              </a:rPr>
              <a:t>serodiscordant</a:t>
            </a:r>
            <a:r>
              <a:rPr lang="en-ZA" sz="2400" dirty="0" smtClean="0">
                <a:sym typeface="Helvetica Light"/>
              </a:rPr>
              <a:t> </a:t>
            </a:r>
            <a:r>
              <a:rPr lang="en-ZA" sz="2400" dirty="0">
                <a:sym typeface="Helvetica Light"/>
              </a:rPr>
              <a:t>couples, people who inject </a:t>
            </a:r>
            <a:r>
              <a:rPr lang="en-ZA" sz="2400" dirty="0" smtClean="0">
                <a:sym typeface="Helvetica Light"/>
              </a:rPr>
              <a:t>drugs, </a:t>
            </a:r>
            <a:r>
              <a:rPr lang="en-ZA" sz="2400" dirty="0">
                <a:sym typeface="Helvetica Light"/>
              </a:rPr>
              <a:t>and young people? </a:t>
            </a:r>
          </a:p>
          <a:p>
            <a:pPr>
              <a:lnSpc>
                <a:spcPct val="100000"/>
              </a:lnSpc>
              <a:spcBef>
                <a:spcPts val="0"/>
              </a:spcBef>
            </a:pPr>
            <a:endParaRPr lang="en-ZA" sz="2400" dirty="0"/>
          </a:p>
        </p:txBody>
      </p:sp>
      <p:sp>
        <p:nvSpPr>
          <p:cNvPr id="660" name="Shape 660"/>
          <p:cNvSpPr/>
          <p:nvPr/>
        </p:nvSpPr>
        <p:spPr>
          <a:xfrm>
            <a:off x="1847694" y="4541702"/>
            <a:ext cx="6755745" cy="2094928"/>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marL="228600" indent="-228600">
              <a:buSzPct val="100000"/>
              <a:buChar char="•"/>
              <a:defRPr sz="2400">
                <a:latin typeface="+mn-lt"/>
                <a:ea typeface="+mn-ea"/>
                <a:cs typeface="+mn-cs"/>
                <a:sym typeface="Helvetica"/>
              </a:defRPr>
            </a:lvl1pPr>
          </a:lstStyle>
          <a:p>
            <a:pPr lvl="0">
              <a:buFont typeface="Courier New" panose="02070309020205020404" pitchFamily="49" charset="0"/>
              <a:buChar char="o"/>
              <a:defRPr sz="1800"/>
            </a:pPr>
            <a:endParaRPr dirty="0">
              <a:latin typeface="Helvetica" panose="020B0604020202020204" pitchFamily="34" charset="0"/>
            </a:endParaRPr>
          </a:p>
        </p:txBody>
      </p:sp>
      <p:sp>
        <p:nvSpPr>
          <p:cNvPr id="661" name="Shape 661"/>
          <p:cNvSpPr/>
          <p:nvPr/>
        </p:nvSpPr>
        <p:spPr>
          <a:xfrm>
            <a:off x="1808584" y="2010554"/>
            <a:ext cx="7895241" cy="1220534"/>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marL="228600" indent="-228600">
              <a:buSzPct val="100000"/>
              <a:buChar char="•"/>
              <a:defRPr sz="2400">
                <a:latin typeface="+mn-lt"/>
                <a:ea typeface="+mn-ea"/>
                <a:cs typeface="+mn-cs"/>
                <a:sym typeface="Helvetica"/>
              </a:defRPr>
            </a:lvl1pPr>
          </a:lstStyle>
          <a:p>
            <a:pPr lvl="0">
              <a:buFont typeface="Courier New" panose="02070309020205020404" pitchFamily="49" charset="0"/>
              <a:buChar char="o"/>
              <a:defRPr sz="1800"/>
            </a:pPr>
            <a:endParaRPr dirty="0">
              <a:latin typeface="Helvetica" panose="020B0604020202020204" pitchFamily="34" charset="0"/>
            </a:endParaRPr>
          </a:p>
        </p:txBody>
      </p:sp>
      <p:sp>
        <p:nvSpPr>
          <p:cNvPr id="663" name="Shape 663"/>
          <p:cNvSpPr/>
          <p:nvPr/>
        </p:nvSpPr>
        <p:spPr>
          <a:xfrm>
            <a:off x="1808584" y="3368684"/>
            <a:ext cx="7895241" cy="1035422"/>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marL="228600" indent="-228600">
              <a:buSzPct val="100000"/>
              <a:buChar char="•"/>
              <a:defRPr sz="2400">
                <a:latin typeface="+mn-lt"/>
                <a:ea typeface="+mn-ea"/>
                <a:cs typeface="+mn-cs"/>
                <a:sym typeface="Helvetica"/>
              </a:defRPr>
            </a:lvl1pPr>
          </a:lstStyle>
          <a:p>
            <a:pPr lvl="0">
              <a:buFont typeface="Courier New" panose="02070309020205020404" pitchFamily="49" charset="0"/>
              <a:buChar char="o"/>
              <a:defRPr sz="1800"/>
            </a:pPr>
            <a:endParaRPr dirty="0">
              <a:latin typeface="Helvetica" panose="020B0604020202020204" pitchFamily="34" charset="0"/>
            </a:endParaRPr>
          </a:p>
        </p:txBody>
      </p:sp>
      <p:sp>
        <p:nvSpPr>
          <p:cNvPr id="5" name="AutoShape 10" descr="Image result for PrEP and gay men poste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ZA"/>
          </a:p>
        </p:txBody>
      </p:sp>
      <p:pic>
        <p:nvPicPr>
          <p:cNvPr id="8208" name="Picture 16" descr="Image result for PrEP and HIV  transvestites po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30247" b="30511"/>
          <a:stretch/>
        </p:blipFill>
        <p:spPr bwMode="auto">
          <a:xfrm>
            <a:off x="6799967" y="1284119"/>
            <a:ext cx="2355279" cy="2999836"/>
          </a:xfrm>
          <a:prstGeom prst="rect">
            <a:avLst/>
          </a:prstGeom>
          <a:noFill/>
          <a:extLst>
            <a:ext uri="{909E8E84-426E-40DD-AFC4-6F175D3DCCD1}">
              <a14:hiddenFill xmlns:a14="http://schemas.microsoft.com/office/drawing/2010/main">
                <a:solidFill>
                  <a:srgbClr val="FFFFFF"/>
                </a:solidFill>
              </a14:hiddenFill>
            </a:ext>
          </a:extLst>
        </p:spPr>
      </p:pic>
      <p:pic>
        <p:nvPicPr>
          <p:cNvPr id="8210" name="Picture 18" descr="Image result for PrEP and drug user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521302" y="4404106"/>
            <a:ext cx="2857500" cy="2352675"/>
          </a:xfrm>
          <a:prstGeom prst="rect">
            <a:avLst/>
          </a:prstGeom>
          <a:noFill/>
          <a:extLst>
            <a:ext uri="{909E8E84-426E-40DD-AFC4-6F175D3DCCD1}">
              <a14:hiddenFill xmlns:a14="http://schemas.microsoft.com/office/drawing/2010/main">
                <a:solidFill>
                  <a:srgbClr val="FFFFFF"/>
                </a:solidFill>
              </a14:hiddenFill>
            </a:ext>
          </a:extLst>
        </p:spPr>
      </p:pic>
      <p:pic>
        <p:nvPicPr>
          <p:cNvPr id="8212" name="Picture 20" descr="Image result for PrEP and msm poste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r="31572" b="31011"/>
          <a:stretch/>
        </p:blipFill>
        <p:spPr bwMode="auto">
          <a:xfrm>
            <a:off x="9703824" y="1269206"/>
            <a:ext cx="2151477" cy="3352719"/>
          </a:xfrm>
          <a:prstGeom prst="rect">
            <a:avLst/>
          </a:prstGeom>
          <a:noFill/>
          <a:extLst>
            <a:ext uri="{909E8E84-426E-40DD-AFC4-6F175D3DCCD1}">
              <a14:hiddenFill xmlns:a14="http://schemas.microsoft.com/office/drawing/2010/main">
                <a:solidFill>
                  <a:srgbClr val="FFFFFF"/>
                </a:solidFill>
              </a14:hiddenFill>
            </a:ext>
          </a:extLst>
        </p:spPr>
      </p:pic>
      <p:pic>
        <p:nvPicPr>
          <p:cNvPr id="8214" name="Picture 22" descr="Image result for PrEP and sex workers pictures"/>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r="28810" b="28186"/>
          <a:stretch/>
        </p:blipFill>
        <p:spPr bwMode="auto">
          <a:xfrm>
            <a:off x="9561757" y="5001032"/>
            <a:ext cx="2430546" cy="1313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62566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chor="t"/>
          <a:lstStyle/>
          <a:p>
            <a:r>
              <a:rPr lang="en-ZA" dirty="0"/>
              <a:t>YOU are a </a:t>
            </a:r>
            <a:r>
              <a:rPr lang="en-ZA" dirty="0" smtClean="0"/>
              <a:t>communication </a:t>
            </a:r>
            <a:r>
              <a:rPr lang="en-ZA" dirty="0"/>
              <a:t>t</a:t>
            </a:r>
            <a:r>
              <a:rPr lang="en-ZA" dirty="0" smtClean="0"/>
              <a:t>ool</a:t>
            </a:r>
            <a:r>
              <a:rPr lang="en-ZA" dirty="0"/>
              <a:t>!</a:t>
            </a:r>
            <a:endParaRPr lang="en-GB" dirty="0"/>
          </a:p>
        </p:txBody>
      </p:sp>
      <p:sp>
        <p:nvSpPr>
          <p:cNvPr id="6" name="Content Placeholder 5"/>
          <p:cNvSpPr>
            <a:spLocks noGrp="1"/>
          </p:cNvSpPr>
          <p:nvPr>
            <p:ph idx="1"/>
          </p:nvPr>
        </p:nvSpPr>
        <p:spPr/>
        <p:txBody>
          <a:bodyPr/>
          <a:lstStyle/>
          <a:p>
            <a:pPr defTabSz="368045">
              <a:lnSpc>
                <a:spcPct val="100000"/>
              </a:lnSpc>
              <a:spcBef>
                <a:spcPts val="0"/>
              </a:spcBef>
              <a:buSzPct val="100000"/>
            </a:pPr>
            <a:r>
              <a:rPr lang="en-ZA" dirty="0">
                <a:ea typeface="Helvetica Light"/>
                <a:cs typeface="Helvetica Light"/>
                <a:sym typeface="Helvetica Light"/>
              </a:rPr>
              <a:t>Remember the most important communication comes from YOU, the </a:t>
            </a:r>
            <a:r>
              <a:rPr lang="en-ZA" dirty="0" smtClean="0">
                <a:ea typeface="Helvetica Light"/>
                <a:cs typeface="Helvetica Light"/>
                <a:sym typeface="Helvetica Light"/>
              </a:rPr>
              <a:t>healthcare </a:t>
            </a:r>
            <a:r>
              <a:rPr lang="en-ZA" dirty="0">
                <a:ea typeface="Helvetica Light"/>
                <a:cs typeface="Helvetica Light"/>
                <a:sym typeface="Helvetica Light"/>
              </a:rPr>
              <a:t>worker!</a:t>
            </a:r>
          </a:p>
          <a:p>
            <a:pPr defTabSz="368045">
              <a:lnSpc>
                <a:spcPct val="100000"/>
              </a:lnSpc>
              <a:spcBef>
                <a:spcPts val="0"/>
              </a:spcBef>
              <a:buSzPct val="100000"/>
            </a:pPr>
            <a:r>
              <a:rPr lang="en-ZA" dirty="0">
                <a:ea typeface="Helvetica Light"/>
                <a:cs typeface="Helvetica Light"/>
                <a:sym typeface="Helvetica Light"/>
              </a:rPr>
              <a:t>Be welcoming and non-judgemental</a:t>
            </a:r>
          </a:p>
          <a:p>
            <a:pPr defTabSz="368045">
              <a:lnSpc>
                <a:spcPct val="100000"/>
              </a:lnSpc>
              <a:spcBef>
                <a:spcPts val="0"/>
              </a:spcBef>
              <a:buSzPct val="100000"/>
            </a:pPr>
            <a:r>
              <a:rPr lang="en-ZA" dirty="0">
                <a:ea typeface="Helvetica Light"/>
                <a:cs typeface="Helvetica Light"/>
                <a:sym typeface="Helvetica Light"/>
              </a:rPr>
              <a:t>Be consistent </a:t>
            </a:r>
            <a:r>
              <a:rPr lang="en-ZA" dirty="0" smtClean="0">
                <a:ea typeface="Helvetica Light"/>
                <a:cs typeface="Helvetica Light"/>
                <a:sym typeface="Helvetica Light"/>
              </a:rPr>
              <a:t>– clients </a:t>
            </a:r>
            <a:r>
              <a:rPr lang="en-ZA" dirty="0">
                <a:ea typeface="Helvetica Light"/>
                <a:cs typeface="Helvetica Light"/>
                <a:sym typeface="Helvetica Light"/>
              </a:rPr>
              <a:t>talk to each other!</a:t>
            </a:r>
          </a:p>
          <a:p>
            <a:pPr defTabSz="368045">
              <a:lnSpc>
                <a:spcPct val="100000"/>
              </a:lnSpc>
              <a:spcBef>
                <a:spcPts val="0"/>
              </a:spcBef>
              <a:buSzPct val="100000"/>
            </a:pPr>
            <a:r>
              <a:rPr lang="en-ZA" dirty="0">
                <a:ea typeface="Helvetica Light"/>
                <a:cs typeface="Helvetica Light"/>
                <a:sym typeface="Helvetica Light"/>
              </a:rPr>
              <a:t>Answer questions honestly</a:t>
            </a:r>
          </a:p>
          <a:p>
            <a:pPr defTabSz="368045">
              <a:lnSpc>
                <a:spcPct val="100000"/>
              </a:lnSpc>
              <a:spcBef>
                <a:spcPts val="0"/>
              </a:spcBef>
              <a:buSzPct val="100000"/>
            </a:pPr>
            <a:r>
              <a:rPr lang="en-ZA" dirty="0">
                <a:ea typeface="Helvetica Light"/>
                <a:cs typeface="Helvetica Light"/>
                <a:sym typeface="Helvetica Light"/>
              </a:rPr>
              <a:t>Be positive and encourage questions</a:t>
            </a:r>
          </a:p>
          <a:p>
            <a:pPr defTabSz="368045">
              <a:lnSpc>
                <a:spcPct val="100000"/>
              </a:lnSpc>
              <a:spcBef>
                <a:spcPts val="0"/>
              </a:spcBef>
              <a:buSzPct val="100000"/>
            </a:pPr>
            <a:r>
              <a:rPr lang="en-ZA" dirty="0">
                <a:ea typeface="Helvetica Light"/>
                <a:cs typeface="Helvetica Light"/>
                <a:sym typeface="Helvetica Light"/>
              </a:rPr>
              <a:t>Be supportive </a:t>
            </a:r>
          </a:p>
        </p:txBody>
      </p:sp>
    </p:spTree>
    <p:extLst>
      <p:ext uri="{BB962C8B-B14F-4D97-AF65-F5344CB8AC3E}">
        <p14:creationId xmlns:p14="http://schemas.microsoft.com/office/powerpoint/2010/main" val="62142613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GB" dirty="0" smtClean="0"/>
              <a:t>Acknowledgements</a:t>
            </a:r>
            <a:endParaRPr lang="en-GB" dirty="0"/>
          </a:p>
        </p:txBody>
      </p:sp>
      <p:pic>
        <p:nvPicPr>
          <p:cNvPr id="4" name="image2.png"/>
          <p:cNvPicPr/>
          <p:nvPr/>
        </p:nvPicPr>
        <p:blipFill>
          <a:blip r:embed="rId3">
            <a:extLst/>
          </a:blip>
          <a:stretch>
            <a:fillRect/>
          </a:stretch>
        </p:blipFill>
        <p:spPr>
          <a:xfrm>
            <a:off x="4999912" y="3920934"/>
            <a:ext cx="2541657" cy="2466268"/>
          </a:xfrm>
          <a:prstGeom prst="rect">
            <a:avLst/>
          </a:prstGeom>
          <a:ln w="12700">
            <a:miter lim="400000"/>
          </a:ln>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6968" y="3953440"/>
            <a:ext cx="3750972" cy="2401256"/>
          </a:xfrm>
          <a:prstGeom prst="rect">
            <a:avLst/>
          </a:prstGeom>
        </p:spPr>
      </p:pic>
      <p:pic>
        <p:nvPicPr>
          <p:cNvPr id="7" name="Picture 6"/>
          <p:cNvPicPr>
            <a:picLocks noChangeAspect="1"/>
          </p:cNvPicPr>
          <p:nvPr/>
        </p:nvPicPr>
        <p:blipFill>
          <a:blip r:embed="rId5"/>
          <a:stretch>
            <a:fillRect/>
          </a:stretch>
        </p:blipFill>
        <p:spPr>
          <a:xfrm>
            <a:off x="8353540" y="4607906"/>
            <a:ext cx="2889117" cy="1092324"/>
          </a:xfrm>
          <a:prstGeom prst="rect">
            <a:avLst/>
          </a:prstGeom>
        </p:spPr>
      </p:pic>
      <p:sp>
        <p:nvSpPr>
          <p:cNvPr id="8" name="TextBox 7"/>
          <p:cNvSpPr txBox="1"/>
          <p:nvPr/>
        </p:nvSpPr>
        <p:spPr>
          <a:xfrm>
            <a:off x="838199" y="1690688"/>
            <a:ext cx="10404457" cy="2246769"/>
          </a:xfrm>
          <a:prstGeom prst="rect">
            <a:avLst/>
          </a:prstGeom>
          <a:noFill/>
        </p:spPr>
        <p:txBody>
          <a:bodyPr wrap="square" rtlCol="0">
            <a:spAutoFit/>
          </a:bodyPr>
          <a:lstStyle/>
          <a:p>
            <a:pPr algn="ctr"/>
            <a:r>
              <a:rPr lang="en-GB" sz="2800" dirty="0" smtClean="0"/>
              <a:t>With thanks to: </a:t>
            </a:r>
          </a:p>
          <a:p>
            <a:pPr algn="ctr"/>
            <a:r>
              <a:rPr lang="en-GB" sz="2800" dirty="0"/>
              <a:t>The Southern African HIV Clinician Society</a:t>
            </a:r>
          </a:p>
          <a:p>
            <a:pPr algn="ctr"/>
            <a:r>
              <a:rPr lang="en-GB" sz="2800" dirty="0" err="1" smtClean="0"/>
              <a:t>Anova</a:t>
            </a:r>
            <a:r>
              <a:rPr lang="en-GB" sz="2800" dirty="0" smtClean="0"/>
              <a:t> </a:t>
            </a:r>
            <a:r>
              <a:rPr lang="en-GB" sz="2800" dirty="0"/>
              <a:t>Health </a:t>
            </a:r>
            <a:r>
              <a:rPr lang="en-GB" sz="2800" dirty="0" smtClean="0"/>
              <a:t>Institute (Ben Brown, </a:t>
            </a:r>
            <a:r>
              <a:rPr lang="en-GB" sz="2800" dirty="0" err="1" smtClean="0"/>
              <a:t>Dr.</a:t>
            </a:r>
            <a:r>
              <a:rPr lang="en-GB" sz="2800" dirty="0" smtClean="0"/>
              <a:t> Kevin </a:t>
            </a:r>
            <a:r>
              <a:rPr lang="en-GB" sz="2800" dirty="0" err="1" smtClean="0"/>
              <a:t>Rebe</a:t>
            </a:r>
            <a:r>
              <a:rPr lang="en-GB" sz="2800" dirty="0" smtClean="0"/>
              <a:t>)</a:t>
            </a:r>
            <a:endParaRPr lang="en-GB" sz="2800" dirty="0"/>
          </a:p>
          <a:p>
            <a:pPr algn="ctr"/>
            <a:r>
              <a:rPr lang="en-GB" sz="2800" dirty="0" smtClean="0"/>
              <a:t>Wits Reproductive Health and HIV Institute</a:t>
            </a:r>
          </a:p>
          <a:p>
            <a:pPr algn="ctr"/>
            <a:r>
              <a:rPr lang="en-GB" sz="2800" dirty="0"/>
              <a:t>The OPTIONS Programme/South </a:t>
            </a:r>
            <a:r>
              <a:rPr lang="en-GB" sz="2800" dirty="0" smtClean="0"/>
              <a:t>Africa (Melanie </a:t>
            </a:r>
            <a:r>
              <a:rPr lang="en-GB" sz="2800" dirty="0" err="1" smtClean="0"/>
              <a:t>Pleaner</a:t>
            </a:r>
            <a:r>
              <a:rPr lang="en-GB" sz="2800" smtClean="0"/>
              <a:t>)</a:t>
            </a:r>
            <a:endParaRPr lang="en-GB" sz="2800" dirty="0"/>
          </a:p>
        </p:txBody>
      </p:sp>
      <p:pic>
        <p:nvPicPr>
          <p:cNvPr id="9" name="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482140" y="5589185"/>
            <a:ext cx="1920526" cy="647288"/>
          </a:xfrm>
          <a:prstGeom prst="rect">
            <a:avLst/>
          </a:prstGeom>
        </p:spPr>
      </p:pic>
    </p:spTree>
    <p:extLst>
      <p:ext uri="{BB962C8B-B14F-4D97-AF65-F5344CB8AC3E}">
        <p14:creationId xmlns:p14="http://schemas.microsoft.com/office/powerpoint/2010/main" val="16451989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t">
            <a:normAutofit/>
          </a:bodyPr>
          <a:lstStyle/>
          <a:p>
            <a:r>
              <a:rPr lang="en-ZA" dirty="0">
                <a:ea typeface="Helvetica Light"/>
                <a:cs typeface="Helvetica Light"/>
              </a:rPr>
              <a:t>Promoting PrEP </a:t>
            </a:r>
          </a:p>
        </p:txBody>
      </p:sp>
      <p:sp>
        <p:nvSpPr>
          <p:cNvPr id="90" name="Shape 90"/>
          <p:cNvSpPr>
            <a:spLocks noGrp="1"/>
          </p:cNvSpPr>
          <p:nvPr>
            <p:ph sz="half" idx="1"/>
          </p:nvPr>
        </p:nvSpPr>
        <p:spPr>
          <a:xfrm>
            <a:off x="673100" y="1522822"/>
            <a:ext cx="5715000" cy="4678363"/>
          </a:xfrm>
          <a:prstGeom prst="rect">
            <a:avLst/>
          </a:prstGeom>
        </p:spPr>
        <p:txBody>
          <a:bodyPr vert="horz" lIns="91440" tIns="45720" rIns="91440" bIns="45720" rtlCol="0">
            <a:noAutofit/>
          </a:bodyPr>
          <a:lstStyle/>
          <a:p>
            <a:pPr>
              <a:lnSpc>
                <a:spcPct val="100000"/>
              </a:lnSpc>
              <a:spcBef>
                <a:spcPts val="0"/>
              </a:spcBef>
            </a:pPr>
            <a:r>
              <a:rPr sz="2400" dirty="0">
                <a:sym typeface="Helvetica Light"/>
              </a:rPr>
              <a:t>Demand creation and education is essential for broader PrEP roll out</a:t>
            </a:r>
          </a:p>
          <a:p>
            <a:pPr>
              <a:lnSpc>
                <a:spcPct val="100000"/>
              </a:lnSpc>
              <a:spcBef>
                <a:spcPts val="0"/>
              </a:spcBef>
            </a:pPr>
            <a:r>
              <a:rPr lang="en-ZA" sz="2400" dirty="0">
                <a:sym typeface="Helvetica Light"/>
              </a:rPr>
              <a:t>Community sensitisation, </a:t>
            </a:r>
            <a:r>
              <a:rPr sz="2400" dirty="0">
                <a:sym typeface="Helvetica Light"/>
              </a:rPr>
              <a:t>messaging and outreach must be targeted to each audience/key population</a:t>
            </a:r>
            <a:r>
              <a:rPr lang="en-ZA" sz="2400" dirty="0">
                <a:sym typeface="Helvetica Light"/>
              </a:rPr>
              <a:t> – segmentation</a:t>
            </a:r>
          </a:p>
          <a:p>
            <a:pPr>
              <a:lnSpc>
                <a:spcPct val="100000"/>
              </a:lnSpc>
              <a:spcBef>
                <a:spcPts val="0"/>
              </a:spcBef>
            </a:pPr>
            <a:r>
              <a:rPr lang="en-ZA" sz="2400" dirty="0">
                <a:sym typeface="Helvetica Light"/>
              </a:rPr>
              <a:t>May also be sub-groups within each key population</a:t>
            </a:r>
            <a:endParaRPr sz="2400" dirty="0">
              <a:sym typeface="Helvetica Light"/>
            </a:endParaRPr>
          </a:p>
          <a:p>
            <a:pPr>
              <a:lnSpc>
                <a:spcPct val="100000"/>
              </a:lnSpc>
              <a:spcBef>
                <a:spcPts val="0"/>
              </a:spcBef>
            </a:pPr>
            <a:r>
              <a:rPr lang="en-ZA" sz="2400" dirty="0">
                <a:sym typeface="Helvetica Light"/>
              </a:rPr>
              <a:t>Design messages for youth, MSM, sex workers, </a:t>
            </a:r>
            <a:r>
              <a:rPr lang="en-ZA" sz="2400" dirty="0" smtClean="0">
                <a:sym typeface="Helvetica Light"/>
              </a:rPr>
              <a:t>serodiscordant </a:t>
            </a:r>
            <a:r>
              <a:rPr lang="en-ZA" sz="2400" dirty="0">
                <a:sym typeface="Helvetica Light"/>
              </a:rPr>
              <a:t>couples, people who inject drugs, </a:t>
            </a:r>
            <a:r>
              <a:rPr sz="2400" dirty="0">
                <a:sym typeface="Helvetica Light"/>
              </a:rPr>
              <a:t>other key populations</a:t>
            </a:r>
            <a:endParaRPr lang="en-ZA" sz="2400" dirty="0">
              <a:sym typeface="Helvetica Light"/>
            </a:endParaRPr>
          </a:p>
          <a:p>
            <a:pPr>
              <a:lnSpc>
                <a:spcPct val="100000"/>
              </a:lnSpc>
              <a:spcBef>
                <a:spcPts val="0"/>
              </a:spcBef>
            </a:pPr>
            <a:r>
              <a:rPr lang="en-ZA" sz="2400" dirty="0">
                <a:sym typeface="Helvetica Light"/>
              </a:rPr>
              <a:t>Outreach an important component </a:t>
            </a:r>
          </a:p>
          <a:p>
            <a:pPr>
              <a:lnSpc>
                <a:spcPct val="100000"/>
              </a:lnSpc>
              <a:spcBef>
                <a:spcPts val="0"/>
              </a:spcBef>
            </a:pPr>
            <a:r>
              <a:rPr sz="2400" dirty="0">
                <a:sym typeface="Helvetica Light"/>
              </a:rPr>
              <a:t>Innovative technology </a:t>
            </a:r>
          </a:p>
        </p:txBody>
      </p:sp>
      <p:sp>
        <p:nvSpPr>
          <p:cNvPr id="91" name="Shape 91"/>
          <p:cNvSpPr/>
          <p:nvPr/>
        </p:nvSpPr>
        <p:spPr>
          <a:xfrm>
            <a:off x="2044752" y="358019"/>
            <a:ext cx="6876228" cy="675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rmAutofit/>
          </a:bodyPr>
          <a:lstStyle>
            <a:lvl1pPr defTabSz="584200">
              <a:spcBef>
                <a:spcPts val="4200"/>
              </a:spcBef>
              <a:defRPr sz="3600">
                <a:latin typeface="+mn-lt"/>
                <a:ea typeface="+mn-ea"/>
                <a:cs typeface="+mn-cs"/>
                <a:sym typeface="Helvetica"/>
              </a:defRPr>
            </a:lvl1pPr>
          </a:lstStyle>
          <a:p>
            <a:pPr lvl="0">
              <a:defRPr sz="1800"/>
            </a:pPr>
            <a:endParaRPr b="1" dirty="0">
              <a:solidFill>
                <a:schemeClr val="tx2">
                  <a:lumMod val="75000"/>
                </a:schemeClr>
              </a:solidFill>
              <a:latin typeface="Helvetica" panose="020B0604020202020204" pitchFamily="34" charset="0"/>
            </a:endParaRPr>
          </a:p>
        </p:txBody>
      </p:sp>
      <p:sp>
        <p:nvSpPr>
          <p:cNvPr id="3" name="Rectangle 2"/>
          <p:cNvSpPr/>
          <p:nvPr/>
        </p:nvSpPr>
        <p:spPr>
          <a:xfrm>
            <a:off x="6286500" y="1047892"/>
            <a:ext cx="5715000" cy="180049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696087" lvl="1" indent="-298322" defTabSz="795527">
              <a:spcBef>
                <a:spcPts val="600"/>
              </a:spcBef>
              <a:defRPr sz="1800"/>
            </a:pPr>
            <a:r>
              <a:rPr lang="en-ZA" sz="2400" dirty="0" smtClean="0">
                <a:solidFill>
                  <a:schemeClr val="tx2"/>
                </a:solidFill>
                <a:ea typeface="Helvetica Light"/>
                <a:cs typeface="Helvetica Light"/>
                <a:sym typeface="Helvetica Light"/>
              </a:rPr>
              <a:t>Key points: </a:t>
            </a:r>
          </a:p>
          <a:p>
            <a:pPr marL="854965" lvl="1" indent="-457200" defTabSz="795527">
              <a:spcBef>
                <a:spcPts val="600"/>
              </a:spcBef>
              <a:buFont typeface="Arial" panose="020B0604020202020204" pitchFamily="34" charset="0"/>
              <a:buChar char="•"/>
              <a:defRPr sz="1800"/>
            </a:pPr>
            <a:r>
              <a:rPr lang="en-ZA" sz="2400" dirty="0" smtClean="0">
                <a:solidFill>
                  <a:schemeClr val="tx2"/>
                </a:solidFill>
                <a:ea typeface="Helvetica Light"/>
                <a:cs typeface="Helvetica Light"/>
                <a:sym typeface="Helvetica Light"/>
              </a:rPr>
              <a:t>Community </a:t>
            </a:r>
            <a:r>
              <a:rPr lang="en-ZA" sz="2400" dirty="0">
                <a:solidFill>
                  <a:schemeClr val="tx2"/>
                </a:solidFill>
                <a:ea typeface="Helvetica Light"/>
                <a:cs typeface="Helvetica Light"/>
                <a:sym typeface="Helvetica Light"/>
              </a:rPr>
              <a:t>consultation and support </a:t>
            </a:r>
          </a:p>
          <a:p>
            <a:pPr marL="854965" lvl="1" indent="-457200" defTabSz="795527">
              <a:spcBef>
                <a:spcPts val="600"/>
              </a:spcBef>
              <a:buFont typeface="Arial" panose="020B0604020202020204" pitchFamily="34" charset="0"/>
              <a:buChar char="•"/>
              <a:defRPr sz="1800"/>
            </a:pPr>
            <a:r>
              <a:rPr lang="en-ZA" sz="2400" dirty="0">
                <a:solidFill>
                  <a:schemeClr val="tx2"/>
                </a:solidFill>
                <a:ea typeface="Helvetica Light"/>
                <a:cs typeface="Helvetica Light"/>
                <a:sym typeface="Helvetica Light"/>
              </a:rPr>
              <a:t>Peer-led and informed</a:t>
            </a:r>
          </a:p>
          <a:p>
            <a:pPr marL="854965" lvl="1" indent="-457200" defTabSz="795527">
              <a:spcBef>
                <a:spcPts val="600"/>
              </a:spcBef>
              <a:buFont typeface="Arial" panose="020B0604020202020204" pitchFamily="34" charset="0"/>
              <a:buChar char="•"/>
              <a:defRPr sz="1800"/>
            </a:pPr>
            <a:r>
              <a:rPr lang="en-ZA" sz="2400" dirty="0">
                <a:solidFill>
                  <a:schemeClr val="tx2"/>
                </a:solidFill>
                <a:ea typeface="Helvetica Light"/>
                <a:cs typeface="Helvetica Light"/>
                <a:sym typeface="Helvetica Light"/>
              </a:rPr>
              <a:t>Appropriately targeted marketing </a:t>
            </a:r>
          </a:p>
        </p:txBody>
      </p:sp>
      <p:sp>
        <p:nvSpPr>
          <p:cNvPr id="8" name="AutoShape 4" descr="Image result for PrEP poster in Keny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ZA"/>
          </a:p>
        </p:txBody>
      </p:sp>
      <p:pic>
        <p:nvPicPr>
          <p:cNvPr id="2056" name="Picture 8" descr="http://www.incidence0.org/wp-content/uploads/2011/03/PrEP4Africa.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823251" y="3064492"/>
            <a:ext cx="3072565" cy="34322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2408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t">
            <a:normAutofit/>
          </a:bodyPr>
          <a:lstStyle/>
          <a:p>
            <a:r>
              <a:rPr lang="en-US" dirty="0">
                <a:ea typeface="Helvetica Light"/>
                <a:cs typeface="Helvetica Light"/>
              </a:rPr>
              <a:t>PrEP in Chicago</a:t>
            </a:r>
            <a:endParaRPr lang="en-ZA" dirty="0">
              <a:ea typeface="Helvetica Light"/>
              <a:cs typeface="Helvetica Light"/>
            </a:endParaRPr>
          </a:p>
        </p:txBody>
      </p:sp>
      <p:grpSp>
        <p:nvGrpSpPr>
          <p:cNvPr id="5" name="Group 4"/>
          <p:cNvGrpSpPr/>
          <p:nvPr/>
        </p:nvGrpSpPr>
        <p:grpSpPr>
          <a:xfrm>
            <a:off x="1696995" y="1690688"/>
            <a:ext cx="8798011" cy="4297362"/>
            <a:chOff x="1290595" y="1690688"/>
            <a:chExt cx="8798011" cy="4297362"/>
          </a:xfrm>
        </p:grpSpPr>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90595" y="1690688"/>
              <a:ext cx="2864908" cy="4297362"/>
            </a:xfrm>
            <a:prstGeom prst="rect">
              <a:avLst/>
            </a:prstGeom>
            <a:ln>
              <a:solidFill>
                <a:schemeClr val="tx1"/>
              </a:solidFill>
            </a:ln>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27762" y="1690688"/>
              <a:ext cx="2859219" cy="4297362"/>
            </a:xfrm>
            <a:prstGeom prst="rect">
              <a:avLst/>
            </a:prstGeom>
            <a:ln>
              <a:solidFill>
                <a:schemeClr val="tx1"/>
              </a:solidFill>
            </a:ln>
          </p:spPr>
        </p:pic>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59238" y="1690688"/>
              <a:ext cx="2929368" cy="4297362"/>
            </a:xfrm>
            <a:prstGeom prst="rect">
              <a:avLst/>
            </a:prstGeom>
            <a:ln>
              <a:solidFill>
                <a:schemeClr val="tx1"/>
              </a:solidFill>
            </a:ln>
          </p:spPr>
        </p:pic>
      </p:grpSp>
    </p:spTree>
    <p:extLst>
      <p:ext uri="{BB962C8B-B14F-4D97-AF65-F5344CB8AC3E}">
        <p14:creationId xmlns:p14="http://schemas.microsoft.com/office/powerpoint/2010/main" val="1672857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655148" y="1417638"/>
            <a:ext cx="8881704" cy="2937206"/>
            <a:chOff x="1687442" y="1417638"/>
            <a:chExt cx="8881704" cy="2937206"/>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87442" y="1417638"/>
              <a:ext cx="2918984" cy="2918984"/>
            </a:xfrm>
            <a:prstGeom prst="rect">
              <a:avLst/>
            </a:prstGeom>
            <a:ln>
              <a:solidFill>
                <a:schemeClr val="tx1"/>
              </a:solidFill>
            </a:ln>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95268" y="1417638"/>
              <a:ext cx="2938562" cy="2937206"/>
            </a:xfrm>
            <a:prstGeom prst="rect">
              <a:avLst/>
            </a:prstGeom>
            <a:ln>
              <a:solidFill>
                <a:schemeClr val="tx1"/>
              </a:solidFill>
            </a:ln>
          </p:spPr>
        </p:pic>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22672" y="1417638"/>
              <a:ext cx="2846474" cy="2937206"/>
            </a:xfrm>
            <a:prstGeom prst="rect">
              <a:avLst/>
            </a:prstGeom>
            <a:ln>
              <a:solidFill>
                <a:schemeClr val="tx1"/>
              </a:solidFill>
            </a:ln>
          </p:spPr>
        </p:pic>
      </p:grpSp>
      <p:pic>
        <p:nvPicPr>
          <p:cNvPr id="7" name="Picture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653764" y="4726727"/>
            <a:ext cx="6884472" cy="1524084"/>
          </a:xfrm>
          <a:prstGeom prst="rect">
            <a:avLst/>
          </a:prstGeom>
          <a:ln>
            <a:solidFill>
              <a:schemeClr val="tx1"/>
            </a:solidFill>
          </a:ln>
        </p:spPr>
      </p:pic>
      <p:sp>
        <p:nvSpPr>
          <p:cNvPr id="6" name="Title 5"/>
          <p:cNvSpPr>
            <a:spLocks noGrp="1"/>
          </p:cNvSpPr>
          <p:nvPr>
            <p:ph type="title"/>
          </p:nvPr>
        </p:nvSpPr>
        <p:spPr/>
        <p:txBody>
          <a:bodyPr vert="horz" lIns="91440" tIns="45720" rIns="91440" bIns="45720" rtlCol="0" anchor="t">
            <a:normAutofit/>
          </a:bodyPr>
          <a:lstStyle/>
          <a:p>
            <a:r>
              <a:rPr lang="en-ZA" dirty="0">
                <a:ea typeface="Helvetica Light"/>
                <a:cs typeface="Helvetica Light"/>
              </a:rPr>
              <a:t>PrEP in South East Asia</a:t>
            </a:r>
          </a:p>
        </p:txBody>
      </p:sp>
    </p:spTree>
    <p:extLst>
      <p:ext uri="{BB962C8B-B14F-4D97-AF65-F5344CB8AC3E}">
        <p14:creationId xmlns:p14="http://schemas.microsoft.com/office/powerpoint/2010/main" val="5155735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43979" y="1207698"/>
            <a:ext cx="5904042" cy="3174522"/>
          </a:xfrm>
          <a:prstGeom prst="rect">
            <a:avLst/>
          </a:prstGeom>
        </p:spPr>
      </p:pic>
      <p:pic>
        <p:nvPicPr>
          <p:cNvPr id="4" name="Picture 3"/>
          <p:cNvPicPr>
            <a:picLocks noChangeAspect="1"/>
          </p:cNvPicPr>
          <p:nvPr/>
        </p:nvPicPr>
        <p:blipFill>
          <a:blip r:embed="rId4"/>
          <a:stretch>
            <a:fillRect/>
          </a:stretch>
        </p:blipFill>
        <p:spPr>
          <a:xfrm>
            <a:off x="2553744" y="4677303"/>
            <a:ext cx="7357023" cy="1514863"/>
          </a:xfrm>
          <a:prstGeom prst="rect">
            <a:avLst/>
          </a:prstGeom>
        </p:spPr>
      </p:pic>
      <p:sp>
        <p:nvSpPr>
          <p:cNvPr id="7" name="Title 6"/>
          <p:cNvSpPr>
            <a:spLocks noGrp="1"/>
          </p:cNvSpPr>
          <p:nvPr>
            <p:ph type="title"/>
          </p:nvPr>
        </p:nvSpPr>
        <p:spPr/>
        <p:txBody>
          <a:bodyPr vert="horz" lIns="91440" tIns="45720" rIns="91440" bIns="45720" rtlCol="0" anchor="t">
            <a:normAutofit/>
          </a:bodyPr>
          <a:lstStyle/>
          <a:p>
            <a:r>
              <a:rPr lang="en-US" dirty="0">
                <a:ea typeface="Helvetica Light"/>
                <a:cs typeface="Helvetica Light"/>
              </a:rPr>
              <a:t>PrEP in Australia</a:t>
            </a:r>
            <a:endParaRPr lang="en-ZA" dirty="0">
              <a:ea typeface="Helvetica Light"/>
              <a:cs typeface="Helvetica Light"/>
            </a:endParaRPr>
          </a:p>
        </p:txBody>
      </p:sp>
    </p:spTree>
    <p:extLst>
      <p:ext uri="{BB962C8B-B14F-4D97-AF65-F5344CB8AC3E}">
        <p14:creationId xmlns:p14="http://schemas.microsoft.com/office/powerpoint/2010/main" val="1482232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981200" y="1032029"/>
            <a:ext cx="5099564" cy="2673558"/>
          </a:xfrm>
          <a:prstGeom prst="rect">
            <a:avLst/>
          </a:prstGeom>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846054" y="3985404"/>
            <a:ext cx="2432648" cy="2355828"/>
          </a:xfrm>
          <a:prstGeom prst="rect">
            <a:avLst/>
          </a:prstGeom>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223764" y="2599936"/>
            <a:ext cx="2146299" cy="3715265"/>
          </a:xfrm>
          <a:prstGeom prst="rect">
            <a:avLst/>
          </a:prstGeom>
        </p:spPr>
      </p:pic>
      <p:pic>
        <p:nvPicPr>
          <p:cNvPr id="6" name="Picture 5"/>
          <p:cNvPicPr>
            <a:picLocks noChangeAspect="1"/>
          </p:cNvPicPr>
          <p:nvPr/>
        </p:nvPicPr>
        <p:blipFill>
          <a:blip r:embed="rId6"/>
          <a:stretch>
            <a:fillRect/>
          </a:stretch>
        </p:blipFill>
        <p:spPr>
          <a:xfrm>
            <a:off x="4807333" y="4101137"/>
            <a:ext cx="3105373" cy="2196287"/>
          </a:xfrm>
          <a:prstGeom prst="rect">
            <a:avLst/>
          </a:prstGeom>
        </p:spPr>
      </p:pic>
      <p:sp>
        <p:nvSpPr>
          <p:cNvPr id="9" name="Title 8"/>
          <p:cNvSpPr>
            <a:spLocks noGrp="1"/>
          </p:cNvSpPr>
          <p:nvPr>
            <p:ph type="title"/>
          </p:nvPr>
        </p:nvSpPr>
        <p:spPr/>
        <p:txBody>
          <a:bodyPr vert="horz" lIns="91440" tIns="45720" rIns="91440" bIns="45720" rtlCol="0" anchor="t">
            <a:normAutofit/>
          </a:bodyPr>
          <a:lstStyle/>
          <a:p>
            <a:r>
              <a:rPr lang="en-US" dirty="0" err="1">
                <a:ea typeface="Helvetica Light"/>
                <a:cs typeface="Helvetica Light"/>
              </a:rPr>
              <a:t>PrEP</a:t>
            </a:r>
            <a:r>
              <a:rPr lang="en-US" dirty="0">
                <a:ea typeface="Helvetica Light"/>
                <a:cs typeface="Helvetica Light"/>
              </a:rPr>
              <a:t> a</a:t>
            </a:r>
            <a:r>
              <a:rPr lang="en-US" dirty="0" smtClean="0">
                <a:ea typeface="Helvetica Light"/>
                <a:cs typeface="Helvetica Light"/>
              </a:rPr>
              <a:t>round </a:t>
            </a:r>
            <a:r>
              <a:rPr lang="en-US" dirty="0">
                <a:ea typeface="Helvetica Light"/>
                <a:cs typeface="Helvetica Light"/>
              </a:rPr>
              <a:t>the world</a:t>
            </a:r>
            <a:endParaRPr lang="en-ZA" dirty="0">
              <a:ea typeface="Helvetica Light"/>
              <a:cs typeface="Helvetica Light"/>
            </a:endParaRPr>
          </a:p>
        </p:txBody>
      </p:sp>
      <p:pic>
        <p:nvPicPr>
          <p:cNvPr id="10" name="Picture 6" descr="Image result for PrEP poster in Kenya"/>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rot="672998">
            <a:off x="7353383" y="357645"/>
            <a:ext cx="3698864" cy="1740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96416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2115" y="1539339"/>
            <a:ext cx="3351354" cy="4716042"/>
          </a:xfrm>
          <a:prstGeom prst="rect">
            <a:avLst/>
          </a:prstGeom>
          <a:ln>
            <a:solidFill>
              <a:schemeClr val="accent1"/>
            </a:solidFill>
          </a:ln>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35584" y="1539339"/>
            <a:ext cx="3303051" cy="4716042"/>
          </a:xfrm>
          <a:prstGeom prst="rect">
            <a:avLst/>
          </a:prstGeom>
          <a:ln>
            <a:solidFill>
              <a:schemeClr val="accent1"/>
            </a:solidFill>
          </a:ln>
        </p:spPr>
      </p:pic>
      <p:sp>
        <p:nvSpPr>
          <p:cNvPr id="2" name="Title 1"/>
          <p:cNvSpPr>
            <a:spLocks noGrp="1"/>
          </p:cNvSpPr>
          <p:nvPr>
            <p:ph type="title"/>
          </p:nvPr>
        </p:nvSpPr>
        <p:spPr/>
        <p:txBody>
          <a:bodyPr vert="horz" lIns="91440" tIns="45720" rIns="91440" bIns="45720" rtlCol="0" anchor="t">
            <a:normAutofit/>
          </a:bodyPr>
          <a:lstStyle/>
          <a:p>
            <a:r>
              <a:rPr lang="en-ZA" dirty="0">
                <a:ea typeface="Helvetica Light"/>
                <a:cs typeface="Helvetica Light"/>
              </a:rPr>
              <a:t>PrEP in South Africa</a:t>
            </a:r>
          </a:p>
        </p:txBody>
      </p:sp>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80750" y="1519920"/>
            <a:ext cx="3369135" cy="4754880"/>
          </a:xfrm>
          <a:prstGeom prst="rect">
            <a:avLst/>
          </a:prstGeom>
          <a:ln>
            <a:solidFill>
              <a:schemeClr val="bg1">
                <a:lumMod val="85000"/>
              </a:schemeClr>
            </a:solidFill>
          </a:ln>
        </p:spPr>
      </p:pic>
    </p:spTree>
    <p:extLst>
      <p:ext uri="{BB962C8B-B14F-4D97-AF65-F5344CB8AC3E}">
        <p14:creationId xmlns:p14="http://schemas.microsoft.com/office/powerpoint/2010/main" val="3648947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1A21EF63-34F5-7F46-80E8-D31D045131C9}" vid="{958778CC-7337-FB4E-A207-D346C559383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SAHIVCS v2</Template>
  <TotalTime>40</TotalTime>
  <Words>2244</Words>
  <Application>Microsoft Macintosh PowerPoint</Application>
  <PresentationFormat>Widescreen</PresentationFormat>
  <Paragraphs>265</Paragraphs>
  <Slides>37</Slides>
  <Notes>36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Calibri</vt:lpstr>
      <vt:lpstr>Courier New</vt:lpstr>
      <vt:lpstr>Helvetica</vt:lpstr>
      <vt:lpstr>Helvetica Light</vt:lpstr>
      <vt:lpstr>Arial</vt:lpstr>
      <vt:lpstr>Office Theme</vt:lpstr>
      <vt:lpstr>Sensitisation and Communicating about PrEP  </vt:lpstr>
      <vt:lpstr>Session overview</vt:lpstr>
      <vt:lpstr>PrEP promotion and messaging</vt:lpstr>
      <vt:lpstr>Promoting PrEP </vt:lpstr>
      <vt:lpstr>PrEP in Chicago</vt:lpstr>
      <vt:lpstr>PrEP in South East Asia</vt:lpstr>
      <vt:lpstr>PrEP in Australia</vt:lpstr>
      <vt:lpstr>PrEP around the world</vt:lpstr>
      <vt:lpstr>PrEP in South Africa</vt:lpstr>
      <vt:lpstr>PrEP in South Africa</vt:lpstr>
      <vt:lpstr>PrEP messaging</vt:lpstr>
      <vt:lpstr>Importance of messaging</vt:lpstr>
      <vt:lpstr>Understanding user groups</vt:lpstr>
      <vt:lpstr>Understanding user groups</vt:lpstr>
      <vt:lpstr>PowerPoint Presentation</vt:lpstr>
      <vt:lpstr>PowerPoint Presentation</vt:lpstr>
      <vt:lpstr>Communicating about PrEP – adapt to context</vt:lpstr>
      <vt:lpstr>PrEP user in context</vt:lpstr>
      <vt:lpstr>Communicating about PrEP:  Individual circumstances and needs vary</vt:lpstr>
      <vt:lpstr>PrEP user in context</vt:lpstr>
      <vt:lpstr>PowerPoint Presentation</vt:lpstr>
      <vt:lpstr>Key messages</vt:lpstr>
      <vt:lpstr>Key messages: Choose your words carefully</vt:lpstr>
      <vt:lpstr>Key messages</vt:lpstr>
      <vt:lpstr>Commonly asked questions</vt:lpstr>
      <vt:lpstr>Key message: PrEP vs. PEP vs. ART</vt:lpstr>
      <vt:lpstr>Messaging - eligibility</vt:lpstr>
      <vt:lpstr>Messaging - eligibility</vt:lpstr>
      <vt:lpstr>Messaging – condom use</vt:lpstr>
      <vt:lpstr>Key counselling messages</vt:lpstr>
      <vt:lpstr>Messaging - starting and stopping PrEP and effectiveness</vt:lpstr>
      <vt:lpstr>Summary messages: Education and awareness</vt:lpstr>
      <vt:lpstr>Summary messages: Safety and effectiveness</vt:lpstr>
      <vt:lpstr>Summary messages: Impact on lifestyle</vt:lpstr>
      <vt:lpstr>Summary messages: Some final considerations </vt:lpstr>
      <vt:lpstr>YOU are a communication tool!</vt:lpstr>
      <vt:lpstr>Acknowledgements</vt:lpstr>
    </vt:vector>
  </TitlesOfParts>
  <Company/>
  <LinksUpToDate>false</LinksUpToDate>
  <SharedDoc>false</SharedDoc>
  <HyperlinksChanged>false</HyperlinksChanged>
  <AppVersion>15.0030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Sensitisation and Communicating about PrEP  </dc:title>
  <dc:creator>Dawn Greensides</dc:creator>
  <cp:lastModifiedBy>Dawn Greensides</cp:lastModifiedBy>
  <cp:revision>15</cp:revision>
  <cp:lastPrinted>2017-01-05T09:30:44Z</cp:lastPrinted>
  <dcterms:created xsi:type="dcterms:W3CDTF">2016-12-21T11:59:49Z</dcterms:created>
  <dcterms:modified xsi:type="dcterms:W3CDTF">2017-02-10T08:58:19Z</dcterms:modified>
</cp:coreProperties>
</file>