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sldIdLst>
    <p:sldId id="258" r:id="rId2"/>
    <p:sldId id="301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wn Greensides" initials="DG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02"/>
    <p:restoredTop sz="94682"/>
  </p:normalViewPr>
  <p:slideViewPr>
    <p:cSldViewPr snapToGrid="0" snapToObjects="1">
      <p:cViewPr varScale="1">
        <p:scale>
          <a:sx n="108" d="100"/>
          <a:sy n="108" d="100"/>
        </p:scale>
        <p:origin x="240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commentAuthors" Target="commentAuthors.xml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0B4A3-6668-2B41-BBC6-EC1EDC07D544}" type="datetimeFigureOut">
              <a:rPr lang="en-GB" smtClean="0"/>
              <a:t>02/02/2017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317CF-AB0D-2146-9519-80FA39626E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60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AHIVC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8489244" y="6468532"/>
            <a:ext cx="1670756" cy="369332"/>
          </a:xfrm>
          <a:prstGeom prst="rect">
            <a:avLst/>
          </a:prstGeom>
          <a:solidFill>
            <a:srgbClr val="1E497C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43351" y="4521095"/>
            <a:ext cx="2348649" cy="233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763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593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392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131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59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28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7398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0" y="6598610"/>
            <a:ext cx="12192000" cy="259390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8498360" y="6611779"/>
            <a:ext cx="35253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</a:rPr>
              <a:t>Southern</a:t>
            </a:r>
            <a:r>
              <a:rPr lang="en-GB" sz="1000" baseline="0" dirty="0" smtClean="0">
                <a:solidFill>
                  <a:schemeClr val="bg1"/>
                </a:solidFill>
              </a:rPr>
              <a:t> African HIV Clinician Society/Wits RHI: </a:t>
            </a:r>
            <a:r>
              <a:rPr lang="en-GB" sz="1000" baseline="0" dirty="0" smtClean="0">
                <a:solidFill>
                  <a:schemeClr val="bg1"/>
                </a:solidFill>
              </a:rPr>
              <a:t>2 February 2017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4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4" Type="http://schemas.openxmlformats.org/officeDocument/2006/relationships/image" Target="../media/image11.tiff"/><Relationship Id="rId5" Type="http://schemas.openxmlformats.org/officeDocument/2006/relationships/image" Target="../media/image12.tiff"/><Relationship Id="rId6" Type="http://schemas.openxmlformats.org/officeDocument/2006/relationships/image" Target="../media/image13.tiff"/><Relationship Id="rId7" Type="http://schemas.openxmlformats.org/officeDocument/2006/relationships/image" Target="../media/image14.tiff"/><Relationship Id="rId8" Type="http://schemas.openxmlformats.org/officeDocument/2006/relationships/image" Target="../media/image15.tiff"/><Relationship Id="rId9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Supporting E</a:t>
            </a:r>
            <a:r>
              <a:rPr lang="en-ZA" dirty="0" smtClean="0"/>
              <a:t>ffective </a:t>
            </a:r>
            <a:r>
              <a:rPr lang="en-ZA" dirty="0" err="1"/>
              <a:t>PrEP</a:t>
            </a:r>
            <a:r>
              <a:rPr lang="en-ZA" dirty="0"/>
              <a:t> </a:t>
            </a:r>
            <a:r>
              <a:rPr lang="en-ZA" dirty="0" smtClean="0"/>
              <a:t>Pill Taking </a:t>
            </a:r>
            <a:r>
              <a:rPr lang="en-ZA" dirty="0"/>
              <a:t>and </a:t>
            </a:r>
            <a:r>
              <a:rPr lang="en-ZA" dirty="0" smtClean="0"/>
              <a:t>Providing </a:t>
            </a:r>
            <a:r>
              <a:rPr lang="en-ZA" dirty="0"/>
              <a:t>HIV </a:t>
            </a:r>
            <a:r>
              <a:rPr lang="en-ZA" dirty="0" smtClean="0"/>
              <a:t>Risk </a:t>
            </a:r>
            <a:r>
              <a:rPr lang="en-ZA" dirty="0"/>
              <a:t>R</a:t>
            </a:r>
            <a:r>
              <a:rPr lang="en-ZA" dirty="0" smtClean="0"/>
              <a:t>eduction </a:t>
            </a:r>
            <a:r>
              <a:rPr lang="en-ZA" dirty="0"/>
              <a:t>C</a:t>
            </a:r>
            <a:r>
              <a:rPr lang="en-ZA" dirty="0" smtClean="0"/>
              <a:t>ounselling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A" dirty="0"/>
              <a:t>Module </a:t>
            </a:r>
            <a:r>
              <a:rPr lang="en-ZA" dirty="0" smtClean="0"/>
              <a:t>5 (b)</a:t>
            </a:r>
            <a:r>
              <a:rPr lang="en-ZA" dirty="0"/>
              <a:t/>
            </a:r>
            <a:br>
              <a:rPr lang="en-ZA" dirty="0"/>
            </a:b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296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63992" y="1337238"/>
            <a:ext cx="2061466" cy="483972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GB" smtClean="0"/>
              <a:t>Meet Paul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0" indent="0" defTabSz="896111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r>
              <a:rPr lang="en-ZA" sz="3200" dirty="0">
                <a:ea typeface="Helvetica Light"/>
                <a:cs typeface="Helvetica Light"/>
                <a:sym typeface="Helvetica Light"/>
              </a:rPr>
              <a:t>Paul is one of your clients who: </a:t>
            </a:r>
            <a:endParaRPr lang="en-ZA" sz="3200" dirty="0" smtClean="0">
              <a:ea typeface="Helvetica Light"/>
              <a:cs typeface="Helvetica Light"/>
              <a:sym typeface="Helvetica Light"/>
            </a:endParaRPr>
          </a:p>
          <a:p>
            <a:pPr marL="0" indent="0" defTabSz="896111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endParaRPr lang="en-ZA" sz="1400" dirty="0">
              <a:ea typeface="Helvetica Light"/>
              <a:cs typeface="Helvetica Light"/>
              <a:sym typeface="Helvetica Light"/>
            </a:endParaRPr>
          </a:p>
          <a:p>
            <a:pPr lvl="1"/>
            <a:r>
              <a:rPr lang="en-ZA" sz="2800" dirty="0">
                <a:sym typeface="Helvetica Light"/>
              </a:rPr>
              <a:t>comes for HIV testing regularly </a:t>
            </a:r>
          </a:p>
          <a:p>
            <a:pPr lvl="1"/>
            <a:r>
              <a:rPr lang="en-ZA" sz="2800" dirty="0">
                <a:sym typeface="Helvetica Light"/>
              </a:rPr>
              <a:t>has multiple male sexual partners</a:t>
            </a:r>
          </a:p>
          <a:p>
            <a:pPr lvl="1"/>
            <a:r>
              <a:rPr lang="en-ZA" sz="2800" dirty="0">
                <a:sym typeface="Helvetica Light"/>
              </a:rPr>
              <a:t>struggles to use condoms all of the time </a:t>
            </a:r>
          </a:p>
          <a:p>
            <a:pPr lvl="1"/>
            <a:r>
              <a:rPr lang="en-ZA" sz="2800" dirty="0">
                <a:sym typeface="Helvetica Light"/>
              </a:rPr>
              <a:t>uses alcohol and other substances</a:t>
            </a:r>
          </a:p>
          <a:p>
            <a:pPr lvl="1"/>
            <a:r>
              <a:rPr lang="en-ZA" sz="2800" dirty="0">
                <a:sym typeface="Helvetica Light"/>
              </a:rPr>
              <a:t>overall significant risk for HIV infection </a:t>
            </a:r>
          </a:p>
          <a:p>
            <a:pPr marL="0" indent="0" defTabSz="896111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endParaRPr lang="en-GB" sz="3200" dirty="0">
              <a:ea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79348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19932"/>
            <a:ext cx="10515600" cy="5557031"/>
          </a:xfr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indent="0" defTabSz="896111">
              <a:lnSpc>
                <a:spcPct val="110000"/>
              </a:lnSpc>
              <a:spcBef>
                <a:spcPts val="0"/>
              </a:spcBef>
              <a:buSzPct val="100000"/>
              <a:buNone/>
            </a:pPr>
            <a:r>
              <a:rPr lang="en-ZA" sz="3600" dirty="0">
                <a:ea typeface="Helvetica Light"/>
                <a:cs typeface="Helvetica Light"/>
                <a:sym typeface="Helvetica Light"/>
              </a:rPr>
              <a:t>Paul has essentially the same risk profile as someone who is overweight and doesn't diet. But does he get treated the same? </a:t>
            </a:r>
          </a:p>
          <a:p>
            <a:pPr marL="0" indent="0" defTabSz="896111">
              <a:lnSpc>
                <a:spcPct val="110000"/>
              </a:lnSpc>
              <a:spcBef>
                <a:spcPts val="0"/>
              </a:spcBef>
              <a:buSzPct val="100000"/>
              <a:buNone/>
            </a:pPr>
            <a:endParaRPr lang="en-ZA" sz="3600" dirty="0">
              <a:ea typeface="Helvetica Light"/>
              <a:cs typeface="Helvetica Light"/>
              <a:sym typeface="Helvetica Light"/>
            </a:endParaRPr>
          </a:p>
          <a:p>
            <a:pPr marL="0" indent="0" defTabSz="896111">
              <a:lnSpc>
                <a:spcPct val="110000"/>
              </a:lnSpc>
              <a:spcBef>
                <a:spcPts val="0"/>
              </a:spcBef>
              <a:buSzPct val="100000"/>
              <a:buNone/>
            </a:pPr>
            <a:r>
              <a:rPr lang="en-ZA" sz="3600" dirty="0">
                <a:ea typeface="Helvetica Light"/>
                <a:cs typeface="Helvetica Light"/>
                <a:sym typeface="Helvetica Light"/>
              </a:rPr>
              <a:t>We treat these situations differently because: </a:t>
            </a:r>
          </a:p>
          <a:p>
            <a:pPr>
              <a:lnSpc>
                <a:spcPct val="110000"/>
              </a:lnSpc>
            </a:pPr>
            <a:r>
              <a:rPr lang="en-ZA" sz="3600" dirty="0">
                <a:sym typeface="Helvetica Light"/>
              </a:rPr>
              <a:t>Sex makes us (HCW) uncomfortable; more so than advising about weight loss and health </a:t>
            </a:r>
          </a:p>
          <a:p>
            <a:pPr>
              <a:lnSpc>
                <a:spcPct val="110000"/>
              </a:lnSpc>
            </a:pPr>
            <a:r>
              <a:rPr lang="en-ZA" sz="3600" dirty="0">
                <a:sym typeface="Helvetica Light"/>
              </a:rPr>
              <a:t>We inherently understand and treat infectious disease (ID) risk differently than </a:t>
            </a:r>
            <a:r>
              <a:rPr lang="en-ZA" sz="3600" dirty="0" smtClean="0">
                <a:sym typeface="Helvetica Light"/>
              </a:rPr>
              <a:t>non-communicable </a:t>
            </a:r>
            <a:r>
              <a:rPr lang="en-ZA" sz="3600" dirty="0">
                <a:sym typeface="Helvetica Light"/>
              </a:rPr>
              <a:t>disease (NCD)</a:t>
            </a:r>
          </a:p>
          <a:p>
            <a:pPr>
              <a:lnSpc>
                <a:spcPct val="110000"/>
              </a:lnSpc>
            </a:pPr>
            <a:r>
              <a:rPr lang="en-ZA" sz="3600" dirty="0">
                <a:sym typeface="Helvetica Light"/>
              </a:rPr>
              <a:t>Tackling risk is highly contextualised and personalised process – limited tools for healthcare providers to do this effectively. </a:t>
            </a:r>
          </a:p>
          <a:p>
            <a:pPr marL="0" indent="0" defTabSz="896111">
              <a:lnSpc>
                <a:spcPct val="110000"/>
              </a:lnSpc>
              <a:spcBef>
                <a:spcPts val="0"/>
              </a:spcBef>
              <a:buSzPct val="100000"/>
              <a:buNone/>
            </a:pPr>
            <a:endParaRPr lang="en-GB" sz="3600" dirty="0">
              <a:ea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9770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fill="hold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GB" dirty="0" err="1" smtClean="0"/>
              <a:t>PrEP</a:t>
            </a:r>
            <a:r>
              <a:rPr lang="en-GB" dirty="0" smtClean="0"/>
              <a:t> and HIV risk </a:t>
            </a:r>
            <a:r>
              <a:rPr lang="en-GB" dirty="0"/>
              <a:t>r</a:t>
            </a:r>
            <a:r>
              <a:rPr lang="en-GB" dirty="0" smtClean="0"/>
              <a:t>eduction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 fontScale="85000" lnSpcReduction="20000"/>
          </a:bodyPr>
          <a:lstStyle/>
          <a:p>
            <a:pPr marL="0" indent="0" defTabSz="896111">
              <a:lnSpc>
                <a:spcPct val="110000"/>
              </a:lnSpc>
              <a:spcBef>
                <a:spcPts val="0"/>
              </a:spcBef>
              <a:buSzPct val="100000"/>
              <a:buNone/>
            </a:pPr>
            <a:r>
              <a:rPr lang="en-US" sz="3600" dirty="0" err="1">
                <a:ea typeface="Helvetica Light"/>
                <a:cs typeface="Helvetica Light"/>
                <a:sym typeface="Helvetica Light"/>
              </a:rPr>
              <a:t>PrEP</a:t>
            </a:r>
            <a:r>
              <a:rPr lang="en-US" sz="3600" dirty="0">
                <a:ea typeface="Helvetica Light"/>
                <a:cs typeface="Helvetica Light"/>
                <a:sym typeface="Helvetica Light"/>
              </a:rPr>
              <a:t> is now a tool we can add to the HIV prevention tool kit that can </a:t>
            </a:r>
            <a:r>
              <a:rPr lang="en-US" sz="3600" dirty="0">
                <a:ea typeface="Helvetica Light"/>
                <a:cs typeface="Helvetica Light"/>
                <a:sym typeface="Helvetica"/>
              </a:rPr>
              <a:t>fill</a:t>
            </a:r>
            <a:r>
              <a:rPr lang="en-US" sz="3600" dirty="0">
                <a:ea typeface="Helvetica Light"/>
                <a:cs typeface="Helvetica Light"/>
                <a:sym typeface="Helvetica Light"/>
              </a:rPr>
              <a:t> </a:t>
            </a:r>
            <a:r>
              <a:rPr lang="en-US" sz="3600" dirty="0">
                <a:ea typeface="Helvetica Light"/>
                <a:cs typeface="Helvetica Light"/>
                <a:sym typeface="Helvetica"/>
              </a:rPr>
              <a:t>gaps</a:t>
            </a:r>
            <a:r>
              <a:rPr lang="en-US" sz="3600" dirty="0">
                <a:ea typeface="Helvetica Light"/>
                <a:cs typeface="Helvetica Light"/>
                <a:sym typeface="Helvetica Light"/>
              </a:rPr>
              <a:t> left by other prevention measures</a:t>
            </a:r>
          </a:p>
          <a:p>
            <a:pPr marL="0" indent="0" defTabSz="896111">
              <a:lnSpc>
                <a:spcPct val="110000"/>
              </a:lnSpc>
              <a:spcBef>
                <a:spcPts val="0"/>
              </a:spcBef>
              <a:buSzPct val="100000"/>
              <a:buNone/>
            </a:pPr>
            <a:endParaRPr lang="en-US" sz="3600" dirty="0">
              <a:ea typeface="Helvetica Light"/>
              <a:cs typeface="Helvetica Light"/>
              <a:sym typeface="Helvetica Light"/>
            </a:endParaRPr>
          </a:p>
          <a:p>
            <a:pPr marL="0" indent="0" defTabSz="896111">
              <a:lnSpc>
                <a:spcPct val="110000"/>
              </a:lnSpc>
              <a:spcBef>
                <a:spcPts val="0"/>
              </a:spcBef>
              <a:buSzPct val="100000"/>
              <a:buNone/>
            </a:pPr>
            <a:r>
              <a:rPr lang="en-US" sz="3600" dirty="0" err="1">
                <a:ea typeface="Helvetica Light"/>
                <a:cs typeface="Helvetica Light"/>
                <a:sym typeface="Helvetica Light"/>
              </a:rPr>
              <a:t>PrEP</a:t>
            </a:r>
            <a:r>
              <a:rPr lang="en-US" sz="3600" dirty="0">
                <a:ea typeface="Helvetica Light"/>
                <a:cs typeface="Helvetica Light"/>
                <a:sym typeface="Helvetica Light"/>
              </a:rPr>
              <a:t> counselling </a:t>
            </a:r>
            <a:r>
              <a:rPr lang="en-US" sz="3600" dirty="0">
                <a:ea typeface="Helvetica Light"/>
                <a:cs typeface="Helvetica Light"/>
                <a:sym typeface="Helvetica"/>
              </a:rPr>
              <a:t>integrates</a:t>
            </a:r>
            <a:r>
              <a:rPr lang="en-US" sz="3600" dirty="0">
                <a:ea typeface="Helvetica Light"/>
                <a:cs typeface="Helvetica Light"/>
                <a:sym typeface="Helvetica Light"/>
              </a:rPr>
              <a:t> </a:t>
            </a:r>
            <a:r>
              <a:rPr lang="en-US" sz="3600" dirty="0">
                <a:ea typeface="Helvetica Light"/>
                <a:cs typeface="Helvetica Light"/>
                <a:sym typeface="Helvetica"/>
              </a:rPr>
              <a:t>well</a:t>
            </a:r>
            <a:r>
              <a:rPr lang="en-US" sz="3600" dirty="0">
                <a:ea typeface="Helvetica Light"/>
                <a:cs typeface="Helvetica Light"/>
                <a:sym typeface="Helvetica Light"/>
              </a:rPr>
              <a:t> with current practices and can be conducted by lay counsellors, nurses, and clinicians </a:t>
            </a:r>
          </a:p>
          <a:p>
            <a:pPr marL="0" indent="0" defTabSz="896111">
              <a:lnSpc>
                <a:spcPct val="110000"/>
              </a:lnSpc>
              <a:spcBef>
                <a:spcPts val="0"/>
              </a:spcBef>
              <a:buSzPct val="100000"/>
              <a:buNone/>
            </a:pPr>
            <a:endParaRPr lang="en-US" sz="3600" dirty="0">
              <a:ea typeface="Helvetica Light"/>
              <a:cs typeface="Helvetica Light"/>
              <a:sym typeface="Helvetica Light"/>
            </a:endParaRPr>
          </a:p>
          <a:p>
            <a:pPr marL="0" indent="0" defTabSz="896111">
              <a:lnSpc>
                <a:spcPct val="110000"/>
              </a:lnSpc>
              <a:spcBef>
                <a:spcPts val="0"/>
              </a:spcBef>
              <a:buSzPct val="100000"/>
              <a:buNone/>
            </a:pPr>
            <a:r>
              <a:rPr lang="en-US" sz="3600" dirty="0" err="1">
                <a:ea typeface="Helvetica Light"/>
                <a:cs typeface="Helvetica Light"/>
                <a:sym typeface="Helvetica Light"/>
              </a:rPr>
              <a:t>PrEP</a:t>
            </a:r>
            <a:r>
              <a:rPr lang="en-US" sz="3600" dirty="0">
                <a:ea typeface="Helvetica Light"/>
                <a:cs typeface="Helvetica Light"/>
                <a:sym typeface="Helvetica Light"/>
              </a:rPr>
              <a:t> may support </a:t>
            </a:r>
            <a:r>
              <a:rPr lang="en-US" sz="3600" dirty="0">
                <a:ea typeface="Helvetica Light"/>
                <a:cs typeface="Helvetica Light"/>
                <a:sym typeface="Helvetica"/>
              </a:rPr>
              <a:t>achievable</a:t>
            </a:r>
            <a:r>
              <a:rPr lang="en-US" sz="3600" dirty="0">
                <a:ea typeface="Helvetica Light"/>
                <a:cs typeface="Helvetica Light"/>
                <a:sym typeface="Helvetica Light"/>
              </a:rPr>
              <a:t> </a:t>
            </a:r>
            <a:r>
              <a:rPr lang="en-US" sz="3600" dirty="0">
                <a:ea typeface="Helvetica Light"/>
                <a:cs typeface="Helvetica Light"/>
                <a:sym typeface="Helvetica"/>
              </a:rPr>
              <a:t>risk</a:t>
            </a:r>
            <a:r>
              <a:rPr lang="en-US" sz="3600" dirty="0">
                <a:ea typeface="Helvetica Light"/>
                <a:cs typeface="Helvetica Light"/>
                <a:sym typeface="Helvetica Light"/>
              </a:rPr>
              <a:t> </a:t>
            </a:r>
            <a:r>
              <a:rPr lang="en-US" sz="3600" dirty="0">
                <a:ea typeface="Helvetica Light"/>
                <a:cs typeface="Helvetica Light"/>
                <a:sym typeface="Helvetica"/>
              </a:rPr>
              <a:t>reduction</a:t>
            </a:r>
            <a:r>
              <a:rPr lang="en-US" sz="3600" dirty="0">
                <a:ea typeface="Helvetica Light"/>
                <a:cs typeface="Helvetica Light"/>
                <a:sym typeface="Helvetica Light"/>
              </a:rPr>
              <a:t> where traditional prevention strategies have failed</a:t>
            </a:r>
          </a:p>
          <a:p>
            <a:pPr marL="0" indent="0" defTabSz="896111">
              <a:lnSpc>
                <a:spcPct val="110000"/>
              </a:lnSpc>
              <a:spcBef>
                <a:spcPts val="0"/>
              </a:spcBef>
              <a:buSzPct val="100000"/>
              <a:buNone/>
            </a:pPr>
            <a:endParaRPr lang="en-US" sz="3600" dirty="0">
              <a:ea typeface="Helvetica Light"/>
              <a:cs typeface="Helvetica Light"/>
              <a:sym typeface="Helvetica Light"/>
            </a:endParaRPr>
          </a:p>
          <a:p>
            <a:pPr marL="0" indent="0" defTabSz="896111">
              <a:lnSpc>
                <a:spcPct val="110000"/>
              </a:lnSpc>
              <a:spcBef>
                <a:spcPts val="0"/>
              </a:spcBef>
              <a:buSzPct val="100000"/>
              <a:buNone/>
            </a:pPr>
            <a:r>
              <a:rPr lang="en-US" sz="3600" dirty="0">
                <a:ea typeface="Helvetica Light"/>
                <a:cs typeface="Helvetica Light"/>
                <a:sym typeface="Helvetica Light"/>
              </a:rPr>
              <a:t>For example….</a:t>
            </a:r>
          </a:p>
          <a:p>
            <a:pPr marL="0" indent="0" defTabSz="896111">
              <a:lnSpc>
                <a:spcPct val="110000"/>
              </a:lnSpc>
              <a:spcBef>
                <a:spcPts val="0"/>
              </a:spcBef>
              <a:buSzPct val="100000"/>
              <a:buNone/>
            </a:pPr>
            <a:endParaRPr lang="en-GB" sz="3600" dirty="0">
              <a:ea typeface="Helvetica Light"/>
              <a:cs typeface="Helvetica Ligh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51747" y="185979"/>
            <a:ext cx="3095223" cy="150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72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/>
        </p:nvSpPr>
        <p:spPr>
          <a:xfrm flipV="1">
            <a:off x="570927" y="1846991"/>
            <a:ext cx="2785992" cy="2"/>
          </a:xfrm>
          <a:prstGeom prst="line">
            <a:avLst/>
          </a:prstGeom>
          <a:ln w="28575">
            <a:solidFill>
              <a:schemeClr val="tx2"/>
            </a:solidFill>
            <a:miter lim="400000"/>
          </a:ln>
        </p:spPr>
        <p:txBody>
          <a:bodyPr lIns="32146" tIns="32146" rIns="32146" bIns="32146"/>
          <a:lstStyle/>
          <a:p>
            <a:pPr lvl="0">
              <a:defRPr sz="800">
                <a:latin typeface="+mj-lt"/>
                <a:ea typeface="+mj-ea"/>
                <a:cs typeface="+mj-cs"/>
                <a:sym typeface="Helvetica"/>
              </a:defRPr>
            </a:pPr>
            <a:endParaRPr sz="800" dirty="0">
              <a:latin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99659" y="173175"/>
            <a:ext cx="1528529" cy="16506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696" y="1870124"/>
            <a:ext cx="34864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Unprotected Anal Sex</a:t>
            </a:r>
          </a:p>
          <a:p>
            <a:pPr algn="ctr"/>
            <a:r>
              <a:rPr lang="en-GB" sz="2400" dirty="0" smtClean="0"/>
              <a:t>Substance Use</a:t>
            </a:r>
          </a:p>
          <a:p>
            <a:pPr algn="ctr"/>
            <a:r>
              <a:rPr lang="en-GB" sz="2400" dirty="0" smtClean="0"/>
              <a:t>Multiple Sex Partners</a:t>
            </a:r>
          </a:p>
          <a:p>
            <a:pPr algn="ctr"/>
            <a:r>
              <a:rPr lang="en-GB" sz="2400" dirty="0" smtClean="0"/>
              <a:t>Sex Work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8397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/>
        </p:nvSpPr>
        <p:spPr>
          <a:xfrm flipV="1">
            <a:off x="570927" y="1846991"/>
            <a:ext cx="2785992" cy="2"/>
          </a:xfrm>
          <a:prstGeom prst="line">
            <a:avLst/>
          </a:prstGeom>
          <a:ln w="28575">
            <a:solidFill>
              <a:schemeClr val="tx2"/>
            </a:solidFill>
            <a:miter lim="400000"/>
          </a:ln>
        </p:spPr>
        <p:txBody>
          <a:bodyPr lIns="32146" tIns="32146" rIns="32146" bIns="32146"/>
          <a:lstStyle/>
          <a:p>
            <a:pPr lvl="0">
              <a:defRPr sz="800">
                <a:latin typeface="+mj-lt"/>
                <a:ea typeface="+mj-ea"/>
                <a:cs typeface="+mj-cs"/>
                <a:sym typeface="Helvetica"/>
              </a:defRPr>
            </a:pPr>
            <a:endParaRPr sz="800" dirty="0">
              <a:latin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99659" y="173175"/>
            <a:ext cx="1528529" cy="16506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696" y="1870124"/>
            <a:ext cx="34864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Unprotected anal </a:t>
            </a:r>
            <a:r>
              <a:rPr lang="en-GB" sz="2400" dirty="0"/>
              <a:t>s</a:t>
            </a:r>
            <a:r>
              <a:rPr lang="en-GB" sz="2400" dirty="0" smtClean="0"/>
              <a:t>ex</a:t>
            </a:r>
          </a:p>
          <a:p>
            <a:pPr algn="ctr"/>
            <a:r>
              <a:rPr lang="en-GB" sz="2400" dirty="0" smtClean="0"/>
              <a:t>Substance use</a:t>
            </a:r>
          </a:p>
          <a:p>
            <a:pPr algn="ctr"/>
            <a:r>
              <a:rPr lang="en-GB" sz="2400" dirty="0" smtClean="0"/>
              <a:t>Multiple sex </a:t>
            </a:r>
            <a:r>
              <a:rPr lang="en-GB" sz="2400" dirty="0"/>
              <a:t>p</a:t>
            </a:r>
            <a:r>
              <a:rPr lang="en-GB" sz="2400" dirty="0" smtClean="0"/>
              <a:t>artners</a:t>
            </a:r>
          </a:p>
          <a:p>
            <a:pPr algn="ctr"/>
            <a:r>
              <a:rPr lang="en-GB" sz="2400" dirty="0" smtClean="0"/>
              <a:t>Sex work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139184" y="5669687"/>
            <a:ext cx="3486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Uses condoms all the time</a:t>
            </a:r>
          </a:p>
          <a:p>
            <a:pPr algn="ctr"/>
            <a:r>
              <a:rPr lang="en-GB" sz="2400" dirty="0" smtClean="0"/>
              <a:t>Monogamous</a:t>
            </a:r>
            <a:endParaRPr lang="en-GB" sz="2400" dirty="0"/>
          </a:p>
        </p:txBody>
      </p:sp>
      <p:sp>
        <p:nvSpPr>
          <p:cNvPr id="8" name="Shape 150"/>
          <p:cNvSpPr/>
          <p:nvPr/>
        </p:nvSpPr>
        <p:spPr>
          <a:xfrm flipV="1">
            <a:off x="4501845" y="5522105"/>
            <a:ext cx="2785992" cy="2"/>
          </a:xfrm>
          <a:prstGeom prst="line">
            <a:avLst/>
          </a:prstGeom>
          <a:ln w="28575">
            <a:solidFill>
              <a:schemeClr val="tx2"/>
            </a:solidFill>
            <a:miter lim="400000"/>
          </a:ln>
        </p:spPr>
        <p:txBody>
          <a:bodyPr lIns="32146" tIns="32146" rIns="32146" bIns="32146"/>
          <a:lstStyle/>
          <a:p>
            <a:pPr lvl="0">
              <a:defRPr sz="800">
                <a:latin typeface="+mj-lt"/>
                <a:ea typeface="+mj-ea"/>
                <a:cs typeface="+mj-cs"/>
                <a:sym typeface="Helvetica"/>
              </a:defRPr>
            </a:pPr>
            <a:endParaRPr sz="800" dirty="0">
              <a:latin typeface="Helvetica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130577" y="3848289"/>
            <a:ext cx="1528529" cy="165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41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/>
        </p:nvSpPr>
        <p:spPr>
          <a:xfrm flipV="1">
            <a:off x="570927" y="1846991"/>
            <a:ext cx="2785992" cy="2"/>
          </a:xfrm>
          <a:prstGeom prst="line">
            <a:avLst/>
          </a:prstGeom>
          <a:ln w="28575">
            <a:solidFill>
              <a:schemeClr val="tx2"/>
            </a:solidFill>
            <a:miter lim="400000"/>
          </a:ln>
        </p:spPr>
        <p:txBody>
          <a:bodyPr lIns="32146" tIns="32146" rIns="32146" bIns="32146"/>
          <a:lstStyle/>
          <a:p>
            <a:pPr lvl="0">
              <a:defRPr sz="800">
                <a:latin typeface="+mj-lt"/>
                <a:ea typeface="+mj-ea"/>
                <a:cs typeface="+mj-cs"/>
                <a:sym typeface="Helvetica"/>
              </a:defRPr>
            </a:pPr>
            <a:endParaRPr sz="800" dirty="0">
              <a:latin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99659" y="173175"/>
            <a:ext cx="1528529" cy="16506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696" y="1870124"/>
            <a:ext cx="34864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Unprotected Anal Sex</a:t>
            </a:r>
          </a:p>
          <a:p>
            <a:pPr algn="ctr"/>
            <a:r>
              <a:rPr lang="en-GB" sz="2400" dirty="0" smtClean="0"/>
              <a:t>Substance Use</a:t>
            </a:r>
          </a:p>
          <a:p>
            <a:pPr algn="ctr"/>
            <a:r>
              <a:rPr lang="en-GB" sz="2400" dirty="0" smtClean="0"/>
              <a:t>Multiple Sex Partners</a:t>
            </a:r>
          </a:p>
          <a:p>
            <a:pPr algn="ctr"/>
            <a:r>
              <a:rPr lang="en-GB" sz="2400" dirty="0" smtClean="0"/>
              <a:t>Sex Work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139184" y="5669687"/>
            <a:ext cx="3486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Uses Condoms all the time</a:t>
            </a:r>
          </a:p>
          <a:p>
            <a:pPr algn="ctr"/>
            <a:r>
              <a:rPr lang="en-GB" sz="2400" dirty="0" smtClean="0"/>
              <a:t>Monogamous</a:t>
            </a:r>
            <a:endParaRPr lang="en-GB" sz="2400" dirty="0"/>
          </a:p>
        </p:txBody>
      </p:sp>
      <p:sp>
        <p:nvSpPr>
          <p:cNvPr id="8" name="Shape 150"/>
          <p:cNvSpPr/>
          <p:nvPr/>
        </p:nvSpPr>
        <p:spPr>
          <a:xfrm flipV="1">
            <a:off x="4501845" y="5522105"/>
            <a:ext cx="2785992" cy="2"/>
          </a:xfrm>
          <a:prstGeom prst="line">
            <a:avLst/>
          </a:prstGeom>
          <a:ln w="28575">
            <a:solidFill>
              <a:schemeClr val="tx2"/>
            </a:solidFill>
            <a:miter lim="400000"/>
          </a:ln>
        </p:spPr>
        <p:txBody>
          <a:bodyPr lIns="32146" tIns="32146" rIns="32146" bIns="32146"/>
          <a:lstStyle/>
          <a:p>
            <a:pPr lvl="0">
              <a:defRPr sz="800">
                <a:latin typeface="+mj-lt"/>
                <a:ea typeface="+mj-ea"/>
                <a:cs typeface="+mj-cs"/>
                <a:sym typeface="Helvetica"/>
              </a:defRPr>
            </a:pPr>
            <a:endParaRPr sz="800" dirty="0">
              <a:latin typeface="Helvetica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130577" y="3848289"/>
            <a:ext cx="1528529" cy="165068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64255" y="1965280"/>
            <a:ext cx="2999335" cy="131735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High risk for HIV</a:t>
            </a:r>
            <a:endParaRPr lang="en-GB" sz="2400" dirty="0"/>
          </a:p>
        </p:txBody>
      </p:sp>
      <p:sp>
        <p:nvSpPr>
          <p:cNvPr id="13" name="Rounded Rectangle 12"/>
          <p:cNvSpPr/>
          <p:nvPr/>
        </p:nvSpPr>
        <p:spPr>
          <a:xfrm>
            <a:off x="4395173" y="5560735"/>
            <a:ext cx="2999335" cy="95544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No risk for HIV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6953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/>
        </p:nvSpPr>
        <p:spPr>
          <a:xfrm flipV="1">
            <a:off x="570927" y="1846991"/>
            <a:ext cx="2785992" cy="2"/>
          </a:xfrm>
          <a:prstGeom prst="line">
            <a:avLst/>
          </a:prstGeom>
          <a:ln w="28575">
            <a:solidFill>
              <a:schemeClr val="tx2"/>
            </a:solidFill>
            <a:miter lim="400000"/>
          </a:ln>
        </p:spPr>
        <p:txBody>
          <a:bodyPr lIns="32146" tIns="32146" rIns="32146" bIns="32146"/>
          <a:lstStyle/>
          <a:p>
            <a:pPr lvl="0">
              <a:defRPr sz="800">
                <a:latin typeface="+mj-lt"/>
                <a:ea typeface="+mj-ea"/>
                <a:cs typeface="+mj-cs"/>
                <a:sym typeface="Helvetica"/>
              </a:defRPr>
            </a:pPr>
            <a:endParaRPr sz="800" dirty="0">
              <a:latin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99659" y="173175"/>
            <a:ext cx="1528529" cy="16506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696" y="1870124"/>
            <a:ext cx="34864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Unprotected Anal Sex</a:t>
            </a:r>
          </a:p>
          <a:p>
            <a:pPr algn="ctr"/>
            <a:r>
              <a:rPr lang="en-GB" sz="2400" dirty="0" smtClean="0"/>
              <a:t>Substance Use</a:t>
            </a:r>
          </a:p>
          <a:p>
            <a:pPr algn="ctr"/>
            <a:r>
              <a:rPr lang="en-GB" sz="2400" dirty="0" smtClean="0"/>
              <a:t>Multiple Sex Partners</a:t>
            </a:r>
          </a:p>
          <a:p>
            <a:pPr algn="ctr"/>
            <a:r>
              <a:rPr lang="en-GB" sz="2400" dirty="0" smtClean="0"/>
              <a:t>Sex Work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139184" y="5669687"/>
            <a:ext cx="3486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Uses Condoms all the time</a:t>
            </a:r>
          </a:p>
          <a:p>
            <a:pPr algn="ctr"/>
            <a:r>
              <a:rPr lang="en-GB" sz="2400" dirty="0" smtClean="0"/>
              <a:t>Monogamous</a:t>
            </a:r>
            <a:endParaRPr lang="en-GB" sz="2400" dirty="0"/>
          </a:p>
        </p:txBody>
      </p:sp>
      <p:sp>
        <p:nvSpPr>
          <p:cNvPr id="8" name="Shape 150"/>
          <p:cNvSpPr/>
          <p:nvPr/>
        </p:nvSpPr>
        <p:spPr>
          <a:xfrm flipV="1">
            <a:off x="4501845" y="5522105"/>
            <a:ext cx="2785992" cy="2"/>
          </a:xfrm>
          <a:prstGeom prst="line">
            <a:avLst/>
          </a:prstGeom>
          <a:ln w="28575">
            <a:solidFill>
              <a:schemeClr val="tx2"/>
            </a:solidFill>
            <a:miter lim="400000"/>
          </a:ln>
        </p:spPr>
        <p:txBody>
          <a:bodyPr lIns="32146" tIns="32146" rIns="32146" bIns="32146"/>
          <a:lstStyle/>
          <a:p>
            <a:pPr lvl="0">
              <a:defRPr sz="800">
                <a:latin typeface="+mj-lt"/>
                <a:ea typeface="+mj-ea"/>
                <a:cs typeface="+mj-cs"/>
                <a:sym typeface="Helvetica"/>
              </a:defRPr>
            </a:pPr>
            <a:endParaRPr sz="800" dirty="0">
              <a:latin typeface="Helvetica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130577" y="3848289"/>
            <a:ext cx="1528529" cy="165068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64255" y="1965280"/>
            <a:ext cx="2999335" cy="131735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High risk for HIV</a:t>
            </a:r>
            <a:endParaRPr lang="en-GB" sz="2400" dirty="0"/>
          </a:p>
        </p:txBody>
      </p:sp>
      <p:sp>
        <p:nvSpPr>
          <p:cNvPr id="13" name="Rounded Rectangle 12"/>
          <p:cNvSpPr/>
          <p:nvPr/>
        </p:nvSpPr>
        <p:spPr>
          <a:xfrm>
            <a:off x="4395173" y="5560735"/>
            <a:ext cx="2999335" cy="95544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No risk for HIV</a:t>
            </a:r>
            <a:endParaRPr lang="en-GB" sz="2400" dirty="0"/>
          </a:p>
        </p:txBody>
      </p:sp>
      <p:sp>
        <p:nvSpPr>
          <p:cNvPr id="10" name="Shape 150"/>
          <p:cNvSpPr/>
          <p:nvPr/>
        </p:nvSpPr>
        <p:spPr>
          <a:xfrm flipV="1">
            <a:off x="570926" y="1846993"/>
            <a:ext cx="3412137" cy="0"/>
          </a:xfrm>
          <a:prstGeom prst="line">
            <a:avLst/>
          </a:prstGeom>
          <a:ln w="28575">
            <a:solidFill>
              <a:schemeClr val="tx2"/>
            </a:solidFill>
            <a:miter lim="400000"/>
          </a:ln>
        </p:spPr>
        <p:txBody>
          <a:bodyPr lIns="32146" tIns="32146" rIns="32146" bIns="32146"/>
          <a:lstStyle/>
          <a:p>
            <a:pPr lvl="0">
              <a:defRPr sz="800">
                <a:latin typeface="+mj-lt"/>
                <a:ea typeface="+mj-ea"/>
                <a:cs typeface="+mj-cs"/>
                <a:sym typeface="Helvetica"/>
              </a:defRPr>
            </a:pPr>
            <a:endParaRPr sz="800" dirty="0">
              <a:latin typeface="Helvetica" panose="020B0604020202020204" pitchFamily="34" charset="0"/>
            </a:endParaRPr>
          </a:p>
        </p:txBody>
      </p:sp>
      <p:sp>
        <p:nvSpPr>
          <p:cNvPr id="11" name="Shape 150"/>
          <p:cNvSpPr/>
          <p:nvPr/>
        </p:nvSpPr>
        <p:spPr>
          <a:xfrm flipV="1">
            <a:off x="4000378" y="5522105"/>
            <a:ext cx="3287459" cy="0"/>
          </a:xfrm>
          <a:prstGeom prst="line">
            <a:avLst/>
          </a:prstGeom>
          <a:ln w="28575">
            <a:solidFill>
              <a:schemeClr val="tx2"/>
            </a:solidFill>
            <a:miter lim="400000"/>
          </a:ln>
        </p:spPr>
        <p:txBody>
          <a:bodyPr lIns="32146" tIns="32146" rIns="32146" bIns="32146"/>
          <a:lstStyle/>
          <a:p>
            <a:pPr lvl="0">
              <a:defRPr sz="800">
                <a:latin typeface="+mj-lt"/>
                <a:ea typeface="+mj-ea"/>
                <a:cs typeface="+mj-cs"/>
                <a:sym typeface="Helvetica"/>
              </a:defRPr>
            </a:pPr>
            <a:endParaRPr sz="800" dirty="0">
              <a:latin typeface="Helvetica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000378" y="1840170"/>
            <a:ext cx="0" cy="3681935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28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/>
        </p:nvSpPr>
        <p:spPr>
          <a:xfrm flipV="1">
            <a:off x="570926" y="1846993"/>
            <a:ext cx="3412137" cy="0"/>
          </a:xfrm>
          <a:prstGeom prst="line">
            <a:avLst/>
          </a:prstGeom>
          <a:ln w="28575">
            <a:solidFill>
              <a:schemeClr val="tx2"/>
            </a:solidFill>
            <a:miter lim="400000"/>
          </a:ln>
        </p:spPr>
        <p:txBody>
          <a:bodyPr lIns="32146" tIns="32146" rIns="32146" bIns="32146"/>
          <a:lstStyle/>
          <a:p>
            <a:pPr lvl="0">
              <a:defRPr sz="800">
                <a:latin typeface="+mj-lt"/>
                <a:ea typeface="+mj-ea"/>
                <a:cs typeface="+mj-cs"/>
                <a:sym typeface="Helvetica"/>
              </a:defRPr>
            </a:pPr>
            <a:endParaRPr sz="800" dirty="0">
              <a:latin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99659" y="173175"/>
            <a:ext cx="1528529" cy="16506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696" y="1870124"/>
            <a:ext cx="34864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Unprotected Anal Sex</a:t>
            </a:r>
          </a:p>
          <a:p>
            <a:pPr algn="ctr"/>
            <a:r>
              <a:rPr lang="en-GB" sz="2400" dirty="0" smtClean="0"/>
              <a:t>Substance Use</a:t>
            </a:r>
          </a:p>
          <a:p>
            <a:pPr algn="ctr"/>
            <a:r>
              <a:rPr lang="en-GB" sz="2400" dirty="0" smtClean="0"/>
              <a:t>Multiple Sex Partners</a:t>
            </a:r>
          </a:p>
          <a:p>
            <a:pPr algn="ctr"/>
            <a:r>
              <a:rPr lang="en-GB" sz="2400" dirty="0" smtClean="0"/>
              <a:t>Sex Work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139184" y="5669687"/>
            <a:ext cx="3486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Uses Condoms all the time</a:t>
            </a:r>
          </a:p>
          <a:p>
            <a:pPr algn="ctr"/>
            <a:r>
              <a:rPr lang="en-GB" sz="2400" dirty="0" smtClean="0"/>
              <a:t>Monogamous</a:t>
            </a:r>
            <a:endParaRPr lang="en-GB" sz="2400" dirty="0"/>
          </a:p>
        </p:txBody>
      </p:sp>
      <p:sp>
        <p:nvSpPr>
          <p:cNvPr id="8" name="Shape 150"/>
          <p:cNvSpPr/>
          <p:nvPr/>
        </p:nvSpPr>
        <p:spPr>
          <a:xfrm flipV="1">
            <a:off x="4000378" y="5522105"/>
            <a:ext cx="3287459" cy="0"/>
          </a:xfrm>
          <a:prstGeom prst="line">
            <a:avLst/>
          </a:prstGeom>
          <a:ln w="28575">
            <a:solidFill>
              <a:schemeClr val="tx2"/>
            </a:solidFill>
            <a:miter lim="400000"/>
          </a:ln>
        </p:spPr>
        <p:txBody>
          <a:bodyPr lIns="32146" tIns="32146" rIns="32146" bIns="32146"/>
          <a:lstStyle/>
          <a:p>
            <a:pPr lvl="0">
              <a:defRPr sz="800">
                <a:latin typeface="+mj-lt"/>
                <a:ea typeface="+mj-ea"/>
                <a:cs typeface="+mj-cs"/>
                <a:sym typeface="Helvetica"/>
              </a:defRPr>
            </a:pPr>
            <a:endParaRPr sz="800" dirty="0">
              <a:latin typeface="Helvetica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130577" y="3848289"/>
            <a:ext cx="1528529" cy="165068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64255" y="1965280"/>
            <a:ext cx="2999335" cy="131735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smtClean="0"/>
              <a:t>High Risk for HIV</a:t>
            </a:r>
            <a:endParaRPr lang="en-GB" sz="2400"/>
          </a:p>
        </p:txBody>
      </p:sp>
      <p:sp>
        <p:nvSpPr>
          <p:cNvPr id="13" name="Rounded Rectangle 12"/>
          <p:cNvSpPr/>
          <p:nvPr/>
        </p:nvSpPr>
        <p:spPr>
          <a:xfrm>
            <a:off x="4395173" y="5560735"/>
            <a:ext cx="2999335" cy="95544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No Risk for HIV</a:t>
            </a:r>
            <a:endParaRPr lang="en-GB" sz="24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000378" y="1840170"/>
            <a:ext cx="0" cy="3681935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own Arrow 16"/>
          <p:cNvSpPr/>
          <p:nvPr/>
        </p:nvSpPr>
        <p:spPr>
          <a:xfrm>
            <a:off x="4695986" y="1823861"/>
            <a:ext cx="774916" cy="161592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6166509" y="1823861"/>
            <a:ext cx="387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Standard counselling tells us to push people down this cliff of behaviour change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0605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/>
        </p:nvSpPr>
        <p:spPr>
          <a:xfrm flipV="1">
            <a:off x="570926" y="1846993"/>
            <a:ext cx="3412137" cy="0"/>
          </a:xfrm>
          <a:prstGeom prst="line">
            <a:avLst/>
          </a:prstGeom>
          <a:ln w="28575">
            <a:solidFill>
              <a:schemeClr val="tx2"/>
            </a:solidFill>
            <a:miter lim="400000"/>
          </a:ln>
        </p:spPr>
        <p:txBody>
          <a:bodyPr lIns="32146" tIns="32146" rIns="32146" bIns="32146"/>
          <a:lstStyle/>
          <a:p>
            <a:pPr lvl="0">
              <a:defRPr sz="800">
                <a:latin typeface="+mj-lt"/>
                <a:ea typeface="+mj-ea"/>
                <a:cs typeface="+mj-cs"/>
                <a:sym typeface="Helvetica"/>
              </a:defRPr>
            </a:pPr>
            <a:endParaRPr sz="800" dirty="0">
              <a:latin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99659" y="173175"/>
            <a:ext cx="1528529" cy="16506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696" y="1870124"/>
            <a:ext cx="34864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Unprotected Anal Sex</a:t>
            </a:r>
          </a:p>
          <a:p>
            <a:pPr algn="ctr"/>
            <a:r>
              <a:rPr lang="en-GB" sz="2400" dirty="0" smtClean="0"/>
              <a:t>Substance Use</a:t>
            </a:r>
          </a:p>
          <a:p>
            <a:pPr algn="ctr"/>
            <a:r>
              <a:rPr lang="en-GB" sz="2400" dirty="0" smtClean="0"/>
              <a:t>Multiple Sex Partners</a:t>
            </a:r>
          </a:p>
          <a:p>
            <a:pPr algn="ctr"/>
            <a:r>
              <a:rPr lang="en-GB" sz="2400" dirty="0" smtClean="0"/>
              <a:t>Sex Work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139184" y="5669687"/>
            <a:ext cx="3486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Uses Condoms all the time</a:t>
            </a:r>
          </a:p>
          <a:p>
            <a:pPr algn="ctr"/>
            <a:r>
              <a:rPr lang="en-GB" sz="2400" dirty="0" smtClean="0"/>
              <a:t>Monogamous</a:t>
            </a:r>
            <a:endParaRPr lang="en-GB" sz="2400" dirty="0"/>
          </a:p>
        </p:txBody>
      </p:sp>
      <p:sp>
        <p:nvSpPr>
          <p:cNvPr id="8" name="Shape 150"/>
          <p:cNvSpPr/>
          <p:nvPr/>
        </p:nvSpPr>
        <p:spPr>
          <a:xfrm flipV="1">
            <a:off x="4000378" y="5522105"/>
            <a:ext cx="3287459" cy="0"/>
          </a:xfrm>
          <a:prstGeom prst="line">
            <a:avLst/>
          </a:prstGeom>
          <a:ln w="28575">
            <a:solidFill>
              <a:schemeClr val="tx2"/>
            </a:solidFill>
            <a:miter lim="400000"/>
          </a:ln>
        </p:spPr>
        <p:txBody>
          <a:bodyPr lIns="32146" tIns="32146" rIns="32146" bIns="32146"/>
          <a:lstStyle/>
          <a:p>
            <a:pPr lvl="0">
              <a:defRPr sz="800">
                <a:latin typeface="+mj-lt"/>
                <a:ea typeface="+mj-ea"/>
                <a:cs typeface="+mj-cs"/>
                <a:sym typeface="Helvetica"/>
              </a:defRPr>
            </a:pPr>
            <a:endParaRPr sz="800" dirty="0">
              <a:latin typeface="Helvetica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130577" y="3848289"/>
            <a:ext cx="1528529" cy="165068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64255" y="1965280"/>
            <a:ext cx="2999335" cy="131735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High risk for HIV</a:t>
            </a:r>
            <a:endParaRPr lang="en-GB" sz="2400" dirty="0"/>
          </a:p>
        </p:txBody>
      </p:sp>
      <p:sp>
        <p:nvSpPr>
          <p:cNvPr id="13" name="Rounded Rectangle 12"/>
          <p:cNvSpPr/>
          <p:nvPr/>
        </p:nvSpPr>
        <p:spPr>
          <a:xfrm>
            <a:off x="4395173" y="5560735"/>
            <a:ext cx="2999335" cy="95544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No risk for HIV</a:t>
            </a:r>
            <a:endParaRPr lang="en-GB" sz="24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000378" y="1840170"/>
            <a:ext cx="0" cy="3681935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own Arrow 16"/>
          <p:cNvSpPr/>
          <p:nvPr/>
        </p:nvSpPr>
        <p:spPr>
          <a:xfrm>
            <a:off x="4695986" y="1823861"/>
            <a:ext cx="774916" cy="161592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6166509" y="1172932"/>
            <a:ext cx="3874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But is this realistic?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>
                <a:sym typeface="Helvetica Light"/>
              </a:rPr>
              <a:t>How easy is it for patients to change</a:t>
            </a:r>
            <a:r>
              <a:rPr lang="en-GB" sz="2400" dirty="0" smtClean="0">
                <a:sym typeface="Helvetica Light"/>
              </a:rPr>
              <a:t>?</a:t>
            </a:r>
          </a:p>
          <a:p>
            <a:pPr algn="ctr"/>
            <a:endParaRPr lang="en-GB" sz="2400" dirty="0">
              <a:sym typeface="Helvetica Light"/>
            </a:endParaRPr>
          </a:p>
          <a:p>
            <a:pPr algn="ctr"/>
            <a:r>
              <a:rPr lang="en-GB" sz="2400" dirty="0">
                <a:sym typeface="Helvetica Light"/>
              </a:rPr>
              <a:t>Is this sustainable?</a:t>
            </a:r>
          </a:p>
          <a:p>
            <a:pPr algn="ctr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3556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/>
        </p:nvSpPr>
        <p:spPr>
          <a:xfrm flipV="1">
            <a:off x="570927" y="1846991"/>
            <a:ext cx="2785992" cy="2"/>
          </a:xfrm>
          <a:prstGeom prst="line">
            <a:avLst/>
          </a:prstGeom>
          <a:ln w="28575">
            <a:solidFill>
              <a:schemeClr val="tx2"/>
            </a:solidFill>
            <a:miter lim="400000"/>
          </a:ln>
        </p:spPr>
        <p:txBody>
          <a:bodyPr lIns="32146" tIns="32146" rIns="32146" bIns="32146"/>
          <a:lstStyle/>
          <a:p>
            <a:pPr lvl="0">
              <a:defRPr sz="800">
                <a:latin typeface="+mj-lt"/>
                <a:ea typeface="+mj-ea"/>
                <a:cs typeface="+mj-cs"/>
                <a:sym typeface="Helvetica"/>
              </a:defRPr>
            </a:pPr>
            <a:endParaRPr sz="800" dirty="0">
              <a:latin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99659" y="173175"/>
            <a:ext cx="1528529" cy="16506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696" y="1870124"/>
            <a:ext cx="3486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Unprotected anal </a:t>
            </a:r>
            <a:r>
              <a:rPr lang="en-GB" sz="2400" dirty="0"/>
              <a:t>s</a:t>
            </a:r>
            <a:r>
              <a:rPr lang="en-GB" sz="2400" dirty="0" smtClean="0"/>
              <a:t>ex</a:t>
            </a:r>
          </a:p>
          <a:p>
            <a:pPr algn="ctr"/>
            <a:r>
              <a:rPr lang="en-GB" sz="2400" dirty="0" smtClean="0"/>
              <a:t>Multiple sex </a:t>
            </a:r>
            <a:r>
              <a:rPr lang="en-GB" sz="2400" dirty="0"/>
              <a:t>p</a:t>
            </a:r>
            <a:r>
              <a:rPr lang="en-GB" sz="2400" dirty="0" smtClean="0"/>
              <a:t>artners</a:t>
            </a:r>
          </a:p>
        </p:txBody>
      </p:sp>
    </p:spTree>
    <p:extLst>
      <p:ext uri="{BB962C8B-B14F-4D97-AF65-F5344CB8AC3E}">
        <p14:creationId xmlns:p14="http://schemas.microsoft.com/office/powerpoint/2010/main" val="166053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GB" smtClean="0"/>
              <a:t>Session overview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PrEP</a:t>
            </a:r>
            <a:r>
              <a:rPr lang="en-GB" dirty="0" smtClean="0"/>
              <a:t> counselling</a:t>
            </a:r>
          </a:p>
          <a:p>
            <a:r>
              <a:rPr lang="en-GB" dirty="0" smtClean="0"/>
              <a:t>Integrating </a:t>
            </a:r>
            <a:r>
              <a:rPr lang="en-GB" dirty="0" err="1" smtClean="0"/>
              <a:t>PrEP</a:t>
            </a:r>
            <a:r>
              <a:rPr lang="en-GB" dirty="0" smtClean="0"/>
              <a:t> into standard HIV risk reduction practices</a:t>
            </a:r>
          </a:p>
          <a:p>
            <a:pPr lvl="1"/>
            <a:r>
              <a:rPr lang="en-GB" dirty="0" smtClean="0"/>
              <a:t>Case studies</a:t>
            </a:r>
          </a:p>
          <a:p>
            <a:pPr lvl="1"/>
            <a:r>
              <a:rPr lang="en-GB" dirty="0" err="1" smtClean="0"/>
              <a:t>PrEP</a:t>
            </a:r>
            <a:r>
              <a:rPr lang="en-GB" dirty="0" smtClean="0"/>
              <a:t> and HIV risk reduction</a:t>
            </a:r>
          </a:p>
          <a:p>
            <a:r>
              <a:rPr lang="en-GB" dirty="0" smtClean="0"/>
              <a:t>Strategies to support effective pill taking</a:t>
            </a:r>
          </a:p>
          <a:p>
            <a:pPr lvl="1"/>
            <a:r>
              <a:rPr lang="en-GB" dirty="0" smtClean="0"/>
              <a:t>Good </a:t>
            </a:r>
            <a:r>
              <a:rPr lang="en-GB" dirty="0" err="1" smtClean="0"/>
              <a:t>counseling</a:t>
            </a:r>
            <a:r>
              <a:rPr lang="en-GB" dirty="0" smtClean="0"/>
              <a:t> messages</a:t>
            </a:r>
          </a:p>
          <a:p>
            <a:pPr lvl="1"/>
            <a:r>
              <a:rPr lang="en-GB" dirty="0" smtClean="0"/>
              <a:t>Support for effective pill taking</a:t>
            </a:r>
          </a:p>
          <a:p>
            <a:r>
              <a:rPr lang="en-GB" dirty="0" smtClean="0"/>
              <a:t>Integrated </a:t>
            </a:r>
            <a:r>
              <a:rPr lang="en-GB" dirty="0" err="1" smtClean="0"/>
              <a:t>PrEP</a:t>
            </a:r>
            <a:r>
              <a:rPr lang="en-GB" dirty="0" smtClean="0"/>
              <a:t> counselling strategies</a:t>
            </a:r>
          </a:p>
          <a:p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63376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/>
        </p:nvSpPr>
        <p:spPr>
          <a:xfrm flipV="1">
            <a:off x="570927" y="1846991"/>
            <a:ext cx="2785992" cy="2"/>
          </a:xfrm>
          <a:prstGeom prst="line">
            <a:avLst/>
          </a:prstGeom>
          <a:ln w="28575">
            <a:solidFill>
              <a:schemeClr val="tx2"/>
            </a:solidFill>
            <a:miter lim="400000"/>
          </a:ln>
        </p:spPr>
        <p:txBody>
          <a:bodyPr lIns="32146" tIns="32146" rIns="32146" bIns="32146"/>
          <a:lstStyle/>
          <a:p>
            <a:pPr lvl="0">
              <a:defRPr sz="800">
                <a:latin typeface="+mj-lt"/>
                <a:ea typeface="+mj-ea"/>
                <a:cs typeface="+mj-cs"/>
                <a:sym typeface="Helvetica"/>
              </a:defRPr>
            </a:pPr>
            <a:endParaRPr sz="800" dirty="0">
              <a:latin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99659" y="173175"/>
            <a:ext cx="1528529" cy="16506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696" y="1870124"/>
            <a:ext cx="3486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Unprotected anal </a:t>
            </a:r>
            <a:r>
              <a:rPr lang="en-GB" sz="2400" dirty="0"/>
              <a:t>s</a:t>
            </a:r>
            <a:r>
              <a:rPr lang="en-GB" sz="2400" dirty="0" smtClean="0"/>
              <a:t>ex</a:t>
            </a:r>
          </a:p>
          <a:p>
            <a:pPr algn="ctr"/>
            <a:r>
              <a:rPr lang="en-GB" sz="2400" dirty="0" smtClean="0"/>
              <a:t>Multiple sex </a:t>
            </a:r>
            <a:r>
              <a:rPr lang="en-GB" sz="2400" dirty="0"/>
              <a:t>p</a:t>
            </a:r>
            <a:r>
              <a:rPr lang="en-GB" sz="2400" dirty="0" smtClean="0"/>
              <a:t>artners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72039" y="5685185"/>
            <a:ext cx="3486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Uses condoms all the time</a:t>
            </a:r>
          </a:p>
          <a:p>
            <a:pPr algn="ctr"/>
            <a:r>
              <a:rPr lang="en-GB" sz="2400" dirty="0" smtClean="0"/>
              <a:t>Monogamous</a:t>
            </a:r>
            <a:endParaRPr lang="en-GB" sz="2400" dirty="0"/>
          </a:p>
        </p:txBody>
      </p:sp>
      <p:sp>
        <p:nvSpPr>
          <p:cNvPr id="8" name="Shape 150"/>
          <p:cNvSpPr/>
          <p:nvPr/>
        </p:nvSpPr>
        <p:spPr>
          <a:xfrm flipV="1">
            <a:off x="5834700" y="5537603"/>
            <a:ext cx="2785992" cy="2"/>
          </a:xfrm>
          <a:prstGeom prst="line">
            <a:avLst/>
          </a:prstGeom>
          <a:ln w="28575">
            <a:solidFill>
              <a:schemeClr val="tx2"/>
            </a:solidFill>
            <a:miter lim="400000"/>
          </a:ln>
        </p:spPr>
        <p:txBody>
          <a:bodyPr lIns="32146" tIns="32146" rIns="32146" bIns="32146"/>
          <a:lstStyle/>
          <a:p>
            <a:pPr lvl="0">
              <a:defRPr sz="800">
                <a:latin typeface="+mj-lt"/>
                <a:ea typeface="+mj-ea"/>
                <a:cs typeface="+mj-cs"/>
                <a:sym typeface="Helvetica"/>
              </a:defRPr>
            </a:pPr>
            <a:endParaRPr sz="800" dirty="0">
              <a:latin typeface="Helvetica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4468" y="4910801"/>
            <a:ext cx="3486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Maybe someday?</a:t>
            </a:r>
            <a:endParaRPr lang="en-GB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88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/>
        </p:nvSpPr>
        <p:spPr>
          <a:xfrm flipV="1">
            <a:off x="570927" y="1846993"/>
            <a:ext cx="3136224" cy="0"/>
          </a:xfrm>
          <a:prstGeom prst="line">
            <a:avLst/>
          </a:prstGeom>
          <a:ln w="28575">
            <a:solidFill>
              <a:schemeClr val="tx2"/>
            </a:solidFill>
            <a:miter lim="400000"/>
          </a:ln>
        </p:spPr>
        <p:txBody>
          <a:bodyPr lIns="32146" tIns="32146" rIns="32146" bIns="32146"/>
          <a:lstStyle/>
          <a:p>
            <a:pPr lvl="0">
              <a:defRPr sz="800">
                <a:latin typeface="+mj-lt"/>
                <a:ea typeface="+mj-ea"/>
                <a:cs typeface="+mj-cs"/>
                <a:sym typeface="Helvetica"/>
              </a:defRPr>
            </a:pPr>
            <a:endParaRPr sz="800" dirty="0">
              <a:latin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99659" y="173175"/>
            <a:ext cx="1528529" cy="16506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696" y="1870124"/>
            <a:ext cx="3486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Unprotected anal </a:t>
            </a:r>
            <a:r>
              <a:rPr lang="en-GB" sz="2400" dirty="0"/>
              <a:t>s</a:t>
            </a:r>
            <a:r>
              <a:rPr lang="en-GB" sz="2400" dirty="0" smtClean="0"/>
              <a:t>ex</a:t>
            </a:r>
          </a:p>
          <a:p>
            <a:pPr algn="ctr"/>
            <a:r>
              <a:rPr lang="en-GB" sz="2400" dirty="0" smtClean="0"/>
              <a:t>Multiple sex </a:t>
            </a:r>
            <a:r>
              <a:rPr lang="en-GB" sz="2400" dirty="0"/>
              <a:t>p</a:t>
            </a:r>
            <a:r>
              <a:rPr lang="en-GB" sz="2400" dirty="0" smtClean="0"/>
              <a:t>artners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72039" y="5685185"/>
            <a:ext cx="3486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Uses condoms all the time</a:t>
            </a:r>
          </a:p>
          <a:p>
            <a:pPr algn="ctr"/>
            <a:r>
              <a:rPr lang="en-GB" sz="2400" dirty="0" smtClean="0"/>
              <a:t>Monogamous</a:t>
            </a:r>
            <a:endParaRPr lang="en-GB" sz="2400" dirty="0"/>
          </a:p>
        </p:txBody>
      </p:sp>
      <p:sp>
        <p:nvSpPr>
          <p:cNvPr id="8" name="Shape 150"/>
          <p:cNvSpPr/>
          <p:nvPr/>
        </p:nvSpPr>
        <p:spPr>
          <a:xfrm flipV="1">
            <a:off x="5834700" y="5537603"/>
            <a:ext cx="2785992" cy="2"/>
          </a:xfrm>
          <a:prstGeom prst="line">
            <a:avLst/>
          </a:prstGeom>
          <a:ln w="28575">
            <a:solidFill>
              <a:schemeClr val="tx2"/>
            </a:solidFill>
            <a:miter lim="400000"/>
          </a:ln>
        </p:spPr>
        <p:txBody>
          <a:bodyPr lIns="32146" tIns="32146" rIns="32146" bIns="32146"/>
          <a:lstStyle/>
          <a:p>
            <a:pPr lvl="0">
              <a:defRPr sz="800">
                <a:latin typeface="+mj-lt"/>
                <a:ea typeface="+mj-ea"/>
                <a:cs typeface="+mj-cs"/>
                <a:sym typeface="Helvetica"/>
              </a:defRPr>
            </a:pPr>
            <a:endParaRPr sz="800" dirty="0">
              <a:latin typeface="Helvetica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4468" y="4910801"/>
            <a:ext cx="3486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Maybe someday?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9" name="Shape 150"/>
          <p:cNvSpPr/>
          <p:nvPr/>
        </p:nvSpPr>
        <p:spPr>
          <a:xfrm flipV="1">
            <a:off x="3707151" y="3013840"/>
            <a:ext cx="2127549" cy="2"/>
          </a:xfrm>
          <a:prstGeom prst="line">
            <a:avLst/>
          </a:prstGeom>
          <a:ln w="28575">
            <a:solidFill>
              <a:schemeClr val="tx2"/>
            </a:solidFill>
            <a:miter lim="400000"/>
          </a:ln>
        </p:spPr>
        <p:txBody>
          <a:bodyPr lIns="32146" tIns="32146" rIns="32146" bIns="32146"/>
          <a:lstStyle/>
          <a:p>
            <a:pPr lvl="0">
              <a:defRPr sz="800">
                <a:latin typeface="+mj-lt"/>
                <a:ea typeface="+mj-ea"/>
                <a:cs typeface="+mj-cs"/>
                <a:sym typeface="Helvetica"/>
              </a:defRPr>
            </a:pPr>
            <a:endParaRPr sz="800" dirty="0">
              <a:latin typeface="Helvetica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707151" y="1823861"/>
            <a:ext cx="0" cy="118872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834700" y="2997083"/>
            <a:ext cx="0" cy="256032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9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/>
        </p:nvSpPr>
        <p:spPr>
          <a:xfrm flipV="1">
            <a:off x="570927" y="1846993"/>
            <a:ext cx="3136224" cy="0"/>
          </a:xfrm>
          <a:prstGeom prst="line">
            <a:avLst/>
          </a:prstGeom>
          <a:ln w="28575">
            <a:solidFill>
              <a:schemeClr val="tx2"/>
            </a:solidFill>
            <a:miter lim="400000"/>
          </a:ln>
        </p:spPr>
        <p:txBody>
          <a:bodyPr lIns="32146" tIns="32146" rIns="32146" bIns="32146"/>
          <a:lstStyle/>
          <a:p>
            <a:pPr lvl="0">
              <a:defRPr sz="800">
                <a:latin typeface="+mj-lt"/>
                <a:ea typeface="+mj-ea"/>
                <a:cs typeface="+mj-cs"/>
                <a:sym typeface="Helvetica"/>
              </a:defRPr>
            </a:pPr>
            <a:endParaRPr sz="800" dirty="0">
              <a:latin typeface="Helvetica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696" y="1870124"/>
            <a:ext cx="3486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Unprotected Anal Sex</a:t>
            </a:r>
          </a:p>
          <a:p>
            <a:pPr algn="ctr"/>
            <a:r>
              <a:rPr lang="en-GB" sz="2400" dirty="0" smtClean="0"/>
              <a:t>Multiple Sex Partners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72039" y="5685185"/>
            <a:ext cx="3486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Uses Condoms all the time</a:t>
            </a:r>
          </a:p>
          <a:p>
            <a:pPr algn="ctr"/>
            <a:r>
              <a:rPr lang="en-GB" sz="2400" dirty="0" smtClean="0"/>
              <a:t>Monogamous</a:t>
            </a:r>
            <a:endParaRPr lang="en-GB" sz="2400" dirty="0"/>
          </a:p>
        </p:txBody>
      </p:sp>
      <p:sp>
        <p:nvSpPr>
          <p:cNvPr id="8" name="Shape 150"/>
          <p:cNvSpPr/>
          <p:nvPr/>
        </p:nvSpPr>
        <p:spPr>
          <a:xfrm flipV="1">
            <a:off x="5834700" y="5537603"/>
            <a:ext cx="2785992" cy="2"/>
          </a:xfrm>
          <a:prstGeom prst="line">
            <a:avLst/>
          </a:prstGeom>
          <a:ln w="28575">
            <a:solidFill>
              <a:schemeClr val="tx2"/>
            </a:solidFill>
            <a:miter lim="400000"/>
          </a:ln>
        </p:spPr>
        <p:txBody>
          <a:bodyPr lIns="32146" tIns="32146" rIns="32146" bIns="32146"/>
          <a:lstStyle/>
          <a:p>
            <a:pPr lvl="0">
              <a:defRPr sz="800">
                <a:latin typeface="+mj-lt"/>
                <a:ea typeface="+mj-ea"/>
                <a:cs typeface="+mj-cs"/>
                <a:sym typeface="Helvetica"/>
              </a:defRPr>
            </a:pPr>
            <a:endParaRPr sz="800" dirty="0">
              <a:latin typeface="Helvetica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4468" y="4910801"/>
            <a:ext cx="3486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Maybe someday?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9" name="Shape 150"/>
          <p:cNvSpPr/>
          <p:nvPr/>
        </p:nvSpPr>
        <p:spPr>
          <a:xfrm flipV="1">
            <a:off x="3707151" y="3013840"/>
            <a:ext cx="2127549" cy="2"/>
          </a:xfrm>
          <a:prstGeom prst="line">
            <a:avLst/>
          </a:prstGeom>
          <a:ln w="28575">
            <a:solidFill>
              <a:schemeClr val="tx2"/>
            </a:solidFill>
            <a:miter lim="400000"/>
          </a:ln>
        </p:spPr>
        <p:txBody>
          <a:bodyPr lIns="32146" tIns="32146" rIns="32146" bIns="32146"/>
          <a:lstStyle/>
          <a:p>
            <a:pPr lvl="0">
              <a:defRPr sz="800">
                <a:latin typeface="+mj-lt"/>
                <a:ea typeface="+mj-ea"/>
                <a:cs typeface="+mj-cs"/>
                <a:sym typeface="Helvetica"/>
              </a:defRPr>
            </a:pPr>
            <a:endParaRPr sz="800" dirty="0">
              <a:latin typeface="Helvetica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707151" y="1823861"/>
            <a:ext cx="0" cy="118872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834700" y="2997083"/>
            <a:ext cx="0" cy="256032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006660" y="1289364"/>
            <a:ext cx="1528529" cy="16506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07151" y="3101757"/>
            <a:ext cx="2127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/>
            </a:lvl1pPr>
          </a:lstStyle>
          <a:p>
            <a:r>
              <a:rPr lang="en-GB" dirty="0"/>
              <a:t>Comes for </a:t>
            </a:r>
            <a:r>
              <a:rPr lang="en-GB"/>
              <a:t>testing every month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03737" y="1934284"/>
            <a:ext cx="2999335" cy="131735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High risk for HIV</a:t>
            </a:r>
            <a:endParaRPr lang="en-GB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728027" y="5591963"/>
            <a:ext cx="2999335" cy="95544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No risk for HIV</a:t>
            </a:r>
            <a:endParaRPr lang="en-GB" sz="2400" dirty="0"/>
          </a:p>
        </p:txBody>
      </p:sp>
      <p:sp>
        <p:nvSpPr>
          <p:cNvPr id="17" name="Rounded Rectangle 16"/>
          <p:cNvSpPr/>
          <p:nvPr/>
        </p:nvSpPr>
        <p:spPr>
          <a:xfrm>
            <a:off x="3750651" y="3159547"/>
            <a:ext cx="2032010" cy="131735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Lower risk for HIV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4891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/>
        </p:nvSpPr>
        <p:spPr>
          <a:xfrm flipV="1">
            <a:off x="570927" y="1846993"/>
            <a:ext cx="3136224" cy="0"/>
          </a:xfrm>
          <a:prstGeom prst="line">
            <a:avLst/>
          </a:prstGeom>
          <a:ln w="28575">
            <a:solidFill>
              <a:schemeClr val="tx2"/>
            </a:solidFill>
            <a:miter lim="400000"/>
          </a:ln>
        </p:spPr>
        <p:txBody>
          <a:bodyPr lIns="32146" tIns="32146" rIns="32146" bIns="32146"/>
          <a:lstStyle/>
          <a:p>
            <a:pPr lvl="0">
              <a:defRPr sz="800">
                <a:latin typeface="+mj-lt"/>
                <a:ea typeface="+mj-ea"/>
                <a:cs typeface="+mj-cs"/>
                <a:sym typeface="Helvetica"/>
              </a:defRPr>
            </a:pPr>
            <a:endParaRPr sz="800" dirty="0">
              <a:latin typeface="Helvetica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696" y="1870124"/>
            <a:ext cx="3486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Unprotected anal </a:t>
            </a:r>
            <a:r>
              <a:rPr lang="en-GB" sz="2400" dirty="0"/>
              <a:t>s</a:t>
            </a:r>
            <a:r>
              <a:rPr lang="en-GB" sz="2400" dirty="0" smtClean="0"/>
              <a:t>ex</a:t>
            </a:r>
          </a:p>
          <a:p>
            <a:pPr algn="ctr"/>
            <a:r>
              <a:rPr lang="en-GB" sz="2400" dirty="0" smtClean="0"/>
              <a:t>Multiple sex </a:t>
            </a:r>
            <a:r>
              <a:rPr lang="en-GB" sz="2400" dirty="0"/>
              <a:t>p</a:t>
            </a:r>
            <a:r>
              <a:rPr lang="en-GB" sz="2400" dirty="0" smtClean="0"/>
              <a:t>artners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10809" y="5685185"/>
            <a:ext cx="3486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Uses condoms all the time</a:t>
            </a:r>
          </a:p>
          <a:p>
            <a:pPr algn="ctr"/>
            <a:r>
              <a:rPr lang="en-GB" sz="2400" dirty="0" smtClean="0"/>
              <a:t>Monogamous</a:t>
            </a:r>
            <a:endParaRPr lang="en-GB" sz="2400" dirty="0"/>
          </a:p>
        </p:txBody>
      </p:sp>
      <p:sp>
        <p:nvSpPr>
          <p:cNvPr id="8" name="Shape 150"/>
          <p:cNvSpPr/>
          <p:nvPr/>
        </p:nvSpPr>
        <p:spPr>
          <a:xfrm flipV="1">
            <a:off x="7973470" y="5537603"/>
            <a:ext cx="2785992" cy="2"/>
          </a:xfrm>
          <a:prstGeom prst="line">
            <a:avLst/>
          </a:prstGeom>
          <a:ln w="28575">
            <a:solidFill>
              <a:schemeClr val="tx2"/>
            </a:solidFill>
            <a:miter lim="400000"/>
          </a:ln>
        </p:spPr>
        <p:txBody>
          <a:bodyPr lIns="32146" tIns="32146" rIns="32146" bIns="32146"/>
          <a:lstStyle/>
          <a:p>
            <a:pPr lvl="0">
              <a:defRPr sz="800">
                <a:latin typeface="+mj-lt"/>
                <a:ea typeface="+mj-ea"/>
                <a:cs typeface="+mj-cs"/>
                <a:sym typeface="Helvetica"/>
              </a:defRPr>
            </a:pPr>
            <a:endParaRPr sz="800" dirty="0">
              <a:latin typeface="Helvetica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3238" y="4910801"/>
            <a:ext cx="3486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Maybe someday?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9" name="Shape 150"/>
          <p:cNvSpPr/>
          <p:nvPr/>
        </p:nvSpPr>
        <p:spPr>
          <a:xfrm flipV="1">
            <a:off x="3707151" y="3013840"/>
            <a:ext cx="2127549" cy="2"/>
          </a:xfrm>
          <a:prstGeom prst="line">
            <a:avLst/>
          </a:prstGeom>
          <a:ln w="28575">
            <a:solidFill>
              <a:schemeClr val="tx2"/>
            </a:solidFill>
            <a:miter lim="400000"/>
          </a:ln>
        </p:spPr>
        <p:txBody>
          <a:bodyPr lIns="32146" tIns="32146" rIns="32146" bIns="32146"/>
          <a:lstStyle/>
          <a:p>
            <a:pPr lvl="0">
              <a:defRPr sz="800">
                <a:latin typeface="+mj-lt"/>
                <a:ea typeface="+mj-ea"/>
                <a:cs typeface="+mj-cs"/>
                <a:sym typeface="Helvetica"/>
              </a:defRPr>
            </a:pPr>
            <a:endParaRPr sz="800" dirty="0">
              <a:latin typeface="Helvetica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707151" y="1823861"/>
            <a:ext cx="0" cy="118872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834700" y="2997083"/>
            <a:ext cx="0" cy="118872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006660" y="1289364"/>
            <a:ext cx="1528529" cy="16506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07151" y="3101757"/>
            <a:ext cx="2127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/>
            </a:lvl1pPr>
          </a:lstStyle>
          <a:p>
            <a:r>
              <a:rPr lang="en-GB" dirty="0"/>
              <a:t>Comes for </a:t>
            </a:r>
            <a:r>
              <a:rPr lang="en-GB"/>
              <a:t>testing every month</a:t>
            </a:r>
          </a:p>
        </p:txBody>
      </p:sp>
      <p:sp>
        <p:nvSpPr>
          <p:cNvPr id="15" name="Shape 150"/>
          <p:cNvSpPr/>
          <p:nvPr/>
        </p:nvSpPr>
        <p:spPr>
          <a:xfrm flipV="1">
            <a:off x="5834700" y="4180686"/>
            <a:ext cx="2127549" cy="2"/>
          </a:xfrm>
          <a:prstGeom prst="line">
            <a:avLst/>
          </a:prstGeom>
          <a:ln w="28575">
            <a:solidFill>
              <a:schemeClr val="tx2"/>
            </a:solidFill>
            <a:miter lim="400000"/>
          </a:ln>
        </p:spPr>
        <p:txBody>
          <a:bodyPr lIns="32146" tIns="32146" rIns="32146" bIns="32146"/>
          <a:lstStyle/>
          <a:p>
            <a:pPr lvl="0">
              <a:defRPr sz="800">
                <a:latin typeface="+mj-lt"/>
                <a:ea typeface="+mj-ea"/>
                <a:cs typeface="+mj-cs"/>
                <a:sym typeface="Helvetica"/>
              </a:defRPr>
            </a:pPr>
            <a:endParaRPr sz="800" dirty="0">
              <a:latin typeface="Helvetica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7962249" y="4180686"/>
            <a:ext cx="0" cy="13716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83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/>
        </p:nvSpPr>
        <p:spPr>
          <a:xfrm flipV="1">
            <a:off x="570927" y="1846993"/>
            <a:ext cx="3136224" cy="0"/>
          </a:xfrm>
          <a:prstGeom prst="line">
            <a:avLst/>
          </a:prstGeom>
          <a:ln w="28575">
            <a:solidFill>
              <a:schemeClr val="tx2"/>
            </a:solidFill>
            <a:miter lim="400000"/>
          </a:ln>
        </p:spPr>
        <p:txBody>
          <a:bodyPr lIns="32146" tIns="32146" rIns="32146" bIns="32146"/>
          <a:lstStyle/>
          <a:p>
            <a:pPr lvl="0">
              <a:defRPr sz="800">
                <a:latin typeface="+mj-lt"/>
                <a:ea typeface="+mj-ea"/>
                <a:cs typeface="+mj-cs"/>
                <a:sym typeface="Helvetica"/>
              </a:defRPr>
            </a:pPr>
            <a:endParaRPr sz="800" dirty="0">
              <a:latin typeface="Helvetica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696" y="1870124"/>
            <a:ext cx="3486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Unprotected Anal Sex</a:t>
            </a:r>
          </a:p>
          <a:p>
            <a:pPr algn="ctr"/>
            <a:r>
              <a:rPr lang="en-GB" sz="2400" dirty="0" smtClean="0"/>
              <a:t>Multiple Sex Partners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10809" y="5685185"/>
            <a:ext cx="3486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Uses Condoms all the time</a:t>
            </a:r>
          </a:p>
          <a:p>
            <a:pPr algn="ctr"/>
            <a:r>
              <a:rPr lang="en-GB" sz="2400" dirty="0" smtClean="0"/>
              <a:t>Monogamous</a:t>
            </a:r>
            <a:endParaRPr lang="en-GB" sz="2400" dirty="0"/>
          </a:p>
        </p:txBody>
      </p:sp>
      <p:sp>
        <p:nvSpPr>
          <p:cNvPr id="8" name="Shape 150"/>
          <p:cNvSpPr/>
          <p:nvPr/>
        </p:nvSpPr>
        <p:spPr>
          <a:xfrm flipV="1">
            <a:off x="7973470" y="5537603"/>
            <a:ext cx="2785992" cy="2"/>
          </a:xfrm>
          <a:prstGeom prst="line">
            <a:avLst/>
          </a:prstGeom>
          <a:ln w="28575">
            <a:solidFill>
              <a:schemeClr val="tx2"/>
            </a:solidFill>
            <a:miter lim="400000"/>
          </a:ln>
        </p:spPr>
        <p:txBody>
          <a:bodyPr lIns="32146" tIns="32146" rIns="32146" bIns="32146"/>
          <a:lstStyle/>
          <a:p>
            <a:pPr lvl="0">
              <a:defRPr sz="800">
                <a:latin typeface="+mj-lt"/>
                <a:ea typeface="+mj-ea"/>
                <a:cs typeface="+mj-cs"/>
                <a:sym typeface="Helvetica"/>
              </a:defRPr>
            </a:pPr>
            <a:endParaRPr sz="800" dirty="0">
              <a:latin typeface="Helvetica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3238" y="4910801"/>
            <a:ext cx="3486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Maybe someday?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9" name="Shape 150"/>
          <p:cNvSpPr/>
          <p:nvPr/>
        </p:nvSpPr>
        <p:spPr>
          <a:xfrm flipV="1">
            <a:off x="3707151" y="3013840"/>
            <a:ext cx="2127549" cy="2"/>
          </a:xfrm>
          <a:prstGeom prst="line">
            <a:avLst/>
          </a:prstGeom>
          <a:ln w="28575">
            <a:solidFill>
              <a:schemeClr val="tx2"/>
            </a:solidFill>
            <a:miter lim="400000"/>
          </a:ln>
        </p:spPr>
        <p:txBody>
          <a:bodyPr lIns="32146" tIns="32146" rIns="32146" bIns="32146"/>
          <a:lstStyle/>
          <a:p>
            <a:pPr lvl="0">
              <a:defRPr sz="800">
                <a:latin typeface="+mj-lt"/>
                <a:ea typeface="+mj-ea"/>
                <a:cs typeface="+mj-cs"/>
                <a:sym typeface="Helvetica"/>
              </a:defRPr>
            </a:pPr>
            <a:endParaRPr sz="800" dirty="0">
              <a:latin typeface="Helvetica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707151" y="1823861"/>
            <a:ext cx="0" cy="118872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834700" y="2997083"/>
            <a:ext cx="0" cy="118872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707151" y="3101757"/>
            <a:ext cx="2127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/>
            </a:lvl1pPr>
          </a:lstStyle>
          <a:p>
            <a:r>
              <a:rPr lang="en-GB" dirty="0"/>
              <a:t>Comes for </a:t>
            </a:r>
            <a:r>
              <a:rPr lang="en-GB"/>
              <a:t>testing every month</a:t>
            </a:r>
          </a:p>
        </p:txBody>
      </p:sp>
      <p:sp>
        <p:nvSpPr>
          <p:cNvPr id="15" name="Shape 150"/>
          <p:cNvSpPr/>
          <p:nvPr/>
        </p:nvSpPr>
        <p:spPr>
          <a:xfrm flipV="1">
            <a:off x="5834700" y="4180686"/>
            <a:ext cx="2127549" cy="2"/>
          </a:xfrm>
          <a:prstGeom prst="line">
            <a:avLst/>
          </a:prstGeom>
          <a:ln w="28575">
            <a:solidFill>
              <a:schemeClr val="tx2"/>
            </a:solidFill>
            <a:miter lim="400000"/>
          </a:ln>
        </p:spPr>
        <p:txBody>
          <a:bodyPr lIns="32146" tIns="32146" rIns="32146" bIns="32146"/>
          <a:lstStyle/>
          <a:p>
            <a:pPr lvl="0">
              <a:defRPr sz="800">
                <a:latin typeface="+mj-lt"/>
                <a:ea typeface="+mj-ea"/>
                <a:cs typeface="+mj-cs"/>
                <a:sym typeface="Helvetica"/>
              </a:defRPr>
            </a:pPr>
            <a:endParaRPr sz="800" dirty="0">
              <a:latin typeface="Helvetica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7962249" y="4180686"/>
            <a:ext cx="0" cy="13716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134209" y="2524885"/>
            <a:ext cx="1528529" cy="16506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821903" y="4247488"/>
            <a:ext cx="2127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/>
            </a:lvl1pPr>
          </a:lstStyle>
          <a:p>
            <a:r>
              <a:rPr lang="en-GB" dirty="0" smtClean="0"/>
              <a:t>Starts using </a:t>
            </a:r>
            <a:r>
              <a:rPr lang="en-GB" dirty="0" err="1" smtClean="0"/>
              <a:t>PrEP</a:t>
            </a:r>
            <a:endParaRPr lang="en-GB" dirty="0"/>
          </a:p>
        </p:txBody>
      </p:sp>
      <p:sp>
        <p:nvSpPr>
          <p:cNvPr id="17" name="Rounded Rectangle 16"/>
          <p:cNvSpPr/>
          <p:nvPr/>
        </p:nvSpPr>
        <p:spPr>
          <a:xfrm>
            <a:off x="603737" y="1934284"/>
            <a:ext cx="2999335" cy="131735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High risk for HIV</a:t>
            </a:r>
            <a:endParaRPr lang="en-GB" sz="2400" dirty="0"/>
          </a:p>
        </p:txBody>
      </p:sp>
      <p:sp>
        <p:nvSpPr>
          <p:cNvPr id="19" name="Rounded Rectangle 18"/>
          <p:cNvSpPr/>
          <p:nvPr/>
        </p:nvSpPr>
        <p:spPr>
          <a:xfrm>
            <a:off x="3750651" y="3159547"/>
            <a:ext cx="2032010" cy="131735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Lower risk for HIV</a:t>
            </a:r>
            <a:endParaRPr lang="en-GB" sz="2400" dirty="0"/>
          </a:p>
        </p:txBody>
      </p:sp>
      <p:sp>
        <p:nvSpPr>
          <p:cNvPr id="20" name="Rounded Rectangle 19"/>
          <p:cNvSpPr/>
          <p:nvPr/>
        </p:nvSpPr>
        <p:spPr>
          <a:xfrm>
            <a:off x="7854368" y="5613971"/>
            <a:ext cx="2999335" cy="95544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No risk for HIV</a:t>
            </a:r>
            <a:endParaRPr lang="en-GB" sz="2400" dirty="0"/>
          </a:p>
        </p:txBody>
      </p:sp>
      <p:sp>
        <p:nvSpPr>
          <p:cNvPr id="21" name="Rounded Rectangle 20"/>
          <p:cNvSpPr/>
          <p:nvPr/>
        </p:nvSpPr>
        <p:spPr>
          <a:xfrm>
            <a:off x="5869672" y="4302086"/>
            <a:ext cx="2032010" cy="131735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Very low </a:t>
            </a:r>
            <a:r>
              <a:rPr lang="en-GB" sz="2400" dirty="0"/>
              <a:t>r</a:t>
            </a:r>
            <a:r>
              <a:rPr lang="en-GB" sz="2400" dirty="0" smtClean="0"/>
              <a:t>isk for HIV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3036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6622"/>
            <a:ext cx="10515600" cy="4351338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 sz="4000" dirty="0"/>
              <a:t>Considering where our patient comes </a:t>
            </a:r>
            <a:r>
              <a:rPr lang="en-US" sz="4000" dirty="0" smtClean="0"/>
              <a:t>from</a:t>
            </a:r>
            <a:r>
              <a:rPr lang="en-US" sz="4000" dirty="0"/>
              <a:t>:</a:t>
            </a:r>
            <a:r>
              <a:rPr lang="en-US" sz="4000" dirty="0" smtClean="0"/>
              <a:t> </a:t>
            </a:r>
          </a:p>
          <a:p>
            <a:pPr marL="0" lvl="0" indent="0" algn="ctr">
              <a:lnSpc>
                <a:spcPct val="100000"/>
              </a:lnSpc>
              <a:buNone/>
            </a:pPr>
            <a:r>
              <a:rPr lang="en-US" sz="4000" dirty="0" smtClean="0"/>
              <a:t>he </a:t>
            </a:r>
            <a:r>
              <a:rPr lang="en-US" sz="4000" dirty="0"/>
              <a:t>is still at some risk for getting HIV but is this level of risk relevant?</a:t>
            </a:r>
          </a:p>
          <a:p>
            <a:pPr>
              <a:lnSpc>
                <a:spcPct val="100000"/>
              </a:lnSpc>
            </a:pP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1072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6622"/>
            <a:ext cx="10515600" cy="4351338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00000"/>
              </a:lnSpc>
              <a:buNone/>
              <a:defRPr sz="1800"/>
            </a:pPr>
            <a:r>
              <a:rPr lang="en-US" sz="4000" dirty="0"/>
              <a:t>What could have happened if we just told our patient to use condoms from the beginning? </a:t>
            </a:r>
          </a:p>
        </p:txBody>
      </p:sp>
    </p:spTree>
    <p:extLst>
      <p:ext uri="{BB962C8B-B14F-4D97-AF65-F5344CB8AC3E}">
        <p14:creationId xmlns:p14="http://schemas.microsoft.com/office/powerpoint/2010/main" val="42067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PrEP</a:t>
            </a:r>
            <a:r>
              <a:rPr lang="en-US" dirty="0"/>
              <a:t> is different from other prevention measures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 fontScale="77500" lnSpcReduction="20000"/>
          </a:bodyPr>
          <a:lstStyle/>
          <a:p>
            <a:pPr defTabSz="896111">
              <a:lnSpc>
                <a:spcPct val="110000"/>
              </a:lnSpc>
              <a:spcBef>
                <a:spcPts val="0"/>
              </a:spcBef>
              <a:buSzPct val="100000"/>
            </a:pPr>
            <a:r>
              <a:rPr lang="en-US" sz="3600" dirty="0">
                <a:ea typeface="Helvetica Light"/>
                <a:cs typeface="Helvetica Light"/>
                <a:sym typeface="Helvetica Light"/>
              </a:rPr>
              <a:t>Great because people make decisions about </a:t>
            </a:r>
            <a:r>
              <a:rPr lang="en-US" sz="3600" dirty="0" err="1">
                <a:ea typeface="Helvetica Light"/>
                <a:cs typeface="Helvetica Light"/>
                <a:sym typeface="Helvetica Light"/>
              </a:rPr>
              <a:t>PrEP</a:t>
            </a:r>
            <a:r>
              <a:rPr lang="en-US" sz="3600" dirty="0">
                <a:ea typeface="Helvetica Light"/>
                <a:cs typeface="Helvetica Light"/>
                <a:sym typeface="Helvetica Light"/>
              </a:rPr>
              <a:t> in “cold” states (i.e. </a:t>
            </a:r>
            <a:r>
              <a:rPr lang="en-US" sz="3600" dirty="0" err="1">
                <a:ea typeface="Helvetica Light"/>
                <a:cs typeface="Helvetica Light"/>
                <a:sym typeface="Helvetica Light"/>
              </a:rPr>
              <a:t>behavioural</a:t>
            </a:r>
            <a:r>
              <a:rPr lang="en-US" sz="3600" dirty="0">
                <a:ea typeface="Helvetica Light"/>
                <a:cs typeface="Helvetica Light"/>
                <a:sym typeface="Helvetica Light"/>
              </a:rPr>
              <a:t> economics theory)</a:t>
            </a:r>
          </a:p>
          <a:p>
            <a:pPr defTabSz="896111">
              <a:lnSpc>
                <a:spcPct val="110000"/>
              </a:lnSpc>
              <a:spcBef>
                <a:spcPts val="0"/>
              </a:spcBef>
              <a:buSzPct val="100000"/>
            </a:pPr>
            <a:endParaRPr lang="en-US" sz="3600" dirty="0">
              <a:ea typeface="Helvetica Light"/>
              <a:cs typeface="Helvetica Light"/>
              <a:sym typeface="Helvetica Light"/>
            </a:endParaRPr>
          </a:p>
          <a:p>
            <a:pPr defTabSz="896111">
              <a:lnSpc>
                <a:spcPct val="110000"/>
              </a:lnSpc>
              <a:spcBef>
                <a:spcPts val="0"/>
              </a:spcBef>
              <a:buSzPct val="100000"/>
            </a:pPr>
            <a:r>
              <a:rPr lang="en-US" sz="3600" dirty="0" err="1">
                <a:ea typeface="Helvetica Light"/>
                <a:cs typeface="Helvetica Light"/>
                <a:sym typeface="Helvetica Light"/>
              </a:rPr>
              <a:t>PrEP</a:t>
            </a:r>
            <a:r>
              <a:rPr lang="en-US" sz="3600" dirty="0">
                <a:ea typeface="Helvetica Light"/>
                <a:cs typeface="Helvetica Light"/>
                <a:sym typeface="Helvetica Light"/>
              </a:rPr>
              <a:t> is empowering and doesn’t require a significant or immediate change in lifestyle, users feel like they can keep doing what they do and stay safe.</a:t>
            </a:r>
          </a:p>
          <a:p>
            <a:pPr defTabSz="896111">
              <a:lnSpc>
                <a:spcPct val="110000"/>
              </a:lnSpc>
              <a:spcBef>
                <a:spcPts val="0"/>
              </a:spcBef>
              <a:buSzPct val="100000"/>
            </a:pPr>
            <a:endParaRPr lang="en-US" sz="3600" dirty="0">
              <a:ea typeface="Helvetica Light"/>
              <a:cs typeface="Helvetica Light"/>
              <a:sym typeface="Helvetica Light"/>
            </a:endParaRPr>
          </a:p>
          <a:p>
            <a:pPr defTabSz="896111">
              <a:lnSpc>
                <a:spcPct val="110000"/>
              </a:lnSpc>
              <a:spcBef>
                <a:spcPts val="0"/>
              </a:spcBef>
              <a:buSzPct val="100000"/>
            </a:pPr>
            <a:r>
              <a:rPr lang="en-US" sz="3600" dirty="0">
                <a:ea typeface="Helvetica Light"/>
                <a:cs typeface="Helvetica Light"/>
                <a:sym typeface="Helvetica Light"/>
              </a:rPr>
              <a:t>Establishes a useful long-term relationship to </a:t>
            </a:r>
            <a:r>
              <a:rPr lang="en-US" sz="3600" dirty="0" smtClean="0">
                <a:ea typeface="Helvetica Light"/>
                <a:cs typeface="Helvetica Light"/>
                <a:sym typeface="Helvetica Light"/>
              </a:rPr>
              <a:t>address </a:t>
            </a:r>
            <a:r>
              <a:rPr lang="en-US" sz="3600" dirty="0">
                <a:ea typeface="Helvetica Light"/>
                <a:cs typeface="Helvetica Light"/>
                <a:sym typeface="Helvetica Light"/>
              </a:rPr>
              <a:t>other risks </a:t>
            </a:r>
          </a:p>
          <a:p>
            <a:pPr defTabSz="896111">
              <a:lnSpc>
                <a:spcPct val="110000"/>
              </a:lnSpc>
              <a:spcBef>
                <a:spcPts val="0"/>
              </a:spcBef>
              <a:buSzPct val="100000"/>
            </a:pPr>
            <a:endParaRPr lang="en-US" sz="3600" dirty="0">
              <a:ea typeface="Helvetica Light"/>
              <a:cs typeface="Helvetica Light"/>
              <a:sym typeface="Helvetica Light"/>
            </a:endParaRPr>
          </a:p>
          <a:p>
            <a:pPr defTabSz="896111">
              <a:lnSpc>
                <a:spcPct val="110000"/>
              </a:lnSpc>
              <a:spcBef>
                <a:spcPts val="0"/>
              </a:spcBef>
              <a:buSzPct val="100000"/>
            </a:pPr>
            <a:r>
              <a:rPr lang="en-US" sz="3600" dirty="0" err="1">
                <a:ea typeface="Helvetica Light"/>
                <a:cs typeface="Helvetica Light"/>
                <a:sym typeface="Helvetica Light"/>
              </a:rPr>
              <a:t>PrEP</a:t>
            </a:r>
            <a:r>
              <a:rPr lang="en-US" sz="3600" dirty="0">
                <a:ea typeface="Helvetica Light"/>
                <a:cs typeface="Helvetica Light"/>
                <a:sym typeface="Helvetica Light"/>
              </a:rPr>
              <a:t> still relies on some form of </a:t>
            </a:r>
            <a:r>
              <a:rPr lang="en-US" sz="3600" dirty="0" err="1" smtClean="0">
                <a:ea typeface="Helvetica Light"/>
                <a:cs typeface="Helvetica Light"/>
                <a:sym typeface="Helvetica Light"/>
              </a:rPr>
              <a:t>behaviour</a:t>
            </a:r>
            <a:r>
              <a:rPr lang="en-US" sz="3600" dirty="0" smtClean="0">
                <a:ea typeface="Helvetica Light"/>
                <a:cs typeface="Helvetica Light"/>
                <a:sym typeface="Helvetica Light"/>
              </a:rPr>
              <a:t> change </a:t>
            </a:r>
            <a:r>
              <a:rPr lang="en-US" sz="3600" dirty="0">
                <a:ea typeface="Helvetica Light"/>
                <a:cs typeface="Helvetica Light"/>
                <a:sym typeface="Helvetica Light"/>
              </a:rPr>
              <a:t>in order to reduce HIV risk (i.e. pill taking). </a:t>
            </a:r>
          </a:p>
          <a:p>
            <a:pPr defTabSz="896111">
              <a:lnSpc>
                <a:spcPct val="110000"/>
              </a:lnSpc>
              <a:spcBef>
                <a:spcPts val="0"/>
              </a:spcBef>
              <a:buSzPct val="100000"/>
            </a:pPr>
            <a:endParaRPr lang="en-GB" sz="3600" dirty="0">
              <a:ea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76842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2285999"/>
            <a:ext cx="10515600" cy="3890963"/>
          </a:xfrm>
        </p:spPr>
        <p:txBody>
          <a:bodyPr>
            <a:normAutofit/>
          </a:bodyPr>
          <a:lstStyle/>
          <a:p>
            <a:pPr marL="342900" indent="-342900">
              <a:buSzPct val="100000"/>
              <a:buFont typeface="+mj-lt"/>
              <a:buAutoNum type="arabicPeriod"/>
            </a:pPr>
            <a:r>
              <a:rPr lang="en-ZA" sz="3200" dirty="0">
                <a:solidFill>
                  <a:schemeClr val="tx1">
                    <a:lumMod val="50000"/>
                    <a:lumOff val="50000"/>
                  </a:schemeClr>
                </a:solidFill>
                <a:ea typeface="Helvetica Light"/>
                <a:cs typeface="Helvetica Light"/>
                <a:sym typeface="Helvetica Light"/>
              </a:rPr>
              <a:t>Integrating </a:t>
            </a:r>
            <a:r>
              <a:rPr lang="en-ZA" sz="3200" dirty="0" err="1">
                <a:solidFill>
                  <a:schemeClr val="tx1">
                    <a:lumMod val="50000"/>
                    <a:lumOff val="50000"/>
                  </a:schemeClr>
                </a:solidFill>
                <a:ea typeface="Helvetica Light"/>
                <a:cs typeface="Helvetica Light"/>
                <a:sym typeface="Helvetica Light"/>
              </a:rPr>
              <a:t>PrEP</a:t>
            </a:r>
            <a:r>
              <a:rPr lang="en-ZA" sz="3200" dirty="0">
                <a:solidFill>
                  <a:schemeClr val="tx1">
                    <a:lumMod val="50000"/>
                    <a:lumOff val="50000"/>
                  </a:schemeClr>
                </a:solidFill>
                <a:ea typeface="Helvetica Light"/>
                <a:cs typeface="Helvetica Light"/>
                <a:sym typeface="Helvetica Light"/>
              </a:rPr>
              <a:t> into standard HIV risk reduction practices </a:t>
            </a:r>
          </a:p>
          <a:p>
            <a:pPr marL="342900" indent="-342900">
              <a:buSzPct val="100000"/>
              <a:buFont typeface="+mj-lt"/>
              <a:buAutoNum type="arabicPeriod"/>
            </a:pPr>
            <a:endParaRPr lang="en-ZA" sz="3200" b="1" dirty="0">
              <a:solidFill>
                <a:schemeClr val="tx2"/>
              </a:solidFill>
              <a:ea typeface="Helvetica Light"/>
              <a:cs typeface="Helvetica Light"/>
              <a:sym typeface="Helvetica Light"/>
            </a:endParaRP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en-ZA" sz="3200" b="1" dirty="0">
                <a:solidFill>
                  <a:schemeClr val="tx2"/>
                </a:solidFill>
                <a:ea typeface="Helvetica Light"/>
                <a:cs typeface="Helvetica Light"/>
                <a:sym typeface="Helvetica Light"/>
              </a:rPr>
              <a:t>Strategies to support effective pill taking </a:t>
            </a:r>
          </a:p>
          <a:p>
            <a:pPr marL="342900" indent="-342900">
              <a:buSzPct val="100000"/>
              <a:buFont typeface="+mj-lt"/>
              <a:buAutoNum type="arabicPeriod"/>
            </a:pPr>
            <a:endParaRPr lang="en-ZA" sz="3200" dirty="0">
              <a:solidFill>
                <a:schemeClr val="tx1">
                  <a:lumMod val="50000"/>
                  <a:lumOff val="50000"/>
                </a:schemeClr>
              </a:solidFill>
              <a:ea typeface="Helvetica Light"/>
              <a:cs typeface="Helvetica Light"/>
              <a:sym typeface="Helvetica Light"/>
            </a:endParaRP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en-ZA" sz="3200" dirty="0">
                <a:solidFill>
                  <a:schemeClr val="tx1">
                    <a:lumMod val="50000"/>
                    <a:lumOff val="50000"/>
                  </a:schemeClr>
                </a:solidFill>
                <a:ea typeface="Helvetica Light"/>
                <a:cs typeface="Helvetica Light"/>
                <a:sym typeface="Helvetica Light"/>
              </a:rPr>
              <a:t>Integrated </a:t>
            </a:r>
            <a:r>
              <a:rPr lang="en-ZA" sz="3200" dirty="0" err="1">
                <a:solidFill>
                  <a:schemeClr val="tx1">
                    <a:lumMod val="50000"/>
                    <a:lumOff val="50000"/>
                  </a:schemeClr>
                </a:solidFill>
                <a:ea typeface="Helvetica Light"/>
                <a:cs typeface="Helvetica Light"/>
                <a:sym typeface="Helvetica Light"/>
              </a:rPr>
              <a:t>PrEP</a:t>
            </a:r>
            <a:r>
              <a:rPr lang="en-ZA" sz="3200" dirty="0">
                <a:solidFill>
                  <a:schemeClr val="tx1">
                    <a:lumMod val="50000"/>
                    <a:lumOff val="50000"/>
                  </a:schemeClr>
                </a:solidFill>
                <a:ea typeface="Helvetica Light"/>
                <a:cs typeface="Helvetica Light"/>
                <a:sym typeface="Helvetica Light"/>
              </a:rPr>
              <a:t> counselling strategies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09341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Pill-taking </a:t>
            </a:r>
            <a:r>
              <a:rPr lang="en-US" dirty="0"/>
              <a:t>vs. a</a:t>
            </a:r>
            <a:r>
              <a:rPr lang="en-US" dirty="0" smtClean="0"/>
              <a:t>dherence</a:t>
            </a:r>
            <a:endParaRPr lang="en-GB" dirty="0"/>
          </a:p>
        </p:txBody>
      </p:sp>
      <p:sp>
        <p:nvSpPr>
          <p:cNvPr id="360" name="Shape 360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defTabSz="896111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sz="3600" dirty="0">
                <a:ea typeface="Helvetica Light"/>
                <a:cs typeface="Helvetica Light"/>
              </a:rPr>
              <a:t>Adherence = </a:t>
            </a:r>
            <a:r>
              <a:rPr lang="en-US" sz="3600" dirty="0" smtClean="0">
                <a:ea typeface="Helvetica Light"/>
                <a:cs typeface="Helvetica Light"/>
              </a:rPr>
              <a:t>p</a:t>
            </a:r>
            <a:r>
              <a:rPr sz="3600" dirty="0" smtClean="0">
                <a:ea typeface="Helvetica Light"/>
                <a:cs typeface="Helvetica Light"/>
              </a:rPr>
              <a:t>ill</a:t>
            </a:r>
            <a:r>
              <a:rPr lang="en-US" sz="3600" dirty="0" smtClean="0">
                <a:ea typeface="Helvetica Light"/>
                <a:cs typeface="Helvetica Light"/>
              </a:rPr>
              <a:t>-t</a:t>
            </a:r>
            <a:r>
              <a:rPr sz="3600" dirty="0" smtClean="0">
                <a:ea typeface="Helvetica Light"/>
                <a:cs typeface="Helvetica Light"/>
              </a:rPr>
              <a:t>aking </a:t>
            </a:r>
            <a:endParaRPr sz="3600" dirty="0">
              <a:ea typeface="Helvetica Light"/>
              <a:cs typeface="Helvetica Light"/>
            </a:endParaRPr>
          </a:p>
          <a:p>
            <a:pPr defTabSz="896111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sz="3600" dirty="0">
                <a:ea typeface="Helvetica Light"/>
                <a:cs typeface="Helvetica Light"/>
              </a:rPr>
              <a:t>PrEP is not </a:t>
            </a:r>
            <a:r>
              <a:rPr sz="3600" dirty="0" smtClean="0">
                <a:ea typeface="Helvetica Light"/>
                <a:cs typeface="Helvetica Light"/>
              </a:rPr>
              <a:t>treatment</a:t>
            </a:r>
            <a:endParaRPr lang="en-US" sz="3600" dirty="0" smtClean="0">
              <a:ea typeface="Helvetica Light"/>
              <a:cs typeface="Helvetica Light"/>
            </a:endParaRPr>
          </a:p>
          <a:p>
            <a:pPr lvl="1" defTabSz="896111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sz="3200" dirty="0" smtClean="0">
                <a:ea typeface="Helvetica Light"/>
                <a:cs typeface="Helvetica Light"/>
              </a:rPr>
              <a:t>Would </a:t>
            </a:r>
            <a:r>
              <a:rPr sz="3200" dirty="0">
                <a:ea typeface="Helvetica Light"/>
                <a:cs typeface="Helvetica Light"/>
              </a:rPr>
              <a:t>you tell someone to be adherent to condoms? </a:t>
            </a:r>
          </a:p>
          <a:p>
            <a:pPr defTabSz="896111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sz="3600" dirty="0">
                <a:ea typeface="Helvetica Light"/>
                <a:cs typeface="Helvetica Light"/>
              </a:rPr>
              <a:t>Supporting </a:t>
            </a:r>
            <a:r>
              <a:rPr sz="3600" dirty="0" smtClean="0">
                <a:ea typeface="Helvetica Light"/>
                <a:cs typeface="Helvetica Light"/>
              </a:rPr>
              <a:t>pill</a:t>
            </a:r>
            <a:r>
              <a:rPr lang="en-US" sz="3600" dirty="0" smtClean="0">
                <a:ea typeface="Helvetica Light"/>
                <a:cs typeface="Helvetica Light"/>
              </a:rPr>
              <a:t>-</a:t>
            </a:r>
            <a:r>
              <a:rPr sz="3600" dirty="0" smtClean="0">
                <a:ea typeface="Helvetica Light"/>
                <a:cs typeface="Helvetica Light"/>
              </a:rPr>
              <a:t>taking </a:t>
            </a:r>
            <a:r>
              <a:rPr sz="3600" dirty="0">
                <a:ea typeface="Helvetica Light"/>
                <a:cs typeface="Helvetica Light"/>
              </a:rPr>
              <a:t>should be </a:t>
            </a:r>
            <a:r>
              <a:rPr sz="3600" dirty="0" smtClean="0">
                <a:ea typeface="Helvetica Light"/>
                <a:cs typeface="Helvetica Light"/>
              </a:rPr>
              <a:t>honest</a:t>
            </a:r>
            <a:r>
              <a:rPr lang="en-US" sz="3600" dirty="0" smtClean="0">
                <a:ea typeface="Helvetica Light"/>
                <a:cs typeface="Helvetica Light"/>
              </a:rPr>
              <a:t>, </a:t>
            </a:r>
            <a:r>
              <a:rPr sz="3600" dirty="0" smtClean="0">
                <a:ea typeface="Helvetica Light"/>
                <a:cs typeface="Helvetica Light"/>
              </a:rPr>
              <a:t>direct</a:t>
            </a:r>
            <a:r>
              <a:rPr lang="en-US" sz="3600" dirty="0" smtClean="0">
                <a:ea typeface="Helvetica Light"/>
                <a:cs typeface="Helvetica Light"/>
              </a:rPr>
              <a:t>,</a:t>
            </a:r>
            <a:r>
              <a:rPr sz="3600" dirty="0" smtClean="0">
                <a:ea typeface="Helvetica Light"/>
                <a:cs typeface="Helvetica Light"/>
              </a:rPr>
              <a:t> </a:t>
            </a:r>
            <a:r>
              <a:rPr sz="3600" dirty="0">
                <a:ea typeface="Helvetica Light"/>
                <a:cs typeface="Helvetica Light"/>
              </a:rPr>
              <a:t>and non-judg</a:t>
            </a:r>
            <a:r>
              <a:rPr lang="en-ZA" sz="3600" dirty="0">
                <a:ea typeface="Helvetica Light"/>
                <a:cs typeface="Helvetica Light"/>
              </a:rPr>
              <a:t>e</a:t>
            </a:r>
            <a:r>
              <a:rPr sz="3600" dirty="0">
                <a:ea typeface="Helvetica Light"/>
                <a:cs typeface="Helvetica Light"/>
              </a:rPr>
              <a:t>mental.</a:t>
            </a:r>
          </a:p>
          <a:p>
            <a:pPr defTabSz="896111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sz="3600" dirty="0">
                <a:ea typeface="Helvetica Light"/>
                <a:cs typeface="Helvetica Light"/>
              </a:rPr>
              <a:t>The key to </a:t>
            </a:r>
            <a:r>
              <a:rPr sz="3600" dirty="0" smtClean="0">
                <a:ea typeface="Helvetica Light"/>
                <a:cs typeface="Helvetica Light"/>
              </a:rPr>
              <a:t>pill</a:t>
            </a:r>
            <a:r>
              <a:rPr lang="en-US" sz="3600" dirty="0" smtClean="0">
                <a:ea typeface="Helvetica Light"/>
                <a:cs typeface="Helvetica Light"/>
              </a:rPr>
              <a:t>-</a:t>
            </a:r>
            <a:r>
              <a:rPr sz="3600" dirty="0" smtClean="0">
                <a:ea typeface="Helvetica Light"/>
                <a:cs typeface="Helvetica Light"/>
              </a:rPr>
              <a:t>taking </a:t>
            </a:r>
            <a:r>
              <a:rPr lang="en-US" sz="3600" dirty="0" smtClean="0">
                <a:ea typeface="Helvetica Light"/>
                <a:cs typeface="Helvetica Light"/>
              </a:rPr>
              <a:t>counselling </a:t>
            </a:r>
            <a:r>
              <a:rPr sz="3600" dirty="0" smtClean="0">
                <a:ea typeface="Helvetica Light"/>
                <a:cs typeface="Helvetica Light"/>
              </a:rPr>
              <a:t>is </a:t>
            </a:r>
            <a:r>
              <a:rPr sz="3600" dirty="0">
                <a:ea typeface="Helvetica Light"/>
                <a:cs typeface="Helvetica Light"/>
              </a:rPr>
              <a:t>establishing </a:t>
            </a:r>
            <a:r>
              <a:rPr sz="3600" dirty="0" smtClean="0">
                <a:ea typeface="Helvetica Light"/>
                <a:cs typeface="Helvetica Light"/>
              </a:rPr>
              <a:t>an </a:t>
            </a:r>
            <a:r>
              <a:rPr sz="3600" dirty="0">
                <a:ea typeface="Helvetica Light"/>
                <a:cs typeface="Helvetica Light"/>
              </a:rPr>
              <a:t>open</a:t>
            </a:r>
            <a:r>
              <a:rPr lang="en-ZA" sz="3600" dirty="0">
                <a:ea typeface="Helvetica Light"/>
                <a:cs typeface="Helvetica Light"/>
              </a:rPr>
              <a:t>,</a:t>
            </a:r>
            <a:r>
              <a:rPr sz="3600" dirty="0">
                <a:ea typeface="Helvetica Light"/>
                <a:cs typeface="Helvetica Light"/>
              </a:rPr>
              <a:t> honest relationship. </a:t>
            </a:r>
          </a:p>
          <a:p>
            <a:pPr defTabSz="896111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en-US" sz="3600" dirty="0" err="1" smtClean="0">
                <a:ea typeface="Helvetica Light"/>
                <a:cs typeface="Helvetica Light"/>
              </a:rPr>
              <a:t>Recognise</a:t>
            </a:r>
            <a:r>
              <a:rPr lang="en-US" sz="3600" dirty="0" smtClean="0">
                <a:ea typeface="Helvetica Light"/>
                <a:cs typeface="Helvetica Light"/>
              </a:rPr>
              <a:t> </a:t>
            </a:r>
            <a:r>
              <a:rPr sz="3600" dirty="0" smtClean="0">
                <a:ea typeface="Helvetica Light"/>
                <a:cs typeface="Helvetica Light"/>
              </a:rPr>
              <a:t>that </a:t>
            </a:r>
            <a:r>
              <a:rPr sz="3600" dirty="0">
                <a:ea typeface="Helvetica Light"/>
                <a:cs typeface="Helvetica Light"/>
              </a:rPr>
              <a:t>taking a daily pill for an</a:t>
            </a:r>
            <a:r>
              <a:rPr lang="en-US" sz="3600" dirty="0">
                <a:ea typeface="Helvetica Light"/>
                <a:cs typeface="Helvetica Light"/>
              </a:rPr>
              <a:t> </a:t>
            </a:r>
            <a:r>
              <a:rPr sz="3600" dirty="0" smtClean="0">
                <a:ea typeface="Helvetica Light"/>
                <a:cs typeface="Helvetica Light"/>
              </a:rPr>
              <a:t>otherwise</a:t>
            </a:r>
            <a:r>
              <a:rPr lang="en-US" sz="3600" dirty="0" smtClean="0">
                <a:ea typeface="Helvetica Light"/>
                <a:cs typeface="Helvetica Light"/>
              </a:rPr>
              <a:t> </a:t>
            </a:r>
            <a:r>
              <a:rPr sz="3600" dirty="0">
                <a:ea typeface="Helvetica Light"/>
                <a:cs typeface="Helvetica Light"/>
              </a:rPr>
              <a:t>healthy person may require coaching but is </a:t>
            </a:r>
            <a:r>
              <a:rPr sz="3600" dirty="0" smtClean="0">
                <a:ea typeface="Helvetica Light"/>
                <a:cs typeface="Helvetica Light"/>
              </a:rPr>
              <a:t>highly</a:t>
            </a:r>
            <a:r>
              <a:rPr lang="en-US" sz="3600" dirty="0" smtClean="0">
                <a:ea typeface="Helvetica Light"/>
                <a:cs typeface="Helvetica Light"/>
              </a:rPr>
              <a:t> </a:t>
            </a:r>
            <a:r>
              <a:rPr sz="3600" dirty="0" smtClean="0">
                <a:ea typeface="Helvetica Light"/>
                <a:cs typeface="Helvetica Light"/>
              </a:rPr>
              <a:t>achievable  </a:t>
            </a:r>
            <a:endParaRPr sz="3600" dirty="0">
              <a:ea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86735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ZA" dirty="0" smtClean="0">
                <a:latin typeface="+mn-lt"/>
              </a:rPr>
              <a:t>Aim of </a:t>
            </a:r>
            <a:r>
              <a:rPr lang="en-ZA" dirty="0" err="1" smtClean="0">
                <a:latin typeface="+mn-lt"/>
              </a:rPr>
              <a:t>PrEP</a:t>
            </a:r>
            <a:r>
              <a:rPr lang="en-ZA" dirty="0" smtClean="0">
                <a:latin typeface="+mn-lt"/>
              </a:rPr>
              <a:t> counselling</a:t>
            </a:r>
            <a:endParaRPr lang="en-ZA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896111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ZA" dirty="0">
                <a:ea typeface="Helvetica Light"/>
                <a:cs typeface="Helvetica Light"/>
                <a:sym typeface="Helvetica Light"/>
              </a:rPr>
              <a:t>The aim of PrEP counselling is to ensure your </a:t>
            </a:r>
            <a:r>
              <a:rPr lang="en-ZA" dirty="0" smtClean="0">
                <a:ea typeface="Helvetica Light"/>
                <a:cs typeface="Helvetica Light"/>
                <a:sym typeface="Helvetica Light"/>
              </a:rPr>
              <a:t>client is </a:t>
            </a:r>
            <a:r>
              <a:rPr lang="en-ZA" dirty="0">
                <a:ea typeface="Helvetica Light"/>
                <a:cs typeface="Helvetica Light"/>
                <a:sym typeface="Helvetica Light"/>
              </a:rPr>
              <a:t>effective at following the daily PrEP regimen and in doing so, reducing their risk for HIV infection. </a:t>
            </a:r>
            <a:endParaRPr lang="en-ZA" dirty="0" smtClean="0">
              <a:ea typeface="Helvetica Light"/>
              <a:cs typeface="Helvetica Light"/>
              <a:sym typeface="Helvetica Light"/>
            </a:endParaRPr>
          </a:p>
          <a:p>
            <a:pPr defTabSz="896111">
              <a:lnSpc>
                <a:spcPct val="100000"/>
              </a:lnSpc>
              <a:spcBef>
                <a:spcPts val="0"/>
              </a:spcBef>
              <a:buSzPct val="100000"/>
            </a:pPr>
            <a:endParaRPr lang="en-ZA" dirty="0">
              <a:ea typeface="Helvetica Light"/>
              <a:cs typeface="Helvetica Light"/>
              <a:sym typeface="Helvetica Light"/>
            </a:endParaRPr>
          </a:p>
          <a:p>
            <a:pPr defTabSz="896111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ZA" dirty="0">
                <a:ea typeface="Helvetica Light"/>
                <a:cs typeface="Helvetica Light"/>
                <a:sym typeface="Helvetica Light"/>
              </a:rPr>
              <a:t>This includes aspects of both: </a:t>
            </a:r>
          </a:p>
          <a:p>
            <a:pPr marL="790956" lvl="2" indent="-342900" defTabSz="896111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ZA" sz="2800" dirty="0">
                <a:ea typeface="Helvetica Light"/>
                <a:cs typeface="Helvetica Light"/>
                <a:sym typeface="Helvetica Light"/>
              </a:rPr>
              <a:t>HIV </a:t>
            </a:r>
            <a:r>
              <a:rPr lang="en-ZA" sz="2800" dirty="0" smtClean="0">
                <a:ea typeface="Helvetica Light"/>
                <a:cs typeface="Helvetica Light"/>
                <a:sym typeface="Helvetica Light"/>
              </a:rPr>
              <a:t>risk reduction </a:t>
            </a:r>
            <a:endParaRPr lang="en-ZA" sz="2800" dirty="0">
              <a:ea typeface="Helvetica Light"/>
              <a:cs typeface="Helvetica Light"/>
              <a:sym typeface="Helvetica Light"/>
            </a:endParaRPr>
          </a:p>
          <a:p>
            <a:pPr marL="790956" lvl="2" indent="-342900" defTabSz="896111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ZA" sz="2800" dirty="0">
                <a:ea typeface="Helvetica Light"/>
                <a:cs typeface="Helvetica Light"/>
                <a:sym typeface="Helvetica Light"/>
              </a:rPr>
              <a:t>Support for </a:t>
            </a:r>
            <a:r>
              <a:rPr lang="en-ZA" sz="2800" dirty="0" smtClean="0">
                <a:ea typeface="Helvetica Light"/>
                <a:cs typeface="Helvetica Light"/>
                <a:sym typeface="Helvetica Light"/>
              </a:rPr>
              <a:t>effective pill taking </a:t>
            </a:r>
            <a:endParaRPr lang="en-ZA" sz="2800" dirty="0">
              <a:ea typeface="Helvetica Light"/>
              <a:cs typeface="Helvetica Light"/>
              <a:sym typeface="Helvetica Ligh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ZA" sz="3600" dirty="0"/>
          </a:p>
        </p:txBody>
      </p:sp>
    </p:spTree>
    <p:extLst>
      <p:ext uri="{BB962C8B-B14F-4D97-AF65-F5344CB8AC3E}">
        <p14:creationId xmlns:p14="http://schemas.microsoft.com/office/powerpoint/2010/main" val="124422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0623"/>
            <a:ext cx="10515600" cy="13255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Examples of g</a:t>
            </a:r>
            <a:r>
              <a:rPr lang="en-US" dirty="0" smtClean="0"/>
              <a:t>ood </a:t>
            </a:r>
            <a:r>
              <a:rPr lang="en-US" dirty="0"/>
              <a:t>c</a:t>
            </a:r>
            <a:r>
              <a:rPr lang="en-US" dirty="0" smtClean="0"/>
              <a:t>ounselling </a:t>
            </a:r>
            <a:r>
              <a:rPr lang="en-US" dirty="0"/>
              <a:t>m</a:t>
            </a:r>
            <a:r>
              <a:rPr lang="en-US" dirty="0" smtClean="0"/>
              <a:t>essages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sp>
        <p:nvSpPr>
          <p:cNvPr id="366" name="Shape 366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indent="0" defTabSz="896111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r>
              <a:rPr b="1" dirty="0">
                <a:solidFill>
                  <a:schemeClr val="tx2"/>
                </a:solidFill>
                <a:ea typeface="Helvetica Light"/>
                <a:cs typeface="Helvetica Light"/>
              </a:rPr>
              <a:t>“You’ve decided to use PrEP as a way to protect yourself and </a:t>
            </a:r>
            <a:r>
              <a:rPr b="1" dirty="0" smtClean="0">
                <a:solidFill>
                  <a:schemeClr val="tx2"/>
                </a:solidFill>
                <a:ea typeface="Helvetica Light"/>
                <a:cs typeface="Helvetica Light"/>
              </a:rPr>
              <a:t>that</a:t>
            </a:r>
            <a:r>
              <a:rPr lang="en-US" b="1" dirty="0" smtClean="0">
                <a:solidFill>
                  <a:schemeClr val="tx2"/>
                </a:solidFill>
                <a:ea typeface="Helvetica Light"/>
                <a:cs typeface="Helvetica Light"/>
              </a:rPr>
              <a:t>'</a:t>
            </a:r>
            <a:r>
              <a:rPr b="1" dirty="0" smtClean="0">
                <a:solidFill>
                  <a:schemeClr val="tx2"/>
                </a:solidFill>
                <a:ea typeface="Helvetica Light"/>
                <a:cs typeface="Helvetica Light"/>
              </a:rPr>
              <a:t>s </a:t>
            </a:r>
            <a:r>
              <a:rPr b="1" dirty="0">
                <a:solidFill>
                  <a:schemeClr val="tx2"/>
                </a:solidFill>
                <a:ea typeface="Helvetica Light"/>
                <a:cs typeface="Helvetica Light"/>
              </a:rPr>
              <a:t>great.” </a:t>
            </a:r>
            <a:endParaRPr lang="en-US" b="1" dirty="0" smtClean="0">
              <a:solidFill>
                <a:schemeClr val="tx2"/>
              </a:solidFill>
              <a:ea typeface="Helvetica Light"/>
              <a:cs typeface="Helvetica Light"/>
            </a:endParaRPr>
          </a:p>
          <a:p>
            <a:pPr marL="0" indent="0" defTabSz="896111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endParaRPr sz="1200" b="1" dirty="0">
              <a:solidFill>
                <a:schemeClr val="tx2"/>
              </a:solidFill>
              <a:ea typeface="Helvetica Light"/>
              <a:cs typeface="Helvetica Light"/>
            </a:endParaRPr>
          </a:p>
          <a:p>
            <a:pPr marL="0" indent="0" defTabSz="896111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r>
              <a:rPr b="1" dirty="0">
                <a:solidFill>
                  <a:schemeClr val="accent4"/>
                </a:solidFill>
                <a:ea typeface="Helvetica Light"/>
                <a:cs typeface="Helvetica Light"/>
              </a:rPr>
              <a:t>“Pill taking isn’t easy and takes some practice, especially if you aren’t used to taking pills</a:t>
            </a:r>
            <a:r>
              <a:rPr b="1" dirty="0" smtClean="0">
                <a:solidFill>
                  <a:schemeClr val="accent4"/>
                </a:solidFill>
                <a:ea typeface="Helvetica Light"/>
                <a:cs typeface="Helvetica Light"/>
              </a:rPr>
              <a:t>.”</a:t>
            </a:r>
            <a:endParaRPr lang="en-US" b="1" dirty="0" smtClean="0">
              <a:solidFill>
                <a:schemeClr val="accent4"/>
              </a:solidFill>
              <a:ea typeface="Helvetica Light"/>
              <a:cs typeface="Helvetica Light"/>
            </a:endParaRPr>
          </a:p>
          <a:p>
            <a:pPr marL="0" indent="0" defTabSz="896111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endParaRPr sz="1200" b="1" dirty="0">
              <a:solidFill>
                <a:schemeClr val="accent4"/>
              </a:solidFill>
              <a:ea typeface="Helvetica Light"/>
              <a:cs typeface="Helvetica Light"/>
            </a:endParaRPr>
          </a:p>
          <a:p>
            <a:pPr marL="0" indent="0" defTabSz="896111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r>
              <a:rPr b="1" dirty="0">
                <a:solidFill>
                  <a:schemeClr val="accent3">
                    <a:lumMod val="75000"/>
                  </a:schemeClr>
                </a:solidFill>
                <a:ea typeface="Helvetica Light"/>
                <a:cs typeface="Helvetica Light"/>
              </a:rPr>
              <a:t>“</a:t>
            </a:r>
            <a:r>
              <a:rPr b="1" dirty="0" smtClean="0">
                <a:solidFill>
                  <a:schemeClr val="accent3">
                    <a:lumMod val="75000"/>
                  </a:schemeClr>
                </a:solidFill>
                <a:ea typeface="Helvetica Light"/>
                <a:cs typeface="Helvetica Light"/>
              </a:rPr>
              <a:t>It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a typeface="Helvetica Light"/>
                <a:cs typeface="Helvetica Light"/>
              </a:rPr>
              <a:t>'</a:t>
            </a:r>
            <a:r>
              <a:rPr b="1" dirty="0" smtClean="0">
                <a:solidFill>
                  <a:schemeClr val="accent3">
                    <a:lumMod val="75000"/>
                  </a:schemeClr>
                </a:solidFill>
                <a:ea typeface="Helvetica Light"/>
                <a:cs typeface="Helvetica Light"/>
              </a:rPr>
              <a:t>s </a:t>
            </a:r>
            <a:r>
              <a:rPr b="1" dirty="0">
                <a:solidFill>
                  <a:schemeClr val="accent3">
                    <a:lumMod val="75000"/>
                  </a:schemeClr>
                </a:solidFill>
                <a:ea typeface="Helvetica Light"/>
                <a:cs typeface="Helvetica Light"/>
              </a:rPr>
              <a:t>okay to not be perfect at taking your pills, it takes time.  But remember, in order for PrEP to work you have to take your pills regularly.” </a:t>
            </a:r>
            <a:endParaRPr lang="en-US" b="1" dirty="0" smtClean="0">
              <a:solidFill>
                <a:schemeClr val="accent3">
                  <a:lumMod val="75000"/>
                </a:schemeClr>
              </a:solidFill>
              <a:ea typeface="Helvetica Light"/>
              <a:cs typeface="Helvetica Light"/>
            </a:endParaRPr>
          </a:p>
          <a:p>
            <a:pPr marL="0" indent="0" defTabSz="896111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endParaRPr sz="1200" b="1" dirty="0">
              <a:solidFill>
                <a:schemeClr val="accent3">
                  <a:lumMod val="50000"/>
                </a:schemeClr>
              </a:solidFill>
              <a:ea typeface="Helvetica Light"/>
              <a:cs typeface="Helvetica Light"/>
            </a:endParaRPr>
          </a:p>
          <a:p>
            <a:pPr marL="0" indent="0" defTabSz="896111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r>
              <a:rPr b="1" dirty="0">
                <a:solidFill>
                  <a:schemeClr val="accent5">
                    <a:lumMod val="75000"/>
                  </a:schemeClr>
                </a:solidFill>
                <a:ea typeface="Helvetica Light"/>
                <a:cs typeface="Helvetica Light"/>
              </a:rPr>
              <a:t>“I’m here to help by working with you to figure out a </a:t>
            </a:r>
            <a:r>
              <a:rPr b="1" dirty="0" smtClean="0">
                <a:solidFill>
                  <a:schemeClr val="accent5">
                    <a:lumMod val="75000"/>
                  </a:schemeClr>
                </a:solidFill>
                <a:ea typeface="Helvetica Light"/>
                <a:cs typeface="Helvetica Light"/>
              </a:rPr>
              <a:t>w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ea typeface="Helvetica Light"/>
                <a:cs typeface="Helvetica Light"/>
              </a:rPr>
              <a:t>ay </a:t>
            </a:r>
            <a:r>
              <a:rPr b="1" dirty="0">
                <a:solidFill>
                  <a:schemeClr val="accent5">
                    <a:lumMod val="75000"/>
                  </a:schemeClr>
                </a:solidFill>
                <a:ea typeface="Helvetica Light"/>
                <a:cs typeface="Helvetica Light"/>
              </a:rPr>
              <a:t>to make taking your pills easier</a:t>
            </a:r>
            <a:r>
              <a:rPr lang="en-ZA" b="1" dirty="0">
                <a:solidFill>
                  <a:schemeClr val="accent5">
                    <a:lumMod val="75000"/>
                  </a:schemeClr>
                </a:solidFill>
                <a:ea typeface="Helvetica Light"/>
                <a:cs typeface="Helvetica Light"/>
              </a:rPr>
              <a:t>,</a:t>
            </a:r>
            <a:r>
              <a:rPr b="1" dirty="0">
                <a:solidFill>
                  <a:schemeClr val="accent5">
                    <a:lumMod val="75000"/>
                  </a:schemeClr>
                </a:solidFill>
                <a:ea typeface="Helvetica Light"/>
                <a:cs typeface="Helvetica Light"/>
              </a:rPr>
              <a:t> so that you get the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ea typeface="Helvetica Light"/>
                <a:cs typeface="Helvetica Light"/>
              </a:rPr>
              <a:t>most </a:t>
            </a:r>
            <a:r>
              <a:rPr b="1" dirty="0" smtClean="0">
                <a:solidFill>
                  <a:schemeClr val="accent5">
                    <a:lumMod val="75000"/>
                  </a:schemeClr>
                </a:solidFill>
                <a:ea typeface="Helvetica Light"/>
                <a:cs typeface="Helvetica Light"/>
              </a:rPr>
              <a:t>protection </a:t>
            </a:r>
            <a:r>
              <a:rPr b="1" dirty="0">
                <a:solidFill>
                  <a:schemeClr val="accent5">
                    <a:lumMod val="75000"/>
                  </a:schemeClr>
                </a:solidFill>
                <a:ea typeface="Helvetica Light"/>
                <a:cs typeface="Helvetica Light"/>
              </a:rPr>
              <a:t>you can.”</a:t>
            </a:r>
          </a:p>
        </p:txBody>
      </p:sp>
    </p:spTree>
    <p:extLst>
      <p:ext uri="{BB962C8B-B14F-4D97-AF65-F5344CB8AC3E}">
        <p14:creationId xmlns:p14="http://schemas.microsoft.com/office/powerpoint/2010/main" val="124059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Tips for supporting PrEP </a:t>
            </a:r>
            <a:r>
              <a:rPr lang="en-US" dirty="0" smtClean="0"/>
              <a:t>pill-taking</a:t>
            </a:r>
            <a:endParaRPr lang="en-GB" dirty="0"/>
          </a:p>
        </p:txBody>
      </p:sp>
      <p:sp>
        <p:nvSpPr>
          <p:cNvPr id="372" name="Shape 372"/>
          <p:cNvSpPr>
            <a:spLocks noGrp="1"/>
          </p:cNvSpPr>
          <p:nvPr>
            <p:ph idx="1"/>
          </p:nvPr>
        </p:nvSpPr>
        <p:spPr>
          <a:xfrm>
            <a:off x="838200" y="1825625"/>
            <a:ext cx="6985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defTabSz="896111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sz="3600" dirty="0">
                <a:ea typeface="Helvetica Light"/>
                <a:cs typeface="Helvetica Light"/>
                <a:sym typeface="Helvetica Light"/>
              </a:rPr>
              <a:t>Schedule medication taking time to correspond with the patient’s daily routine activities</a:t>
            </a:r>
          </a:p>
          <a:p>
            <a:pPr defTabSz="896111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sz="3600" dirty="0">
                <a:ea typeface="Helvetica Light"/>
                <a:cs typeface="Helvetica Light"/>
                <a:sym typeface="Helvetica Light"/>
              </a:rPr>
              <a:t>Use reminders e.g. </a:t>
            </a:r>
            <a:r>
              <a:rPr sz="3600" dirty="0" smtClean="0">
                <a:ea typeface="Helvetica Light"/>
                <a:cs typeface="Helvetica Light"/>
                <a:sym typeface="Helvetica Light"/>
              </a:rPr>
              <a:t>cellphone</a:t>
            </a:r>
            <a:r>
              <a:rPr sz="3600" dirty="0">
                <a:ea typeface="Helvetica Light"/>
                <a:cs typeface="Helvetica Light"/>
                <a:sym typeface="Helvetica Light"/>
              </a:rPr>
              <a:t>, alarms, beepers, calendars</a:t>
            </a:r>
          </a:p>
          <a:p>
            <a:pPr defTabSz="896111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sz="3600" dirty="0">
                <a:ea typeface="Helvetica Light"/>
                <a:cs typeface="Helvetica Light"/>
                <a:sym typeface="Helvetica Light"/>
              </a:rPr>
              <a:t>Use of pillboxes</a:t>
            </a:r>
          </a:p>
          <a:p>
            <a:pPr defTabSz="896111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sz="3600" dirty="0">
                <a:ea typeface="Helvetica Light"/>
                <a:cs typeface="Helvetica Light"/>
                <a:sym typeface="Helvetica Light"/>
              </a:rPr>
              <a:t>Review disclosure issues to identify those who can support the patient’s intentions to take their pills or barriers to </a:t>
            </a:r>
            <a:r>
              <a:rPr sz="3600" dirty="0" smtClean="0">
                <a:ea typeface="Helvetica Light"/>
                <a:cs typeface="Helvetica Light"/>
                <a:sym typeface="Helvetica Light"/>
              </a:rPr>
              <a:t>pill</a:t>
            </a:r>
            <a:r>
              <a:rPr lang="en-US" sz="3600" dirty="0" smtClean="0">
                <a:ea typeface="Helvetica Light"/>
                <a:cs typeface="Helvetica Light"/>
                <a:sym typeface="Helvetica Light"/>
              </a:rPr>
              <a:t>-</a:t>
            </a:r>
            <a:r>
              <a:rPr sz="3600" dirty="0" smtClean="0">
                <a:ea typeface="Helvetica Light"/>
                <a:cs typeface="Helvetica Light"/>
                <a:sym typeface="Helvetica Light"/>
              </a:rPr>
              <a:t>taking </a:t>
            </a:r>
            <a:r>
              <a:rPr sz="3600" dirty="0">
                <a:ea typeface="Helvetica Light"/>
                <a:cs typeface="Helvetica Light"/>
                <a:sym typeface="Helvetica Light"/>
              </a:rPr>
              <a:t>due to lack of disclosure/privacy at home</a:t>
            </a:r>
          </a:p>
          <a:p>
            <a:pPr defTabSz="896111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sz="3600" dirty="0">
                <a:ea typeface="Helvetica Light"/>
                <a:cs typeface="Helvetica Light"/>
                <a:sym typeface="Helvetica Light"/>
              </a:rPr>
              <a:t>Join an on-line support group e.g. Facebook: PrEP Rethinking HIV Prevention or #wethebrave</a:t>
            </a:r>
          </a:p>
        </p:txBody>
      </p:sp>
      <p:pic>
        <p:nvPicPr>
          <p:cNvPr id="373" name="image15.jpg" descr="pill-box-7-day-large_default_910_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6354" y="2462332"/>
            <a:ext cx="3377246" cy="2479104"/>
          </a:xfrm>
          <a:prstGeom prst="rect">
            <a:avLst/>
          </a:prstGeom>
          <a:ln w="12700">
            <a:miter lim="400000"/>
          </a:ln>
        </p:spPr>
      </p:pic>
      <p:sp>
        <p:nvSpPr>
          <p:cNvPr id="374" name="Shape 374"/>
          <p:cNvSpPr/>
          <p:nvPr/>
        </p:nvSpPr>
        <p:spPr>
          <a:xfrm>
            <a:off x="7966129" y="6001939"/>
            <a:ext cx="4225871" cy="598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600"/>
            </a:lvl1pPr>
          </a:lstStyle>
          <a:p>
            <a:pPr lvl="0">
              <a:defRPr sz="1800"/>
            </a:pPr>
            <a:r>
              <a:rPr sz="1200" smtClean="0"/>
              <a:t>Guidelines </a:t>
            </a:r>
            <a:r>
              <a:rPr sz="1200" dirty="0"/>
              <a:t>for Expanding Combination Prevention and Treatment Options for Sex Workers: Oral Pre-Exposure Prophylaxis (</a:t>
            </a:r>
            <a:r>
              <a:rPr sz="1200" dirty="0" err="1"/>
              <a:t>PrEP</a:t>
            </a:r>
            <a:r>
              <a:rPr sz="1200" dirty="0"/>
              <a:t>) and Test and Treat (T&amp;T), Department of Health, April 2016</a:t>
            </a:r>
          </a:p>
        </p:txBody>
      </p:sp>
    </p:spTree>
    <p:extLst>
      <p:ext uri="{BB962C8B-B14F-4D97-AF65-F5344CB8AC3E}">
        <p14:creationId xmlns:p14="http://schemas.microsoft.com/office/powerpoint/2010/main" val="72204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Tips for supporting PrEP </a:t>
            </a:r>
            <a:r>
              <a:rPr lang="en-US" dirty="0" smtClean="0"/>
              <a:t>pill-taking</a:t>
            </a:r>
            <a:endParaRPr lang="en-GB" dirty="0"/>
          </a:p>
        </p:txBody>
      </p:sp>
      <p:sp>
        <p:nvSpPr>
          <p:cNvPr id="379" name="Shape 379"/>
          <p:cNvSpPr>
            <a:spLocks noGrp="1"/>
          </p:cNvSpPr>
          <p:nvPr>
            <p:ph idx="1"/>
          </p:nvPr>
        </p:nvSpPr>
        <p:spPr>
          <a:xfrm>
            <a:off x="838200" y="1825625"/>
            <a:ext cx="6848959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defTabSz="896111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sz="3600" dirty="0">
                <a:ea typeface="Helvetica Light"/>
                <a:cs typeface="Helvetica Light"/>
                <a:sym typeface="Helvetica Light"/>
              </a:rPr>
              <a:t>Use alternative methods of communication: SMS, social networking, mobile applications</a:t>
            </a:r>
          </a:p>
          <a:p>
            <a:pPr defTabSz="896111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sz="3600" dirty="0">
                <a:ea typeface="Helvetica Light"/>
                <a:cs typeface="Helvetica Light"/>
                <a:sym typeface="Helvetica Light"/>
              </a:rPr>
              <a:t>Integrate mobile services and outreach into existing services</a:t>
            </a:r>
          </a:p>
          <a:p>
            <a:pPr defTabSz="896111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sz="3600" dirty="0">
                <a:ea typeface="Helvetica Light"/>
                <a:cs typeface="Helvetica Light"/>
                <a:sym typeface="Helvetica Light"/>
              </a:rPr>
              <a:t>Enhance peer support strategies, such as the use of clubs</a:t>
            </a:r>
          </a:p>
          <a:p>
            <a:pPr defTabSz="896111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sz="3600" dirty="0">
                <a:ea typeface="Helvetica Light"/>
                <a:cs typeface="Helvetica Light"/>
                <a:sym typeface="Helvetica Light"/>
              </a:rPr>
              <a:t>Provide alternative clinic hours, if possible</a:t>
            </a:r>
          </a:p>
          <a:p>
            <a:pPr defTabSz="896111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sz="3600" dirty="0">
                <a:ea typeface="Helvetica Light"/>
                <a:cs typeface="Helvetica Light"/>
                <a:sym typeface="Helvetica Light"/>
              </a:rPr>
              <a:t>Collect additional contact information for each patient</a:t>
            </a:r>
          </a:p>
          <a:p>
            <a:pPr defTabSz="896111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sz="3600" dirty="0">
                <a:ea typeface="Helvetica Light"/>
                <a:cs typeface="Helvetica Light"/>
                <a:sym typeface="Helvetica Light"/>
              </a:rPr>
              <a:t>Provide patients in advance with referral partners in the event that they migrate, or provide with additional stock/prescription</a:t>
            </a:r>
          </a:p>
        </p:txBody>
      </p:sp>
      <p:pic>
        <p:nvPicPr>
          <p:cNvPr id="381" name="image1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74853" y="1825625"/>
            <a:ext cx="4324124" cy="2924085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374"/>
          <p:cNvSpPr/>
          <p:nvPr/>
        </p:nvSpPr>
        <p:spPr>
          <a:xfrm>
            <a:off x="7966129" y="6001939"/>
            <a:ext cx="4225871" cy="598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600"/>
            </a:lvl1pPr>
          </a:lstStyle>
          <a:p>
            <a:pPr lvl="0">
              <a:defRPr sz="1800"/>
            </a:pPr>
            <a:r>
              <a:rPr sz="1200" smtClean="0"/>
              <a:t>Guidelines </a:t>
            </a:r>
            <a:r>
              <a:rPr sz="1200" dirty="0"/>
              <a:t>for Expanding Combination Prevention and Treatment Options for Sex Workers: Oral Pre-Exposure Prophylaxis (</a:t>
            </a:r>
            <a:r>
              <a:rPr sz="1200" dirty="0" err="1"/>
              <a:t>PrEP</a:t>
            </a:r>
            <a:r>
              <a:rPr sz="1200" dirty="0"/>
              <a:t>) and Test and Treat (T&amp;T), Department of Health, April 2016</a:t>
            </a:r>
          </a:p>
        </p:txBody>
      </p:sp>
    </p:spTree>
    <p:extLst>
      <p:ext uri="{BB962C8B-B14F-4D97-AF65-F5344CB8AC3E}">
        <p14:creationId xmlns:p14="http://schemas.microsoft.com/office/powerpoint/2010/main" val="205491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2285999"/>
            <a:ext cx="10515600" cy="3890963"/>
          </a:xfrm>
        </p:spPr>
        <p:txBody>
          <a:bodyPr>
            <a:normAutofit/>
          </a:bodyPr>
          <a:lstStyle/>
          <a:p>
            <a:pPr marL="342900" indent="-342900">
              <a:buSzPct val="100000"/>
              <a:buFont typeface="+mj-lt"/>
              <a:buAutoNum type="arabicPeriod"/>
            </a:pPr>
            <a:r>
              <a:rPr lang="en-ZA" sz="3200" dirty="0">
                <a:solidFill>
                  <a:schemeClr val="tx1">
                    <a:lumMod val="50000"/>
                    <a:lumOff val="50000"/>
                  </a:schemeClr>
                </a:solidFill>
                <a:ea typeface="Helvetica Light"/>
                <a:cs typeface="Helvetica Light"/>
                <a:sym typeface="Helvetica Light"/>
              </a:rPr>
              <a:t>Integrating </a:t>
            </a:r>
            <a:r>
              <a:rPr lang="en-ZA" sz="3200" dirty="0" err="1">
                <a:solidFill>
                  <a:schemeClr val="tx1">
                    <a:lumMod val="50000"/>
                    <a:lumOff val="50000"/>
                  </a:schemeClr>
                </a:solidFill>
                <a:ea typeface="Helvetica Light"/>
                <a:cs typeface="Helvetica Light"/>
                <a:sym typeface="Helvetica Light"/>
              </a:rPr>
              <a:t>PrEP</a:t>
            </a:r>
            <a:r>
              <a:rPr lang="en-ZA" sz="3200" dirty="0">
                <a:solidFill>
                  <a:schemeClr val="tx1">
                    <a:lumMod val="50000"/>
                    <a:lumOff val="50000"/>
                  </a:schemeClr>
                </a:solidFill>
                <a:ea typeface="Helvetica Light"/>
                <a:cs typeface="Helvetica Light"/>
                <a:sym typeface="Helvetica Light"/>
              </a:rPr>
              <a:t> into standard HIV risk reduction practices </a:t>
            </a:r>
          </a:p>
          <a:p>
            <a:pPr marL="342900" indent="-342900">
              <a:buSzPct val="100000"/>
              <a:buFont typeface="+mj-lt"/>
              <a:buAutoNum type="arabicPeriod"/>
            </a:pPr>
            <a:endParaRPr lang="en-ZA" sz="3200" b="1" dirty="0">
              <a:solidFill>
                <a:schemeClr val="tx2"/>
              </a:solidFill>
              <a:ea typeface="Helvetica Light"/>
              <a:cs typeface="Helvetica Light"/>
              <a:sym typeface="Helvetica Light"/>
            </a:endParaRP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en-ZA" sz="3200" dirty="0">
                <a:solidFill>
                  <a:schemeClr val="tx1">
                    <a:lumMod val="50000"/>
                    <a:lumOff val="50000"/>
                  </a:schemeClr>
                </a:solidFill>
                <a:ea typeface="Helvetica Light"/>
                <a:cs typeface="Helvetica Light"/>
                <a:sym typeface="Helvetica Light"/>
              </a:rPr>
              <a:t>Strategies to support effective pill taking </a:t>
            </a:r>
          </a:p>
          <a:p>
            <a:pPr marL="342900" indent="-342900">
              <a:buSzPct val="100000"/>
              <a:buFont typeface="+mj-lt"/>
              <a:buAutoNum type="arabicPeriod"/>
            </a:pPr>
            <a:endParaRPr lang="en-ZA" sz="3200" dirty="0">
              <a:solidFill>
                <a:schemeClr val="tx1">
                  <a:lumMod val="50000"/>
                  <a:lumOff val="50000"/>
                </a:schemeClr>
              </a:solidFill>
              <a:ea typeface="Helvetica Light"/>
              <a:cs typeface="Helvetica Light"/>
              <a:sym typeface="Helvetica Light"/>
            </a:endParaRP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en-ZA" sz="3200" b="1" dirty="0">
                <a:solidFill>
                  <a:schemeClr val="tx2"/>
                </a:solidFill>
                <a:ea typeface="Helvetica Light"/>
                <a:cs typeface="Helvetica Light"/>
                <a:sym typeface="Helvetica Light"/>
              </a:rPr>
              <a:t>Integrated </a:t>
            </a:r>
            <a:r>
              <a:rPr lang="en-ZA" sz="3200" b="1" dirty="0" err="1">
                <a:solidFill>
                  <a:schemeClr val="tx2"/>
                </a:solidFill>
                <a:ea typeface="Helvetica Light"/>
                <a:cs typeface="Helvetica Light"/>
                <a:sym typeface="Helvetica Light"/>
              </a:rPr>
              <a:t>PrEP</a:t>
            </a:r>
            <a:r>
              <a:rPr lang="en-ZA" sz="3200" b="1" dirty="0">
                <a:solidFill>
                  <a:schemeClr val="tx2"/>
                </a:solidFill>
                <a:ea typeface="Helvetica Light"/>
                <a:cs typeface="Helvetica Light"/>
                <a:sym typeface="Helvetica Light"/>
              </a:rPr>
              <a:t> counselling strategies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18041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PrEP</a:t>
            </a:r>
            <a:r>
              <a:rPr lang="en-US" dirty="0"/>
              <a:t> </a:t>
            </a:r>
            <a:r>
              <a:rPr lang="en-US" dirty="0" smtClean="0"/>
              <a:t>counselling</a:t>
            </a:r>
            <a:r>
              <a:rPr lang="en-US" dirty="0"/>
              <a:t>: A c</a:t>
            </a:r>
            <a:r>
              <a:rPr lang="en-US" dirty="0" smtClean="0"/>
              <a:t>ombined </a:t>
            </a:r>
            <a:r>
              <a:rPr lang="en-US" dirty="0"/>
              <a:t>a</a:t>
            </a:r>
            <a:r>
              <a:rPr lang="en-US" dirty="0" smtClean="0"/>
              <a:t>pproach</a:t>
            </a:r>
            <a:endParaRPr lang="en-GB" dirty="0"/>
          </a:p>
        </p:txBody>
      </p:sp>
      <p:sp>
        <p:nvSpPr>
          <p:cNvPr id="394" name="Shape 394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896111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sz="3200" dirty="0">
                <a:ea typeface="Helvetica Light"/>
                <a:cs typeface="Helvetica Light"/>
                <a:sym typeface="Helvetica Light"/>
              </a:rPr>
              <a:t>The effective use of PrEP tremendously reduces risk of HIV infection</a:t>
            </a:r>
          </a:p>
          <a:p>
            <a:pPr defTabSz="896111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sz="3200" dirty="0">
                <a:ea typeface="Helvetica Light"/>
                <a:cs typeface="Helvetica Light"/>
                <a:sym typeface="Helvetica Light"/>
              </a:rPr>
              <a:t>Therefore, being effective with PrEP </a:t>
            </a:r>
            <a:r>
              <a:rPr sz="3200" dirty="0" smtClean="0">
                <a:ea typeface="Helvetica Light"/>
                <a:cs typeface="Helvetica Light"/>
                <a:sym typeface="Helvetica Light"/>
              </a:rPr>
              <a:t>pill</a:t>
            </a:r>
            <a:r>
              <a:rPr lang="en-US" sz="3200" dirty="0" smtClean="0">
                <a:ea typeface="Helvetica Light"/>
                <a:cs typeface="Helvetica Light"/>
                <a:sym typeface="Helvetica Light"/>
              </a:rPr>
              <a:t>-</a:t>
            </a:r>
            <a:r>
              <a:rPr sz="3200" dirty="0" smtClean="0">
                <a:ea typeface="Helvetica Light"/>
                <a:cs typeface="Helvetica Light"/>
                <a:sym typeface="Helvetica Light"/>
              </a:rPr>
              <a:t>taking </a:t>
            </a:r>
            <a:r>
              <a:rPr sz="3200" dirty="0">
                <a:ea typeface="Helvetica Light"/>
                <a:cs typeface="Helvetica Light"/>
                <a:sym typeface="Helvetica Light"/>
              </a:rPr>
              <a:t>is a strategy to achieve HIV risk reduction </a:t>
            </a:r>
          </a:p>
          <a:p>
            <a:pPr defTabSz="896111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sz="3200" dirty="0">
                <a:ea typeface="Helvetica Light"/>
                <a:cs typeface="Helvetica Light"/>
                <a:sym typeface="Helvetica Light"/>
              </a:rPr>
              <a:t>Why two different forms of counsel</a:t>
            </a:r>
            <a:r>
              <a:rPr lang="en-ZA" sz="3200" dirty="0">
                <a:ea typeface="Helvetica Light"/>
                <a:cs typeface="Helvetica Light"/>
                <a:sym typeface="Helvetica Light"/>
              </a:rPr>
              <a:t>l</a:t>
            </a:r>
            <a:r>
              <a:rPr sz="3200" dirty="0" err="1">
                <a:ea typeface="Helvetica Light"/>
                <a:cs typeface="Helvetica Light"/>
                <a:sym typeface="Helvetica Light"/>
              </a:rPr>
              <a:t>ing</a:t>
            </a:r>
            <a:r>
              <a:rPr sz="3200" dirty="0">
                <a:ea typeface="Helvetica Light"/>
                <a:cs typeface="Helvetica Light"/>
                <a:sym typeface="Helvetica Light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5388570"/>
            <a:ext cx="10515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 sz="1800"/>
            </a:pPr>
            <a:r>
              <a:rPr lang="en-US" sz="2800" b="1" dirty="0">
                <a:solidFill>
                  <a:schemeClr val="tx2"/>
                </a:solidFill>
              </a:rPr>
              <a:t>Combined counselling brings together risk reduction and </a:t>
            </a:r>
            <a:r>
              <a:rPr lang="en-US" sz="2800" b="1" dirty="0" smtClean="0">
                <a:solidFill>
                  <a:schemeClr val="tx2"/>
                </a:solidFill>
              </a:rPr>
              <a:t>pill-taking </a:t>
            </a:r>
            <a:r>
              <a:rPr lang="en-US" sz="2800" b="1" dirty="0">
                <a:solidFill>
                  <a:schemeClr val="tx2"/>
                </a:solidFill>
              </a:rPr>
              <a:t>in order to save time and remain relevant to the PrEP user</a:t>
            </a:r>
          </a:p>
        </p:txBody>
      </p:sp>
    </p:spTree>
    <p:extLst>
      <p:ext uri="{BB962C8B-B14F-4D97-AF65-F5344CB8AC3E}">
        <p14:creationId xmlns:p14="http://schemas.microsoft.com/office/powerpoint/2010/main" val="72512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err="1"/>
              <a:t>PrEP</a:t>
            </a:r>
            <a:r>
              <a:rPr lang="en-US" dirty="0"/>
              <a:t> </a:t>
            </a:r>
            <a:r>
              <a:rPr lang="en-US" dirty="0" smtClean="0"/>
              <a:t>counselling</a:t>
            </a:r>
            <a:r>
              <a:rPr lang="en-US" dirty="0"/>
              <a:t>: A </a:t>
            </a:r>
            <a:r>
              <a:rPr lang="en-US" dirty="0" smtClean="0"/>
              <a:t>combined </a:t>
            </a:r>
            <a:r>
              <a:rPr lang="en-US" dirty="0"/>
              <a:t>a</a:t>
            </a:r>
            <a:r>
              <a:rPr lang="en-US" dirty="0" smtClean="0"/>
              <a:t>pproach</a:t>
            </a:r>
            <a:endParaRPr lang="en-GB" dirty="0"/>
          </a:p>
        </p:txBody>
      </p:sp>
      <p:sp>
        <p:nvSpPr>
          <p:cNvPr id="398" name="Shape 398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defTabSz="896111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sz="3200" dirty="0">
                <a:ea typeface="Helvetica Light"/>
                <a:cs typeface="Helvetica Light"/>
              </a:rPr>
              <a:t>“Integrated Next Step </a:t>
            </a:r>
            <a:r>
              <a:rPr lang="en-US" sz="3200" dirty="0" smtClean="0">
                <a:ea typeface="Helvetica Light"/>
                <a:cs typeface="Helvetica Light"/>
              </a:rPr>
              <a:t>Counselling</a:t>
            </a:r>
            <a:r>
              <a:rPr sz="3200" dirty="0" smtClean="0">
                <a:ea typeface="Helvetica Light"/>
                <a:cs typeface="Helvetica Light"/>
              </a:rPr>
              <a:t>” </a:t>
            </a:r>
            <a:r>
              <a:rPr sz="3200" dirty="0">
                <a:ea typeface="Helvetica Light"/>
                <a:cs typeface="Helvetica Light"/>
              </a:rPr>
              <a:t>was used throughout the iPrEX trial and many biomedical HIV prevention strategies, developed by Rivet Amico </a:t>
            </a:r>
          </a:p>
          <a:p>
            <a:pPr defTabSz="896111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sz="3200" dirty="0">
                <a:ea typeface="Helvetica Light"/>
                <a:cs typeface="Helvetica Light"/>
              </a:rPr>
              <a:t>This is not </a:t>
            </a:r>
            <a:r>
              <a:rPr sz="3200" dirty="0" smtClean="0">
                <a:ea typeface="Helvetica Light"/>
                <a:cs typeface="Helvetica Light"/>
              </a:rPr>
              <a:t>prescriptive</a:t>
            </a:r>
            <a:r>
              <a:rPr lang="en-US" sz="3200" dirty="0" smtClean="0">
                <a:ea typeface="Helvetica Light"/>
                <a:cs typeface="Helvetica Light"/>
              </a:rPr>
              <a:t>;</a:t>
            </a:r>
            <a:r>
              <a:rPr sz="3200" dirty="0" smtClean="0">
                <a:ea typeface="Helvetica Light"/>
                <a:cs typeface="Helvetica Light"/>
              </a:rPr>
              <a:t> </a:t>
            </a:r>
            <a:r>
              <a:rPr sz="3200" dirty="0">
                <a:ea typeface="Helvetica Light"/>
                <a:cs typeface="Helvetica Light"/>
              </a:rPr>
              <a:t>other </a:t>
            </a:r>
            <a:r>
              <a:rPr lang="en-US" sz="3200" dirty="0" smtClean="0">
                <a:ea typeface="Helvetica Light"/>
                <a:cs typeface="Helvetica Light"/>
              </a:rPr>
              <a:t>counselling </a:t>
            </a:r>
            <a:r>
              <a:rPr sz="3200" dirty="0" smtClean="0">
                <a:ea typeface="Helvetica Light"/>
                <a:cs typeface="Helvetica Light"/>
              </a:rPr>
              <a:t>strategies </a:t>
            </a:r>
            <a:r>
              <a:rPr sz="3200" dirty="0">
                <a:ea typeface="Helvetica Light"/>
                <a:cs typeface="Helvetica Light"/>
              </a:rPr>
              <a:t>with similar scope or your current practices can also be used (</a:t>
            </a:r>
            <a:r>
              <a:rPr sz="3200" dirty="0" smtClean="0">
                <a:ea typeface="Helvetica Light"/>
                <a:cs typeface="Helvetica Light"/>
              </a:rPr>
              <a:t>i.e.</a:t>
            </a:r>
            <a:r>
              <a:rPr lang="en-US" sz="3200" dirty="0" smtClean="0">
                <a:ea typeface="Helvetica Light"/>
                <a:cs typeface="Helvetica Light"/>
              </a:rPr>
              <a:t> </a:t>
            </a:r>
            <a:r>
              <a:rPr sz="3200" dirty="0" smtClean="0">
                <a:ea typeface="Helvetica Light"/>
                <a:cs typeface="Helvetica Light"/>
              </a:rPr>
              <a:t>motivational </a:t>
            </a:r>
            <a:r>
              <a:rPr sz="3200" dirty="0">
                <a:ea typeface="Helvetica Light"/>
                <a:cs typeface="Helvetica Light"/>
              </a:rPr>
              <a:t>interviewing)</a:t>
            </a:r>
          </a:p>
          <a:p>
            <a:pPr defTabSz="896111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sz="3200" dirty="0">
                <a:ea typeface="Helvetica Light"/>
                <a:cs typeface="Helvetica Light"/>
              </a:rPr>
              <a:t>PrEP </a:t>
            </a:r>
            <a:r>
              <a:rPr lang="en-US" sz="3200" dirty="0" smtClean="0">
                <a:ea typeface="Helvetica Light"/>
                <a:cs typeface="Helvetica Light"/>
              </a:rPr>
              <a:t>counselling </a:t>
            </a:r>
            <a:r>
              <a:rPr sz="3200" dirty="0" smtClean="0">
                <a:ea typeface="Helvetica Light"/>
                <a:cs typeface="Helvetica Light"/>
              </a:rPr>
              <a:t>places </a:t>
            </a:r>
            <a:r>
              <a:rPr sz="3200" dirty="0">
                <a:ea typeface="Helvetica Light"/>
                <a:cs typeface="Helvetica Light"/>
              </a:rPr>
              <a:t>emphasis on reducing risk in a sustainable way rather than eliminating </a:t>
            </a:r>
            <a:r>
              <a:rPr lang="en-US" sz="3200" dirty="0" smtClean="0">
                <a:ea typeface="Helvetica Light"/>
                <a:cs typeface="Helvetica Light"/>
              </a:rPr>
              <a:t>it </a:t>
            </a:r>
            <a:r>
              <a:rPr sz="3200" dirty="0" smtClean="0">
                <a:ea typeface="Helvetica Light"/>
                <a:cs typeface="Helvetica Light"/>
              </a:rPr>
              <a:t>entirely</a:t>
            </a:r>
            <a:r>
              <a:rPr lang="en-US" sz="3200" dirty="0" smtClean="0">
                <a:ea typeface="Helvetica Light"/>
                <a:cs typeface="Helvetica Light"/>
              </a:rPr>
              <a:t> </a:t>
            </a:r>
            <a:r>
              <a:rPr sz="3200" dirty="0">
                <a:ea typeface="Helvetica Light"/>
                <a:cs typeface="Helvetica Light"/>
              </a:rPr>
              <a:t>in one go</a:t>
            </a:r>
          </a:p>
        </p:txBody>
      </p:sp>
    </p:spTree>
    <p:extLst>
      <p:ext uri="{BB962C8B-B14F-4D97-AF65-F5344CB8AC3E}">
        <p14:creationId xmlns:p14="http://schemas.microsoft.com/office/powerpoint/2010/main" val="19530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896111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ZA" sz="3200" dirty="0">
                <a:ea typeface="Helvetica Light"/>
                <a:cs typeface="Helvetica Light"/>
              </a:rPr>
              <a:t>Client</a:t>
            </a:r>
            <a:r>
              <a:rPr sz="3200" dirty="0">
                <a:ea typeface="Helvetica Light"/>
                <a:cs typeface="Helvetica Light"/>
              </a:rPr>
              <a:t>-driven, based on their needs, resources, and preferences</a:t>
            </a:r>
            <a:r>
              <a:rPr lang="en-ZA" sz="3200" dirty="0">
                <a:ea typeface="Helvetica Light"/>
                <a:cs typeface="Helvetica Light"/>
              </a:rPr>
              <a:t> </a:t>
            </a:r>
            <a:r>
              <a:rPr lang="en-ZA" sz="3200" dirty="0" smtClean="0">
                <a:ea typeface="Helvetica Light"/>
                <a:cs typeface="Helvetica Light"/>
              </a:rPr>
              <a:t>– it </a:t>
            </a:r>
            <a:r>
              <a:rPr sz="3200" dirty="0" smtClean="0">
                <a:ea typeface="Helvetica Light"/>
                <a:cs typeface="Helvetica Light"/>
              </a:rPr>
              <a:t>is </a:t>
            </a:r>
            <a:r>
              <a:rPr sz="3200" dirty="0">
                <a:ea typeface="Helvetica Light"/>
                <a:cs typeface="Helvetica Light"/>
              </a:rPr>
              <a:t>not prescriptive </a:t>
            </a:r>
            <a:endParaRPr lang="en-US" sz="3200" dirty="0">
              <a:ea typeface="Helvetica Light"/>
              <a:cs typeface="Helvetica Light"/>
            </a:endParaRPr>
          </a:p>
          <a:p>
            <a:pPr defTabSz="896111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3200" dirty="0" err="1" smtClean="0">
                <a:ea typeface="Helvetica Light"/>
                <a:cs typeface="Helvetica Light"/>
              </a:rPr>
              <a:t>Recognises</a:t>
            </a:r>
            <a:r>
              <a:rPr lang="en-US" sz="3200" dirty="0" smtClean="0">
                <a:ea typeface="Helvetica Light"/>
                <a:cs typeface="Helvetica Light"/>
              </a:rPr>
              <a:t> </a:t>
            </a:r>
            <a:r>
              <a:rPr sz="3200" dirty="0" smtClean="0">
                <a:ea typeface="Helvetica Light"/>
                <a:cs typeface="Helvetica Light"/>
              </a:rPr>
              <a:t>that </a:t>
            </a:r>
            <a:r>
              <a:rPr lang="en-US" sz="3200" dirty="0" err="1" smtClean="0">
                <a:ea typeface="Helvetica Light"/>
                <a:cs typeface="Helvetica Light"/>
              </a:rPr>
              <a:t>behaviour</a:t>
            </a:r>
            <a:r>
              <a:rPr lang="en-US" sz="3200" dirty="0" smtClean="0">
                <a:ea typeface="Helvetica Light"/>
                <a:cs typeface="Helvetica Light"/>
              </a:rPr>
              <a:t> </a:t>
            </a:r>
            <a:r>
              <a:rPr sz="3200" dirty="0" smtClean="0">
                <a:ea typeface="Helvetica Light"/>
                <a:cs typeface="Helvetica Light"/>
              </a:rPr>
              <a:t>change </a:t>
            </a:r>
            <a:r>
              <a:rPr sz="3200" dirty="0">
                <a:ea typeface="Helvetica Light"/>
                <a:cs typeface="Helvetica Light"/>
              </a:rPr>
              <a:t>is not easy and </a:t>
            </a:r>
            <a:r>
              <a:rPr sz="3200" dirty="0" smtClean="0">
                <a:ea typeface="Helvetica Light"/>
                <a:cs typeface="Helvetica Light"/>
              </a:rPr>
              <a:t>human </a:t>
            </a:r>
            <a:r>
              <a:rPr sz="3200" dirty="0">
                <a:ea typeface="Helvetica Light"/>
                <a:cs typeface="Helvetica Light"/>
              </a:rPr>
              <a:t>beings are not perfect</a:t>
            </a:r>
            <a:endParaRPr lang="en-US" sz="3200" dirty="0">
              <a:ea typeface="Helvetica Light"/>
              <a:cs typeface="Helvetica Light"/>
            </a:endParaRPr>
          </a:p>
          <a:p>
            <a:pPr defTabSz="896111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sz="3200" dirty="0">
                <a:ea typeface="Helvetica Light"/>
                <a:cs typeface="Helvetica Light"/>
              </a:rPr>
              <a:t>Focus on the identification of “small wins”, more achievable “next steps”, in reducing risk and/or </a:t>
            </a:r>
            <a:r>
              <a:rPr sz="3200" dirty="0" smtClean="0">
                <a:ea typeface="Helvetica Light"/>
                <a:cs typeface="Helvetica Light"/>
              </a:rPr>
              <a:t>making </a:t>
            </a:r>
            <a:r>
              <a:rPr sz="3200" dirty="0">
                <a:ea typeface="Helvetica Light"/>
                <a:cs typeface="Helvetica Light"/>
              </a:rPr>
              <a:t>pill taking easier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err="1"/>
              <a:t>PrEP</a:t>
            </a:r>
            <a:r>
              <a:rPr lang="en-US" dirty="0"/>
              <a:t> </a:t>
            </a:r>
            <a:r>
              <a:rPr lang="en-US" dirty="0" smtClean="0"/>
              <a:t>counselling</a:t>
            </a:r>
            <a:r>
              <a:rPr lang="en-US" dirty="0"/>
              <a:t>: A </a:t>
            </a:r>
            <a:r>
              <a:rPr lang="en-US" dirty="0" smtClean="0"/>
              <a:t>combined </a:t>
            </a:r>
            <a:r>
              <a:rPr lang="en-US" dirty="0"/>
              <a:t>a</a:t>
            </a:r>
            <a:r>
              <a:rPr lang="en-US" dirty="0" smtClean="0"/>
              <a:t>pproach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176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Supporting effective pill-taking</a:t>
            </a:r>
            <a:endParaRPr lang="en-GB" dirty="0"/>
          </a:p>
        </p:txBody>
      </p:sp>
      <p:sp>
        <p:nvSpPr>
          <p:cNvPr id="410" name="Shape 410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514350" indent="-514350" defTabSz="896111">
              <a:lnSpc>
                <a:spcPct val="12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sz="3200" dirty="0">
                <a:ea typeface="Helvetica Light"/>
                <a:cs typeface="Helvetica Light"/>
                <a:sym typeface="Helvetica Light"/>
              </a:rPr>
              <a:t>Assess how </a:t>
            </a:r>
            <a:r>
              <a:rPr sz="3200" dirty="0" smtClean="0">
                <a:ea typeface="Helvetica Light"/>
                <a:cs typeface="Helvetica Light"/>
                <a:sym typeface="Helvetica Light"/>
              </a:rPr>
              <a:t>pill</a:t>
            </a:r>
            <a:r>
              <a:rPr lang="en-US" sz="3200" dirty="0" smtClean="0">
                <a:ea typeface="Helvetica Light"/>
                <a:cs typeface="Helvetica Light"/>
                <a:sym typeface="Helvetica Light"/>
              </a:rPr>
              <a:t>-</a:t>
            </a:r>
            <a:r>
              <a:rPr sz="3200" dirty="0" smtClean="0">
                <a:ea typeface="Helvetica Light"/>
                <a:cs typeface="Helvetica Light"/>
                <a:sym typeface="Helvetica Light"/>
              </a:rPr>
              <a:t>taking </a:t>
            </a:r>
            <a:r>
              <a:rPr sz="3200" dirty="0">
                <a:ea typeface="Helvetica Light"/>
                <a:cs typeface="Helvetica Light"/>
                <a:sym typeface="Helvetica Light"/>
              </a:rPr>
              <a:t>is going for PrEP client</a:t>
            </a:r>
          </a:p>
          <a:p>
            <a:pPr marL="514350" indent="-514350" defTabSz="896111">
              <a:lnSpc>
                <a:spcPct val="12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sz="3200" dirty="0">
                <a:ea typeface="Helvetica Light"/>
                <a:cs typeface="Helvetica Light"/>
                <a:sym typeface="Helvetica Light"/>
              </a:rPr>
              <a:t>Positively affirm client to support provider/client relationship</a:t>
            </a:r>
          </a:p>
          <a:p>
            <a:pPr marL="514350" indent="-514350" defTabSz="896111">
              <a:lnSpc>
                <a:spcPct val="12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sz="3200" dirty="0">
                <a:ea typeface="Helvetica Light"/>
                <a:cs typeface="Helvetica Light"/>
                <a:sym typeface="Helvetica Light"/>
              </a:rPr>
              <a:t>Identify a motivator to support effective </a:t>
            </a:r>
            <a:r>
              <a:rPr sz="3200" dirty="0" smtClean="0">
                <a:ea typeface="Helvetica Light"/>
                <a:cs typeface="Helvetica Light"/>
                <a:sym typeface="Helvetica Light"/>
              </a:rPr>
              <a:t>pill</a:t>
            </a:r>
            <a:r>
              <a:rPr lang="en-US" sz="3200" dirty="0" smtClean="0">
                <a:ea typeface="Helvetica Light"/>
                <a:cs typeface="Helvetica Light"/>
                <a:sym typeface="Helvetica Light"/>
              </a:rPr>
              <a:t>-</a:t>
            </a:r>
            <a:r>
              <a:rPr sz="3200" dirty="0" smtClean="0">
                <a:ea typeface="Helvetica Light"/>
                <a:cs typeface="Helvetica Light"/>
                <a:sym typeface="Helvetica Light"/>
              </a:rPr>
              <a:t>taking</a:t>
            </a:r>
            <a:endParaRPr sz="3200" dirty="0">
              <a:ea typeface="Helvetica Light"/>
              <a:cs typeface="Helvetica Light"/>
              <a:sym typeface="Helvetica Light"/>
            </a:endParaRPr>
          </a:p>
          <a:p>
            <a:pPr marL="514350" indent="-514350" defTabSz="896111">
              <a:lnSpc>
                <a:spcPct val="12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sz="3200" dirty="0">
                <a:ea typeface="Helvetica Light"/>
                <a:cs typeface="Helvetica Light"/>
                <a:sym typeface="Helvetica Light"/>
              </a:rPr>
              <a:t>Provide PrEP education regarding effective use and effectiveness of PrEP </a:t>
            </a:r>
          </a:p>
          <a:p>
            <a:pPr marL="514350" indent="-514350" defTabSz="896111">
              <a:lnSpc>
                <a:spcPct val="12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sz="3200" dirty="0">
                <a:ea typeface="Helvetica Light"/>
                <a:cs typeface="Helvetica Light"/>
                <a:sym typeface="Helvetica Light"/>
              </a:rPr>
              <a:t>Identify barriers to effective use </a:t>
            </a:r>
          </a:p>
          <a:p>
            <a:pPr marL="514350" indent="-514350" defTabSz="896111">
              <a:lnSpc>
                <a:spcPct val="12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sz="3200" dirty="0">
                <a:ea typeface="Helvetica Light"/>
                <a:cs typeface="Helvetica Light"/>
                <a:sym typeface="Helvetica Light"/>
              </a:rPr>
              <a:t>Provide realistic strategies to address barriers </a:t>
            </a:r>
          </a:p>
          <a:p>
            <a:pPr marL="514350" indent="-514350" defTabSz="896111">
              <a:lnSpc>
                <a:spcPct val="12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sz="3200" dirty="0">
                <a:ea typeface="Helvetica Light"/>
                <a:cs typeface="Helvetica Light"/>
                <a:sym typeface="Helvetica Light"/>
              </a:rPr>
              <a:t>Discuss use of other HIV prevention measures that are relevant to </a:t>
            </a:r>
            <a:r>
              <a:rPr lang="en-US" sz="3200" dirty="0" smtClean="0">
                <a:ea typeface="Helvetica Light"/>
                <a:cs typeface="Helvetica Light"/>
                <a:sym typeface="Helvetica Light"/>
              </a:rPr>
              <a:t>the </a:t>
            </a:r>
            <a:r>
              <a:rPr sz="3200" dirty="0" smtClean="0">
                <a:ea typeface="Helvetica Light"/>
                <a:cs typeface="Helvetica Light"/>
                <a:sym typeface="Helvetica Light"/>
              </a:rPr>
              <a:t>situation</a:t>
            </a:r>
            <a:endParaRPr sz="3200" dirty="0">
              <a:ea typeface="Helvetica Light"/>
              <a:cs typeface="Helvetica Light"/>
              <a:sym typeface="Helvetica Light"/>
            </a:endParaRPr>
          </a:p>
          <a:p>
            <a:pPr marL="514350" indent="-514350" defTabSz="896111">
              <a:lnSpc>
                <a:spcPct val="12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sz="3200" dirty="0">
                <a:ea typeface="Helvetica Light"/>
                <a:cs typeface="Helvetica Light"/>
                <a:sym typeface="Helvetica Light"/>
              </a:rPr>
              <a:t>Client leaves with realistic and achievable plan to increase or sustain use </a:t>
            </a:r>
          </a:p>
        </p:txBody>
      </p:sp>
    </p:spTree>
    <p:extLst>
      <p:ext uri="{BB962C8B-B14F-4D97-AF65-F5344CB8AC3E}">
        <p14:creationId xmlns:p14="http://schemas.microsoft.com/office/powerpoint/2010/main" val="81610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fill="hold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Supporting effective pill-taking</a:t>
            </a:r>
            <a:endParaRPr lang="en-GB" dirty="0"/>
          </a:p>
        </p:txBody>
      </p:sp>
      <p:sp>
        <p:nvSpPr>
          <p:cNvPr id="410" name="Shape 410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indent="-514350" defTabSz="896111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sz="2400" dirty="0">
                <a:ea typeface="Helvetica Light"/>
                <a:cs typeface="Helvetica Light"/>
                <a:sym typeface="Helvetica Light"/>
              </a:rPr>
              <a:t>Assess how </a:t>
            </a:r>
            <a:r>
              <a:rPr sz="2400" dirty="0" smtClean="0">
                <a:ea typeface="Helvetica Light"/>
                <a:cs typeface="Helvetica Light"/>
                <a:sym typeface="Helvetica Light"/>
              </a:rPr>
              <a:t>pill</a:t>
            </a:r>
            <a:r>
              <a:rPr lang="en-US" sz="2400" dirty="0" smtClean="0">
                <a:ea typeface="Helvetica Light"/>
                <a:cs typeface="Helvetica Light"/>
                <a:sym typeface="Helvetica Light"/>
              </a:rPr>
              <a:t>-</a:t>
            </a:r>
            <a:r>
              <a:rPr sz="2400" dirty="0" smtClean="0">
                <a:ea typeface="Helvetica Light"/>
                <a:cs typeface="Helvetica Light"/>
                <a:sym typeface="Helvetica Light"/>
              </a:rPr>
              <a:t>taking </a:t>
            </a:r>
            <a:r>
              <a:rPr sz="2400" dirty="0">
                <a:ea typeface="Helvetica Light"/>
                <a:cs typeface="Helvetica Light"/>
                <a:sym typeface="Helvetica Light"/>
              </a:rPr>
              <a:t>is going for PrEP </a:t>
            </a:r>
            <a:r>
              <a:rPr sz="2400" dirty="0" smtClean="0">
                <a:ea typeface="Helvetica Light"/>
                <a:cs typeface="Helvetica Light"/>
                <a:sym typeface="Helvetica Light"/>
              </a:rPr>
              <a:t>client</a:t>
            </a:r>
            <a:endParaRPr lang="en-US" sz="2400" dirty="0" smtClean="0">
              <a:ea typeface="Helvetica Light"/>
              <a:cs typeface="Helvetica Light"/>
              <a:sym typeface="Helvetica Light"/>
            </a:endParaRPr>
          </a:p>
          <a:p>
            <a:pPr marL="742950" lvl="2" indent="-285750" defTabSz="896111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dirty="0" err="1">
                <a:solidFill>
                  <a:schemeClr val="tx2"/>
                </a:solidFill>
                <a:ea typeface="Helvetica Light"/>
                <a:cs typeface="Helvetica Light"/>
                <a:sym typeface="Helvetica Light"/>
              </a:rPr>
              <a:t>Sipho</a:t>
            </a:r>
            <a:r>
              <a:rPr lang="en-US" dirty="0">
                <a:solidFill>
                  <a:schemeClr val="tx2"/>
                </a:solidFill>
                <a:ea typeface="Helvetica Light"/>
                <a:cs typeface="Helvetica Light"/>
                <a:sym typeface="Helvetica Light"/>
              </a:rPr>
              <a:t> has been taking </a:t>
            </a:r>
            <a:r>
              <a:rPr lang="en-US" dirty="0" err="1">
                <a:solidFill>
                  <a:schemeClr val="tx2"/>
                </a:solidFill>
                <a:ea typeface="Helvetica Light"/>
                <a:cs typeface="Helvetica Light"/>
                <a:sym typeface="Helvetica Light"/>
              </a:rPr>
              <a:t>PrEP</a:t>
            </a:r>
            <a:r>
              <a:rPr lang="en-US" dirty="0">
                <a:solidFill>
                  <a:schemeClr val="tx2"/>
                </a:solidFill>
                <a:ea typeface="Helvetica Light"/>
                <a:cs typeface="Helvetica Light"/>
                <a:sym typeface="Helvetica Light"/>
              </a:rPr>
              <a:t> for three months but explains that he has not been able to use it regularly in the last month. </a:t>
            </a:r>
            <a:endParaRPr lang="en-US" dirty="0" smtClean="0">
              <a:solidFill>
                <a:schemeClr val="tx2"/>
              </a:solidFill>
              <a:ea typeface="Helvetica Light"/>
              <a:cs typeface="Helvetica Light"/>
              <a:sym typeface="Helvetica Light"/>
            </a:endParaRPr>
          </a:p>
          <a:p>
            <a:pPr marL="742950" lvl="2" indent="-285750" defTabSz="896111">
              <a:lnSpc>
                <a:spcPct val="100000"/>
              </a:lnSpc>
              <a:spcBef>
                <a:spcPts val="0"/>
              </a:spcBef>
              <a:buSzPct val="100000"/>
            </a:pPr>
            <a:endParaRPr sz="2400" dirty="0">
              <a:ea typeface="Helvetica Light"/>
              <a:cs typeface="Helvetica Light"/>
              <a:sym typeface="Helvetica Light"/>
            </a:endParaRPr>
          </a:p>
          <a:p>
            <a:pPr marL="514350" indent="-514350" defTabSz="896111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sz="2400" dirty="0">
                <a:ea typeface="Helvetica Light"/>
                <a:cs typeface="Helvetica Light"/>
                <a:sym typeface="Helvetica Light"/>
              </a:rPr>
              <a:t>Positively affirm client to support provider/client </a:t>
            </a:r>
            <a:r>
              <a:rPr sz="2400" dirty="0" smtClean="0">
                <a:ea typeface="Helvetica Light"/>
                <a:cs typeface="Helvetica Light"/>
                <a:sym typeface="Helvetica Light"/>
              </a:rPr>
              <a:t>relationship</a:t>
            </a:r>
            <a:endParaRPr lang="en-US" sz="2400" dirty="0" smtClean="0">
              <a:ea typeface="Helvetica Light"/>
              <a:cs typeface="Helvetica Light"/>
              <a:sym typeface="Helvetica Light"/>
            </a:endParaRPr>
          </a:p>
          <a:p>
            <a:pPr marL="742950" lvl="2" indent="-285750" defTabSz="896111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dirty="0">
                <a:solidFill>
                  <a:schemeClr val="tx2"/>
                </a:solidFill>
                <a:ea typeface="Helvetica Light"/>
                <a:cs typeface="Helvetica Light"/>
                <a:sym typeface="Helvetica Light"/>
              </a:rPr>
              <a:t>“Getting in the habit of taking pills can be tough but it’s great that you’ve brought this up so that we can work together to find a solution</a:t>
            </a:r>
            <a:r>
              <a:rPr lang="en-US" dirty="0" smtClean="0">
                <a:solidFill>
                  <a:schemeClr val="tx2"/>
                </a:solidFill>
                <a:ea typeface="Helvetica Light"/>
                <a:cs typeface="Helvetica Light"/>
                <a:sym typeface="Helvetica Light"/>
              </a:rPr>
              <a:t>”</a:t>
            </a:r>
            <a:endParaRPr lang="en-US" sz="2400" dirty="0" smtClean="0">
              <a:ea typeface="Helvetica Light"/>
              <a:cs typeface="Helvetica Light"/>
              <a:sym typeface="Helvetica Light"/>
            </a:endParaRPr>
          </a:p>
          <a:p>
            <a:pPr marL="514350" indent="-514350" defTabSz="896111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endParaRPr lang="en-US" sz="2400" dirty="0">
              <a:ea typeface="Helvetica Light"/>
              <a:cs typeface="Helvetica Light"/>
              <a:sym typeface="Helvetica Light"/>
            </a:endParaRPr>
          </a:p>
          <a:p>
            <a:pPr marL="514350" indent="-514350" defTabSz="896111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sz="2400" dirty="0" smtClean="0">
                <a:ea typeface="Helvetica Light"/>
                <a:cs typeface="Helvetica Light"/>
                <a:sym typeface="Helvetica Light"/>
              </a:rPr>
              <a:t>Identify </a:t>
            </a:r>
            <a:r>
              <a:rPr sz="2400" dirty="0">
                <a:ea typeface="Helvetica Light"/>
                <a:cs typeface="Helvetica Light"/>
                <a:sym typeface="Helvetica Light"/>
              </a:rPr>
              <a:t>a motivator to support effective </a:t>
            </a:r>
            <a:r>
              <a:rPr sz="2400" dirty="0" smtClean="0">
                <a:ea typeface="Helvetica Light"/>
                <a:cs typeface="Helvetica Light"/>
                <a:sym typeface="Helvetica Light"/>
              </a:rPr>
              <a:t>pill</a:t>
            </a:r>
            <a:r>
              <a:rPr lang="en-US" sz="2400" dirty="0" smtClean="0">
                <a:ea typeface="Helvetica Light"/>
                <a:cs typeface="Helvetica Light"/>
                <a:sym typeface="Helvetica Light"/>
              </a:rPr>
              <a:t>-</a:t>
            </a:r>
            <a:r>
              <a:rPr sz="2400" dirty="0" smtClean="0">
                <a:ea typeface="Helvetica Light"/>
                <a:cs typeface="Helvetica Light"/>
                <a:sym typeface="Helvetica Light"/>
              </a:rPr>
              <a:t>taking</a:t>
            </a:r>
            <a:endParaRPr lang="en-US" sz="2400" dirty="0" smtClean="0">
              <a:ea typeface="Helvetica Light"/>
              <a:cs typeface="Helvetica Light"/>
              <a:sym typeface="Helvetica Light"/>
            </a:endParaRPr>
          </a:p>
          <a:p>
            <a:pPr marL="742950" lvl="2" indent="-285750" defTabSz="896111">
              <a:lnSpc>
                <a:spcPct val="100000"/>
              </a:lnSpc>
              <a:spcBef>
                <a:spcPts val="0"/>
              </a:spcBef>
              <a:buSzPct val="100000"/>
              <a:defRPr sz="1800"/>
            </a:pPr>
            <a:r>
              <a:rPr lang="en-US" dirty="0">
                <a:solidFill>
                  <a:schemeClr val="tx2"/>
                </a:solidFill>
                <a:ea typeface="Helvetica Light"/>
                <a:cs typeface="Helvetica Light"/>
                <a:sym typeface="Helvetica Light"/>
              </a:rPr>
              <a:t>“I see that you’ve been taking </a:t>
            </a:r>
            <a:r>
              <a:rPr lang="en-US" dirty="0" err="1">
                <a:solidFill>
                  <a:schemeClr val="tx2"/>
                </a:solidFill>
                <a:ea typeface="Helvetica Light"/>
                <a:cs typeface="Helvetica Light"/>
                <a:sym typeface="Helvetica Light"/>
              </a:rPr>
              <a:t>PrEP</a:t>
            </a:r>
            <a:r>
              <a:rPr lang="en-US" dirty="0">
                <a:solidFill>
                  <a:schemeClr val="tx2"/>
                </a:solidFill>
                <a:ea typeface="Helvetica Light"/>
                <a:cs typeface="Helvetica Light"/>
                <a:sym typeface="Helvetica Light"/>
              </a:rPr>
              <a:t> for three months now, what has that been like for you?”</a:t>
            </a:r>
          </a:p>
          <a:p>
            <a:pPr marL="742950" lvl="2" indent="-285750" defTabSz="896111">
              <a:lnSpc>
                <a:spcPct val="100000"/>
              </a:lnSpc>
              <a:spcBef>
                <a:spcPts val="0"/>
              </a:spcBef>
              <a:buSzPct val="100000"/>
              <a:defRPr sz="1800"/>
            </a:pPr>
            <a:r>
              <a:rPr lang="en-US" dirty="0" err="1">
                <a:solidFill>
                  <a:schemeClr val="tx2"/>
                </a:solidFill>
                <a:ea typeface="Helvetica Light"/>
                <a:cs typeface="Helvetica Light"/>
                <a:sym typeface="Helvetica Light"/>
              </a:rPr>
              <a:t>Sipho</a:t>
            </a:r>
            <a:r>
              <a:rPr lang="en-US" dirty="0">
                <a:solidFill>
                  <a:schemeClr val="tx2"/>
                </a:solidFill>
                <a:ea typeface="Helvetica Light"/>
                <a:cs typeface="Helvetica Light"/>
                <a:sym typeface="Helvetica Light"/>
              </a:rPr>
              <a:t> acknowledges that he hasn’t been using condoms with his sexual partners and that taking </a:t>
            </a:r>
            <a:r>
              <a:rPr lang="en-US" dirty="0" err="1">
                <a:solidFill>
                  <a:schemeClr val="tx2"/>
                </a:solidFill>
                <a:ea typeface="Helvetica Light"/>
                <a:cs typeface="Helvetica Light"/>
                <a:sym typeface="Helvetica Light"/>
              </a:rPr>
              <a:t>PrEP</a:t>
            </a:r>
            <a:r>
              <a:rPr lang="en-US" dirty="0">
                <a:solidFill>
                  <a:schemeClr val="tx2"/>
                </a:solidFill>
                <a:ea typeface="Helvetica Light"/>
                <a:cs typeface="Helvetica Light"/>
                <a:sym typeface="Helvetica Light"/>
              </a:rPr>
              <a:t> has given him a great deal of peace of mind. “I’m glad that you are taking </a:t>
            </a:r>
            <a:r>
              <a:rPr lang="en-US" dirty="0" err="1">
                <a:solidFill>
                  <a:schemeClr val="tx2"/>
                </a:solidFill>
                <a:ea typeface="Helvetica Light"/>
                <a:cs typeface="Helvetica Light"/>
                <a:sym typeface="Helvetica Light"/>
              </a:rPr>
              <a:t>PrEP</a:t>
            </a:r>
            <a:r>
              <a:rPr lang="en-US" dirty="0">
                <a:solidFill>
                  <a:schemeClr val="tx2"/>
                </a:solidFill>
                <a:ea typeface="Helvetica Light"/>
                <a:cs typeface="Helvetica Light"/>
                <a:sym typeface="Helvetica Light"/>
              </a:rPr>
              <a:t> if you aren’t using condoms regularly.” </a:t>
            </a:r>
          </a:p>
          <a:p>
            <a:pPr marL="514350" indent="-514350" defTabSz="896111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endParaRPr sz="2400" dirty="0"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5295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fill="hold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Supporting effective pill-taking</a:t>
            </a:r>
            <a:endParaRPr lang="en-GB" dirty="0"/>
          </a:p>
        </p:txBody>
      </p:sp>
      <p:sp>
        <p:nvSpPr>
          <p:cNvPr id="410" name="Shape 410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457200" defTabSz="896111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rabicPeriod" startAt="4"/>
            </a:pPr>
            <a:r>
              <a:rPr sz="2400" dirty="0">
                <a:ea typeface="Helvetica Light"/>
                <a:cs typeface="Helvetica Light"/>
                <a:sym typeface="Helvetica Light"/>
              </a:rPr>
              <a:t>Provide PrEP education regarding effective use and effectiveness of PrEP </a:t>
            </a:r>
            <a:endParaRPr lang="en-US" sz="2400" dirty="0">
              <a:ea typeface="Helvetica Light"/>
              <a:cs typeface="Helvetica Light"/>
              <a:sym typeface="Helvetica Light"/>
            </a:endParaRPr>
          </a:p>
          <a:p>
            <a:pPr marL="742950" lvl="2" indent="-285750" defTabSz="896111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dirty="0">
                <a:solidFill>
                  <a:schemeClr val="tx2"/>
                </a:solidFill>
                <a:ea typeface="Helvetica Light"/>
                <a:cs typeface="Helvetica Light"/>
                <a:sym typeface="Helvetica Light"/>
              </a:rPr>
              <a:t>“Remember, </a:t>
            </a:r>
            <a:r>
              <a:rPr lang="en-US" dirty="0" smtClean="0">
                <a:solidFill>
                  <a:schemeClr val="tx2"/>
                </a:solidFill>
                <a:ea typeface="Helvetica Light"/>
                <a:cs typeface="Helvetica Light"/>
                <a:sym typeface="Helvetica Light"/>
              </a:rPr>
              <a:t>it’s </a:t>
            </a:r>
            <a:r>
              <a:rPr lang="en-US" dirty="0">
                <a:solidFill>
                  <a:schemeClr val="tx2"/>
                </a:solidFill>
                <a:ea typeface="Helvetica Light"/>
                <a:cs typeface="Helvetica Light"/>
                <a:sym typeface="Helvetica Light"/>
              </a:rPr>
              <a:t>okay to miss 2 or 3 of your PrEP tablets, you will still have some protection against HIV but its best to take it daily. If you are missing more than 2 or 3 of your tablets each week it can reduce its ability to protect you from HIV. </a:t>
            </a:r>
            <a:r>
              <a:rPr lang="en-US" dirty="0" smtClean="0">
                <a:solidFill>
                  <a:schemeClr val="tx2"/>
                </a:solidFill>
                <a:ea typeface="Helvetica Light"/>
                <a:cs typeface="Helvetica Light"/>
                <a:sym typeface="Helvetica Light"/>
              </a:rPr>
              <a:t>Let’s </a:t>
            </a:r>
            <a:r>
              <a:rPr lang="en-US" dirty="0">
                <a:solidFill>
                  <a:schemeClr val="tx2"/>
                </a:solidFill>
                <a:ea typeface="Helvetica Light"/>
                <a:cs typeface="Helvetica Light"/>
                <a:sym typeface="Helvetica Light"/>
              </a:rPr>
              <a:t>figure out a way to help get you there together.” </a:t>
            </a:r>
            <a:endParaRPr lang="en-US" dirty="0" smtClean="0">
              <a:solidFill>
                <a:schemeClr val="tx2"/>
              </a:solidFill>
              <a:ea typeface="Helvetica Light"/>
              <a:cs typeface="Helvetica Light"/>
              <a:sym typeface="Helvetica Light"/>
            </a:endParaRPr>
          </a:p>
          <a:p>
            <a:pPr marL="0" lvl="1" indent="0" defTabSz="896111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endParaRPr lang="en-US" dirty="0" smtClean="0">
              <a:solidFill>
                <a:schemeClr val="tx2"/>
              </a:solidFill>
              <a:ea typeface="Helvetica Light"/>
              <a:cs typeface="Helvetica Light"/>
              <a:sym typeface="Helvetica Light"/>
            </a:endParaRPr>
          </a:p>
          <a:p>
            <a:pPr marL="457200" lvl="1" indent="-457200" defTabSz="896111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rabicPeriod" startAt="5"/>
            </a:pPr>
            <a:r>
              <a:rPr dirty="0">
                <a:ea typeface="Helvetica Light"/>
                <a:cs typeface="Helvetica Light"/>
                <a:sym typeface="Helvetica Light"/>
              </a:rPr>
              <a:t>Identify barriers to effective</a:t>
            </a:r>
            <a:r>
              <a:rPr lang="en-US" dirty="0">
                <a:ea typeface="Helvetica Light"/>
                <a:cs typeface="Helvetica Light"/>
                <a:sym typeface="Helvetica Light"/>
              </a:rPr>
              <a:t> </a:t>
            </a:r>
            <a:r>
              <a:rPr dirty="0">
                <a:ea typeface="Helvetica Light"/>
                <a:cs typeface="Helvetica Light"/>
                <a:sym typeface="Helvetica Light"/>
              </a:rPr>
              <a:t>use </a:t>
            </a:r>
            <a:endParaRPr lang="en-US" dirty="0">
              <a:ea typeface="Helvetica Light"/>
              <a:cs typeface="Helvetica Light"/>
              <a:sym typeface="Helvetica Light"/>
            </a:endParaRPr>
          </a:p>
          <a:p>
            <a:pPr marL="742950" lvl="2" indent="-285750" defTabSz="896111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dirty="0" err="1">
                <a:solidFill>
                  <a:schemeClr val="tx2"/>
                </a:solidFill>
                <a:ea typeface="Helvetica Light"/>
                <a:cs typeface="Helvetica Light"/>
                <a:sym typeface="Helvetica Light"/>
              </a:rPr>
              <a:t>Sipho</a:t>
            </a:r>
            <a:r>
              <a:rPr lang="en-US" dirty="0">
                <a:solidFill>
                  <a:schemeClr val="tx2"/>
                </a:solidFill>
                <a:ea typeface="Helvetica Light"/>
                <a:cs typeface="Helvetica Light"/>
                <a:sym typeface="Helvetica Light"/>
              </a:rPr>
              <a:t> explains that he has been spending a lot of weekends away from his place and travelling for work. He either forgets to bring his tablets or leaves them at home because he feels uncomfortable. </a:t>
            </a:r>
          </a:p>
          <a:p>
            <a:pPr marL="742950" lvl="2" indent="-285750" defTabSz="896111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dirty="0">
                <a:solidFill>
                  <a:schemeClr val="tx2"/>
                </a:solidFill>
                <a:ea typeface="Helvetica Light"/>
                <a:cs typeface="Helvetica Light"/>
                <a:sym typeface="Helvetica Light"/>
              </a:rPr>
              <a:t>[Identified barriers: Change in Routine/Disclosure Issues] </a:t>
            </a:r>
          </a:p>
          <a:p>
            <a:pPr marL="742950" lvl="2" indent="-285750" defTabSz="896111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dirty="0">
                <a:solidFill>
                  <a:schemeClr val="tx2"/>
                </a:solidFill>
                <a:ea typeface="Helvetica Light"/>
                <a:cs typeface="Helvetica Light"/>
                <a:sym typeface="Helvetica Light"/>
              </a:rPr>
              <a:t>[Consider: Which could be the easiest to implement right away to increase his use]</a:t>
            </a:r>
          </a:p>
          <a:p>
            <a:pPr marL="514350" indent="-514350" defTabSz="896111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rabicPeriod" startAt="6"/>
            </a:pPr>
            <a:endParaRPr sz="2400" dirty="0"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70458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fill="hold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ZA" dirty="0" err="1">
                <a:latin typeface="+mn-lt"/>
              </a:rPr>
              <a:t>PrEP</a:t>
            </a:r>
            <a:r>
              <a:rPr lang="en-ZA" dirty="0">
                <a:latin typeface="+mn-lt"/>
              </a:rPr>
              <a:t> c</a:t>
            </a:r>
            <a:r>
              <a:rPr lang="en-ZA" dirty="0" smtClean="0">
                <a:latin typeface="+mn-lt"/>
              </a:rPr>
              <a:t>ounselling</a:t>
            </a:r>
            <a:r>
              <a:rPr lang="en-ZA" dirty="0">
                <a:latin typeface="+mn-lt"/>
              </a:rPr>
              <a:t>: </a:t>
            </a:r>
            <a:r>
              <a:rPr lang="en-ZA" dirty="0" smtClean="0">
                <a:latin typeface="+mn-lt"/>
              </a:rPr>
              <a:t>Key points</a:t>
            </a:r>
            <a:endParaRPr lang="en-ZA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988" y="1447763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defTabSz="896111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ZA" dirty="0" smtClean="0">
                <a:ea typeface="Helvetica Light"/>
                <a:cs typeface="Helvetica Light"/>
                <a:sym typeface="Helvetica Light"/>
              </a:rPr>
              <a:t>Recognise that changing </a:t>
            </a:r>
            <a:r>
              <a:rPr lang="en-ZA" dirty="0">
                <a:ea typeface="Helvetica Light"/>
                <a:cs typeface="Helvetica Light"/>
                <a:sym typeface="Helvetica Light"/>
              </a:rPr>
              <a:t>sexual or risk </a:t>
            </a:r>
            <a:r>
              <a:rPr lang="en-ZA" dirty="0" smtClean="0">
                <a:ea typeface="Helvetica Light"/>
                <a:cs typeface="Helvetica Light"/>
                <a:sym typeface="Helvetica Light"/>
              </a:rPr>
              <a:t>behaviours </a:t>
            </a:r>
            <a:r>
              <a:rPr lang="en-ZA" dirty="0">
                <a:ea typeface="Helvetica Light"/>
                <a:cs typeface="Helvetica Light"/>
                <a:sym typeface="Helvetica Light"/>
              </a:rPr>
              <a:t>is equally (if not more) complicated </a:t>
            </a:r>
            <a:r>
              <a:rPr lang="en-ZA" dirty="0" smtClean="0">
                <a:ea typeface="Helvetica Light"/>
                <a:cs typeface="Helvetica Light"/>
                <a:sym typeface="Helvetica Light"/>
              </a:rPr>
              <a:t>than changing behaviours associated with non-communicable diseases</a:t>
            </a:r>
          </a:p>
          <a:p>
            <a:pPr marL="0" indent="0" defTabSz="896111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r>
              <a:rPr lang="en-ZA" dirty="0" smtClean="0">
                <a:ea typeface="Helvetica Light"/>
                <a:cs typeface="Helvetica Light"/>
                <a:sym typeface="Helvetica Light"/>
              </a:rPr>
              <a:t> </a:t>
            </a:r>
            <a:endParaRPr lang="en-ZA" dirty="0">
              <a:ea typeface="Helvetica Light"/>
              <a:cs typeface="Helvetica Light"/>
              <a:sym typeface="Helvetica Light"/>
            </a:endParaRPr>
          </a:p>
          <a:p>
            <a:pPr defTabSz="896111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ZA" dirty="0">
                <a:ea typeface="Helvetica Light"/>
                <a:cs typeface="Helvetica Light"/>
                <a:sym typeface="Helvetica Light"/>
              </a:rPr>
              <a:t>Correct and evidence-based information should be provided to PrEP users as well as the delivery of other prevention </a:t>
            </a:r>
            <a:r>
              <a:rPr lang="en-ZA" dirty="0" smtClean="0">
                <a:ea typeface="Helvetica Light"/>
                <a:cs typeface="Helvetica Light"/>
                <a:sym typeface="Helvetica Light"/>
              </a:rPr>
              <a:t>strategies</a:t>
            </a:r>
          </a:p>
          <a:p>
            <a:pPr defTabSz="896111">
              <a:lnSpc>
                <a:spcPct val="100000"/>
              </a:lnSpc>
              <a:spcBef>
                <a:spcPts val="0"/>
              </a:spcBef>
              <a:buSzPct val="100000"/>
            </a:pPr>
            <a:endParaRPr lang="en-ZA" dirty="0">
              <a:ea typeface="Helvetica Light"/>
              <a:cs typeface="Helvetica Light"/>
              <a:sym typeface="Helvetica Light"/>
            </a:endParaRPr>
          </a:p>
          <a:p>
            <a:pPr defTabSz="896111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ZA" dirty="0">
                <a:ea typeface="Helvetica Light"/>
                <a:cs typeface="Helvetica Light"/>
                <a:sym typeface="Helvetica Light"/>
              </a:rPr>
              <a:t>Counselling PrEP users is an </a:t>
            </a:r>
            <a:r>
              <a:rPr lang="en-ZA" dirty="0" smtClean="0">
                <a:ea typeface="Helvetica Light"/>
                <a:cs typeface="Helvetica Light"/>
                <a:sym typeface="Helvetica Light"/>
              </a:rPr>
              <a:t>individualised </a:t>
            </a:r>
            <a:r>
              <a:rPr lang="en-ZA" dirty="0">
                <a:ea typeface="Helvetica Light"/>
                <a:cs typeface="Helvetica Light"/>
                <a:sym typeface="Helvetica Light"/>
              </a:rPr>
              <a:t>process but is easily integrated</a:t>
            </a:r>
          </a:p>
          <a:p>
            <a:pPr defTabSz="896111">
              <a:lnSpc>
                <a:spcPct val="100000"/>
              </a:lnSpc>
              <a:spcBef>
                <a:spcPts val="0"/>
              </a:spcBef>
              <a:buSzPct val="100000"/>
            </a:pPr>
            <a:endParaRPr lang="en-ZA" dirty="0">
              <a:ea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56333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Supporting effective pill-taking</a:t>
            </a:r>
            <a:endParaRPr lang="en-GB" dirty="0"/>
          </a:p>
        </p:txBody>
      </p:sp>
      <p:sp>
        <p:nvSpPr>
          <p:cNvPr id="410" name="Shape 410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indent="-514350" defTabSz="896111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rabicPeriod" startAt="6"/>
            </a:pPr>
            <a:r>
              <a:rPr sz="2400" dirty="0">
                <a:ea typeface="Helvetica Light"/>
                <a:cs typeface="Helvetica Light"/>
                <a:sym typeface="Helvetica Light"/>
              </a:rPr>
              <a:t>Provide realistic strategies to address barriers </a:t>
            </a:r>
            <a:endParaRPr lang="en-US" sz="2400" dirty="0">
              <a:ea typeface="Helvetica Light"/>
              <a:cs typeface="Helvetica Light"/>
              <a:sym typeface="Helvetica Light"/>
            </a:endParaRPr>
          </a:p>
          <a:p>
            <a:pPr marL="742950" lvl="2" indent="-285750" defTabSz="896111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dirty="0">
                <a:solidFill>
                  <a:schemeClr val="tx2"/>
                </a:solidFill>
                <a:ea typeface="Helvetica Light"/>
                <a:cs typeface="Helvetica Light"/>
                <a:sym typeface="Helvetica Light"/>
              </a:rPr>
              <a:t>“I know it can be tough when you change your routine to remember to take your tablets. Have you tried using a non-labeled pill container? This will be discreet and easy to carry with you…What other ways do you think would be useful?”</a:t>
            </a:r>
            <a:endParaRPr dirty="0">
              <a:solidFill>
                <a:schemeClr val="tx2"/>
              </a:solidFill>
              <a:ea typeface="Helvetica Light"/>
              <a:cs typeface="Helvetica Light"/>
              <a:sym typeface="Helvetica Light"/>
            </a:endParaRPr>
          </a:p>
          <a:p>
            <a:pPr marL="514350" indent="-514350" defTabSz="896111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rabicPeriod" startAt="6"/>
            </a:pPr>
            <a:endParaRPr lang="en-US" sz="2400" dirty="0" smtClean="0">
              <a:ea typeface="Helvetica Light"/>
              <a:cs typeface="Helvetica Light"/>
              <a:sym typeface="Helvetica Light"/>
            </a:endParaRPr>
          </a:p>
          <a:p>
            <a:pPr marL="514350" indent="-514350" defTabSz="896111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rabicPeriod" startAt="6"/>
            </a:pPr>
            <a:r>
              <a:rPr sz="2400" dirty="0" smtClean="0">
                <a:ea typeface="Helvetica Light"/>
                <a:cs typeface="Helvetica Light"/>
                <a:sym typeface="Helvetica Light"/>
              </a:rPr>
              <a:t>Discuss </a:t>
            </a:r>
            <a:r>
              <a:rPr sz="2400" dirty="0">
                <a:ea typeface="Helvetica Light"/>
                <a:cs typeface="Helvetica Light"/>
                <a:sym typeface="Helvetica Light"/>
              </a:rPr>
              <a:t>use of other HIV prevention measures that are relevant to </a:t>
            </a:r>
            <a:r>
              <a:rPr lang="en-US" sz="2400" dirty="0">
                <a:ea typeface="Helvetica Light"/>
                <a:cs typeface="Helvetica Light"/>
                <a:sym typeface="Helvetica Light"/>
              </a:rPr>
              <a:t>the </a:t>
            </a:r>
            <a:r>
              <a:rPr sz="2400" dirty="0">
                <a:ea typeface="Helvetica Light"/>
                <a:cs typeface="Helvetica Light"/>
                <a:sym typeface="Helvetica Light"/>
              </a:rPr>
              <a:t>situation</a:t>
            </a:r>
            <a:endParaRPr lang="en-US" sz="2400" dirty="0">
              <a:ea typeface="Helvetica Light"/>
              <a:cs typeface="Helvetica Light"/>
              <a:sym typeface="Helvetica Light"/>
            </a:endParaRPr>
          </a:p>
          <a:p>
            <a:pPr marL="742950" lvl="2" indent="-285750" defTabSz="896111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dirty="0">
                <a:solidFill>
                  <a:schemeClr val="tx2"/>
                </a:solidFill>
                <a:ea typeface="Helvetica Light"/>
                <a:cs typeface="Helvetica Light"/>
                <a:sym typeface="Helvetica Light"/>
              </a:rPr>
              <a:t>“Let’s schedule another appointment in a few months just to update your STI screening. Making sure we keep you treated for STIs will also help reduce your chances of getting HIV.”</a:t>
            </a:r>
            <a:endParaRPr dirty="0">
              <a:solidFill>
                <a:schemeClr val="tx2"/>
              </a:solidFill>
              <a:ea typeface="Helvetica Light"/>
              <a:cs typeface="Helvetica Light"/>
              <a:sym typeface="Helvetica Light"/>
            </a:endParaRPr>
          </a:p>
          <a:p>
            <a:pPr marL="514350" indent="-514350" defTabSz="896111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rabicPeriod" startAt="6"/>
            </a:pPr>
            <a:endParaRPr lang="en-US" sz="2400" dirty="0" smtClean="0">
              <a:ea typeface="Helvetica Light"/>
              <a:cs typeface="Helvetica Light"/>
              <a:sym typeface="Helvetica Light"/>
            </a:endParaRPr>
          </a:p>
          <a:p>
            <a:pPr marL="514350" indent="-514350" defTabSz="896111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rabicPeriod" startAt="6"/>
            </a:pPr>
            <a:r>
              <a:rPr sz="2400" dirty="0" smtClean="0">
                <a:ea typeface="Helvetica Light"/>
                <a:cs typeface="Helvetica Light"/>
                <a:sym typeface="Helvetica Light"/>
              </a:rPr>
              <a:t>Client </a:t>
            </a:r>
            <a:r>
              <a:rPr sz="2400" dirty="0">
                <a:ea typeface="Helvetica Light"/>
                <a:cs typeface="Helvetica Light"/>
                <a:sym typeface="Helvetica Light"/>
              </a:rPr>
              <a:t>leaves with realistic and achievable plan to increase or sustain use </a:t>
            </a:r>
            <a:endParaRPr lang="en-US" sz="2400" dirty="0">
              <a:ea typeface="Helvetica Light"/>
              <a:cs typeface="Helvetica Light"/>
              <a:sym typeface="Helvetica Light"/>
            </a:endParaRPr>
          </a:p>
          <a:p>
            <a:pPr marL="742950" lvl="2" indent="-285750" defTabSz="896111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dirty="0" err="1">
                <a:solidFill>
                  <a:schemeClr val="tx2"/>
                </a:solidFill>
                <a:ea typeface="Helvetica Light"/>
                <a:cs typeface="Helvetica Light"/>
                <a:sym typeface="Helvetica Light"/>
              </a:rPr>
              <a:t>Sipho</a:t>
            </a:r>
            <a:r>
              <a:rPr lang="en-US" dirty="0">
                <a:solidFill>
                  <a:schemeClr val="tx2"/>
                </a:solidFill>
                <a:ea typeface="Helvetica Light"/>
                <a:cs typeface="Helvetica Light"/>
                <a:sym typeface="Helvetica Light"/>
              </a:rPr>
              <a:t> will keep a back up of his medication in his weekend or travel bag as an extra protection against forgetting to bring it.</a:t>
            </a:r>
          </a:p>
        </p:txBody>
      </p:sp>
    </p:spTree>
    <p:extLst>
      <p:ext uri="{BB962C8B-B14F-4D97-AF65-F5344CB8AC3E}">
        <p14:creationId xmlns:p14="http://schemas.microsoft.com/office/powerpoint/2010/main" val="68625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fill="hold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 fontScale="92500" lnSpcReduction="20000"/>
          </a:bodyPr>
          <a:lstStyle/>
          <a:p>
            <a:pPr marL="514350" indent="-514350" defTabSz="896111">
              <a:lnSpc>
                <a:spcPct val="12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3200" dirty="0">
                <a:ea typeface="Helvetica Light"/>
                <a:cs typeface="Helvetica Light"/>
                <a:sym typeface="Helvetica Light"/>
              </a:rPr>
              <a:t>Discussing effective </a:t>
            </a:r>
            <a:r>
              <a:rPr lang="en-US" sz="3200" dirty="0" err="1">
                <a:ea typeface="Helvetica Light"/>
                <a:cs typeface="Helvetica Light"/>
                <a:sym typeface="Helvetica Light"/>
              </a:rPr>
              <a:t>PrEP</a:t>
            </a:r>
            <a:r>
              <a:rPr lang="en-US" sz="3200" dirty="0">
                <a:ea typeface="Helvetica Light"/>
                <a:cs typeface="Helvetica Light"/>
                <a:sym typeface="Helvetica Light"/>
              </a:rPr>
              <a:t> use with your client should  be open and affirming. </a:t>
            </a:r>
          </a:p>
          <a:p>
            <a:pPr marL="514350" indent="-514350" defTabSz="896111">
              <a:lnSpc>
                <a:spcPct val="12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3200" dirty="0">
                <a:ea typeface="Helvetica Light"/>
                <a:cs typeface="Helvetica Light"/>
                <a:sym typeface="Helvetica Light"/>
              </a:rPr>
              <a:t>Risk </a:t>
            </a:r>
            <a:r>
              <a:rPr lang="en-US" sz="3200" dirty="0" err="1">
                <a:ea typeface="Helvetica Light"/>
                <a:cs typeface="Helvetica Light"/>
                <a:sym typeface="Helvetica Light"/>
              </a:rPr>
              <a:t>behaviour</a:t>
            </a:r>
            <a:r>
              <a:rPr lang="en-US" sz="3200" dirty="0">
                <a:ea typeface="Helvetica Light"/>
                <a:cs typeface="Helvetica Light"/>
                <a:sym typeface="Helvetica Light"/>
              </a:rPr>
              <a:t> change is hard (just like other examples in life) and may take a long time to adjust</a:t>
            </a:r>
          </a:p>
          <a:p>
            <a:pPr marL="514350" indent="-514350" defTabSz="896111">
              <a:lnSpc>
                <a:spcPct val="12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3200" dirty="0">
                <a:ea typeface="Helvetica Light"/>
                <a:cs typeface="Helvetica Light"/>
                <a:sym typeface="Helvetica Light"/>
              </a:rPr>
              <a:t>Many practices may not have the capacity to address realistic traditional </a:t>
            </a:r>
            <a:r>
              <a:rPr lang="en-US" sz="3200" dirty="0" err="1">
                <a:ea typeface="Helvetica Light"/>
                <a:cs typeface="Helvetica Light"/>
                <a:sym typeface="Helvetica Light"/>
              </a:rPr>
              <a:t>behaviour</a:t>
            </a:r>
            <a:r>
              <a:rPr lang="en-US" sz="3200" dirty="0">
                <a:ea typeface="Helvetica Light"/>
                <a:cs typeface="Helvetica Light"/>
                <a:sym typeface="Helvetica Light"/>
              </a:rPr>
              <a:t> change </a:t>
            </a:r>
          </a:p>
          <a:p>
            <a:pPr marL="514350" indent="-514350" defTabSz="896111">
              <a:lnSpc>
                <a:spcPct val="12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3200" dirty="0">
                <a:ea typeface="Helvetica Light"/>
                <a:cs typeface="Helvetica Light"/>
                <a:sym typeface="Helvetica Light"/>
              </a:rPr>
              <a:t>Supporting effective </a:t>
            </a:r>
            <a:r>
              <a:rPr lang="en-US" sz="3200" dirty="0" err="1">
                <a:ea typeface="Helvetica Light"/>
                <a:cs typeface="Helvetica Light"/>
                <a:sym typeface="Helvetica Light"/>
              </a:rPr>
              <a:t>PrEP</a:t>
            </a:r>
            <a:r>
              <a:rPr lang="en-US" sz="3200" dirty="0">
                <a:ea typeface="Helvetica Light"/>
                <a:cs typeface="Helvetica Light"/>
                <a:sym typeface="Helvetica Light"/>
              </a:rPr>
              <a:t> use among your clients </a:t>
            </a:r>
            <a:r>
              <a:rPr lang="en-US" sz="3200" dirty="0" smtClean="0">
                <a:ea typeface="Helvetica Light"/>
                <a:cs typeface="Helvetica Light"/>
                <a:sym typeface="Helvetica Light"/>
              </a:rPr>
              <a:t>is </a:t>
            </a:r>
            <a:r>
              <a:rPr lang="en-US" sz="3200" dirty="0">
                <a:ea typeface="Helvetica Light"/>
                <a:cs typeface="Helvetica Light"/>
                <a:sym typeface="Helvetica Light"/>
              </a:rPr>
              <a:t>a new opportunity to address HIV risk in an </a:t>
            </a:r>
            <a:r>
              <a:rPr lang="en-US" sz="3200" dirty="0" smtClean="0">
                <a:ea typeface="Helvetica Light"/>
                <a:cs typeface="Helvetica Light"/>
                <a:sym typeface="Helvetica Light"/>
              </a:rPr>
              <a:t>effective</a:t>
            </a:r>
            <a:r>
              <a:rPr lang="en-US" sz="3200" dirty="0">
                <a:ea typeface="Helvetica Light"/>
                <a:cs typeface="Helvetica Light"/>
                <a:sym typeface="Helvetica Light"/>
              </a:rPr>
              <a:t>, efficient, and achievable way </a:t>
            </a:r>
          </a:p>
          <a:p>
            <a:pPr marL="514350" indent="-514350" defTabSz="896111">
              <a:lnSpc>
                <a:spcPct val="12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endParaRPr lang="en-GB" sz="3200" dirty="0">
              <a:ea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92127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The e</a:t>
            </a:r>
            <a:r>
              <a:rPr lang="en-US" dirty="0" smtClean="0"/>
              <a:t>ssentials: </a:t>
            </a:r>
            <a:r>
              <a:rPr lang="en-US" dirty="0"/>
              <a:t>B</a:t>
            </a:r>
            <a:r>
              <a:rPr lang="en-US" dirty="0" smtClean="0"/>
              <a:t>uilding </a:t>
            </a:r>
            <a:r>
              <a:rPr lang="en-US" dirty="0"/>
              <a:t>a strong foundation for effective </a:t>
            </a:r>
            <a:r>
              <a:rPr lang="en-US" dirty="0" err="1"/>
              <a:t>PrEP</a:t>
            </a:r>
            <a:r>
              <a:rPr lang="en-US" dirty="0"/>
              <a:t> </a:t>
            </a:r>
            <a:r>
              <a:rPr lang="en-US" dirty="0" smtClean="0"/>
              <a:t>use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0" indent="0" defTabSz="896111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r>
              <a:rPr lang="en-US" sz="3200" dirty="0">
                <a:ea typeface="Helvetica Light"/>
                <a:cs typeface="Helvetica Light"/>
                <a:sym typeface="Helvetica Light"/>
              </a:rPr>
              <a:t>When initiating a new client onto </a:t>
            </a:r>
            <a:r>
              <a:rPr lang="en-US" sz="3200" dirty="0" err="1">
                <a:ea typeface="Helvetica Light"/>
                <a:cs typeface="Helvetica Light"/>
                <a:sym typeface="Helvetica Light"/>
              </a:rPr>
              <a:t>PrEP</a:t>
            </a:r>
            <a:r>
              <a:rPr lang="en-US" sz="3200" dirty="0">
                <a:ea typeface="Helvetica Light"/>
                <a:cs typeface="Helvetica Light"/>
                <a:sym typeface="Helvetica Light"/>
              </a:rPr>
              <a:t> or supporting a long term user, you must: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sym typeface="Helvetica Light"/>
              </a:rPr>
              <a:t>Ensure that proper education has been provided regarding </a:t>
            </a:r>
            <a:r>
              <a:rPr lang="en-US" sz="2800" dirty="0" err="1">
                <a:sym typeface="Helvetica Light"/>
              </a:rPr>
              <a:t>PrEP</a:t>
            </a:r>
            <a:r>
              <a:rPr lang="en-US" sz="2800" dirty="0">
                <a:sym typeface="Helvetica Light"/>
              </a:rPr>
              <a:t> use, required lead in times, dynamics of cycling, and required use for protective levels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sym typeface="Helvetica Light"/>
              </a:rPr>
              <a:t>Ensure that your client leaves with a plan in place to support their </a:t>
            </a:r>
            <a:r>
              <a:rPr lang="en-US" sz="2800" dirty="0" smtClean="0">
                <a:sym typeface="Helvetica Light"/>
              </a:rPr>
              <a:t>pill-taking</a:t>
            </a:r>
            <a:r>
              <a:rPr lang="en-US" sz="2800" dirty="0">
                <a:sym typeface="Helvetica Light"/>
              </a:rPr>
              <a:t>, identify at least </a:t>
            </a:r>
            <a:r>
              <a:rPr lang="en-US" sz="2800" dirty="0" smtClean="0">
                <a:sym typeface="Helvetica Light"/>
              </a:rPr>
              <a:t>one </a:t>
            </a:r>
            <a:r>
              <a:rPr lang="en-US" sz="2800" dirty="0">
                <a:sym typeface="Helvetica Light"/>
              </a:rPr>
              <a:t>potential barrier, and identify a </a:t>
            </a:r>
            <a:r>
              <a:rPr lang="en-US" sz="2800" dirty="0" smtClean="0">
                <a:sym typeface="Helvetica Light"/>
              </a:rPr>
              <a:t>solution </a:t>
            </a:r>
            <a:r>
              <a:rPr lang="en-US" sz="2800" dirty="0">
                <a:sym typeface="Helvetica Light"/>
              </a:rPr>
              <a:t>for that barrier</a:t>
            </a:r>
          </a:p>
          <a:p>
            <a:pPr marL="514350" indent="-514350" defTabSz="896111">
              <a:lnSpc>
                <a:spcPct val="12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endParaRPr lang="en-GB" sz="3200" dirty="0">
              <a:ea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27489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GB" dirty="0" smtClean="0"/>
              <a:t>A </a:t>
            </a:r>
            <a:r>
              <a:rPr lang="en-GB" dirty="0"/>
              <a:t>f</a:t>
            </a:r>
            <a:r>
              <a:rPr lang="en-GB" dirty="0" smtClean="0"/>
              <a:t>inal </a:t>
            </a:r>
            <a:r>
              <a:rPr lang="en-GB" dirty="0"/>
              <a:t>t</a:t>
            </a:r>
            <a:r>
              <a:rPr lang="en-GB" dirty="0" smtClean="0"/>
              <a:t>hought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0" indent="0" algn="ctr" defTabSz="896111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r>
              <a:rPr lang="en-US" sz="3200" b="1" dirty="0">
                <a:solidFill>
                  <a:schemeClr val="tx2"/>
                </a:solidFill>
                <a:ea typeface="Helvetica Light"/>
                <a:cs typeface="Helvetica Light"/>
                <a:sym typeface="Helvetica"/>
              </a:rPr>
              <a:t>Consider this: </a:t>
            </a:r>
            <a:endParaRPr lang="en-US" sz="3200" b="1" dirty="0" smtClean="0">
              <a:solidFill>
                <a:schemeClr val="tx2"/>
              </a:solidFill>
              <a:ea typeface="Helvetica Light"/>
              <a:cs typeface="Helvetica Light"/>
              <a:sym typeface="Helvetica"/>
            </a:endParaRPr>
          </a:p>
          <a:p>
            <a:pPr marL="0" indent="0" algn="ctr" defTabSz="896111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r>
              <a:rPr lang="en-US" sz="3200" dirty="0" smtClean="0">
                <a:solidFill>
                  <a:schemeClr val="tx2"/>
                </a:solidFill>
                <a:ea typeface="Helvetica Light"/>
                <a:cs typeface="Helvetica Light"/>
                <a:sym typeface="Helvetica Light"/>
              </a:rPr>
              <a:t>If </a:t>
            </a:r>
            <a:r>
              <a:rPr lang="en-US" sz="3200" dirty="0">
                <a:solidFill>
                  <a:schemeClr val="tx2"/>
                </a:solidFill>
                <a:ea typeface="Helvetica Light"/>
                <a:cs typeface="Helvetica Light"/>
                <a:sym typeface="Helvetica Light"/>
              </a:rPr>
              <a:t>you can focus your time and energy into ensuring that your client is able to effectively take their </a:t>
            </a:r>
            <a:r>
              <a:rPr lang="en-US" sz="3200" dirty="0" err="1">
                <a:solidFill>
                  <a:schemeClr val="tx2"/>
                </a:solidFill>
                <a:ea typeface="Helvetica Light"/>
                <a:cs typeface="Helvetica Light"/>
                <a:sym typeface="Helvetica Light"/>
              </a:rPr>
              <a:t>PrEP</a:t>
            </a:r>
            <a:r>
              <a:rPr lang="en-US" sz="3200" dirty="0">
                <a:solidFill>
                  <a:schemeClr val="tx2"/>
                </a:solidFill>
                <a:ea typeface="Helvetica Light"/>
                <a:cs typeface="Helvetica Light"/>
                <a:sym typeface="Helvetica Light"/>
              </a:rPr>
              <a:t> medication then they will be leaving your facility with an additional 92%-100% protection against HIV. </a:t>
            </a:r>
            <a:endParaRPr lang="en-US" sz="3200" dirty="0" smtClean="0">
              <a:solidFill>
                <a:schemeClr val="tx2"/>
              </a:solidFill>
              <a:ea typeface="Helvetica Light"/>
              <a:cs typeface="Helvetica Light"/>
              <a:sym typeface="Helvetica Light"/>
            </a:endParaRPr>
          </a:p>
          <a:p>
            <a:pPr marL="0" indent="0" defTabSz="896111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endParaRPr lang="en-US" sz="3200" dirty="0">
              <a:ea typeface="Helvetica Light"/>
              <a:cs typeface="Helvetica Light"/>
              <a:sym typeface="Helvetica Light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sym typeface="Helvetica Light"/>
              </a:rPr>
              <a:t>Has there ever been a time in your practice where you have been able to provide that level of protection to a client?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sym typeface="Helvetica Light"/>
              </a:rPr>
              <a:t>How does this make you feel? </a:t>
            </a:r>
          </a:p>
          <a:p>
            <a:pPr marL="0" indent="0" defTabSz="896111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endParaRPr lang="en-GB" sz="3200" dirty="0">
              <a:ea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66966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GB" dirty="0" smtClean="0"/>
              <a:t>Acknowledgements</a:t>
            </a:r>
            <a:endParaRPr lang="en-GB" dirty="0"/>
          </a:p>
        </p:txBody>
      </p:sp>
      <p:pic>
        <p:nvPicPr>
          <p:cNvPr id="4" name="image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7132" y="5151089"/>
            <a:ext cx="1393059" cy="1351739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1113" y="5203982"/>
            <a:ext cx="2279738" cy="11540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3811" y="5478623"/>
            <a:ext cx="1842646" cy="6966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199" y="1690688"/>
            <a:ext cx="104044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With thanks to: </a:t>
            </a:r>
          </a:p>
          <a:p>
            <a:pPr algn="ctr"/>
            <a:r>
              <a:rPr lang="en-GB" sz="2400" dirty="0" smtClean="0"/>
              <a:t>The Southern African HIV Clinician Society</a:t>
            </a:r>
          </a:p>
          <a:p>
            <a:pPr algn="ctr"/>
            <a:r>
              <a:rPr lang="en-GB" sz="2400" dirty="0" err="1"/>
              <a:t>Anova</a:t>
            </a:r>
            <a:r>
              <a:rPr lang="en-GB" sz="2400" dirty="0"/>
              <a:t> Health Institute (Ben Brown, </a:t>
            </a:r>
            <a:r>
              <a:rPr lang="en-GB" sz="2400" dirty="0" err="1"/>
              <a:t>Dr.</a:t>
            </a:r>
            <a:r>
              <a:rPr lang="en-GB" sz="2400" dirty="0"/>
              <a:t> Kevin </a:t>
            </a:r>
            <a:r>
              <a:rPr lang="en-GB" sz="2400" dirty="0" err="1"/>
              <a:t>Rebe</a:t>
            </a:r>
            <a:r>
              <a:rPr lang="en-GB" sz="2400" dirty="0"/>
              <a:t>)</a:t>
            </a:r>
          </a:p>
          <a:p>
            <a:pPr algn="ctr"/>
            <a:r>
              <a:rPr lang="en-GB" sz="2400" dirty="0" smtClean="0"/>
              <a:t>Wits Reproductive Health and HIV Institute</a:t>
            </a:r>
          </a:p>
          <a:p>
            <a:pPr algn="ctr"/>
            <a:r>
              <a:rPr lang="en-GB" sz="2400" dirty="0" smtClean="0"/>
              <a:t>The Elton John AIDS Foundation</a:t>
            </a:r>
          </a:p>
          <a:p>
            <a:pPr algn="ctr"/>
            <a:r>
              <a:rPr lang="en-GB" sz="2400" dirty="0" smtClean="0"/>
              <a:t>Health4Men</a:t>
            </a:r>
          </a:p>
          <a:p>
            <a:pPr algn="ctr"/>
            <a:r>
              <a:rPr lang="en-GB" sz="2400" dirty="0" smtClean="0"/>
              <a:t>Right to Care</a:t>
            </a:r>
          </a:p>
          <a:p>
            <a:pPr algn="ctr"/>
            <a:r>
              <a:rPr lang="en-GB" sz="2400" dirty="0" smtClean="0"/>
              <a:t>PEPFAR and USAID</a:t>
            </a:r>
            <a:endParaRPr lang="en-GB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7765" y="4937642"/>
            <a:ext cx="1782828" cy="6385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7802" y="5576191"/>
            <a:ext cx="1033742" cy="9844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221" y="5271913"/>
            <a:ext cx="1034991" cy="11100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7765" y="5856880"/>
            <a:ext cx="2207076" cy="591006"/>
          </a:xfrm>
          <a:prstGeom prst="rect">
            <a:avLst/>
          </a:prstGeom>
        </p:spPr>
      </p:pic>
      <p:pic>
        <p:nvPicPr>
          <p:cNvPr id="12" name="image17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230728" y="4980404"/>
            <a:ext cx="1067891" cy="71531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0793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2285999"/>
            <a:ext cx="10515600" cy="3890963"/>
          </a:xfrm>
        </p:spPr>
        <p:txBody>
          <a:bodyPr>
            <a:normAutofit/>
          </a:bodyPr>
          <a:lstStyle/>
          <a:p>
            <a:pPr marL="342900" indent="-342900">
              <a:buSzPct val="100000"/>
              <a:buFont typeface="+mj-lt"/>
              <a:buAutoNum type="arabicPeriod"/>
            </a:pPr>
            <a:r>
              <a:rPr lang="en-ZA" sz="3200" b="1" dirty="0">
                <a:solidFill>
                  <a:schemeClr val="tx2"/>
                </a:solidFill>
                <a:ea typeface="Helvetica Light"/>
                <a:cs typeface="Helvetica Light"/>
                <a:sym typeface="Helvetica Light"/>
              </a:rPr>
              <a:t>Integrating </a:t>
            </a:r>
            <a:r>
              <a:rPr lang="en-ZA" sz="3200" b="1" dirty="0" err="1">
                <a:solidFill>
                  <a:schemeClr val="tx2"/>
                </a:solidFill>
                <a:ea typeface="Helvetica Light"/>
                <a:cs typeface="Helvetica Light"/>
                <a:sym typeface="Helvetica Light"/>
              </a:rPr>
              <a:t>PrEP</a:t>
            </a:r>
            <a:r>
              <a:rPr lang="en-ZA" sz="3200" b="1" dirty="0">
                <a:solidFill>
                  <a:schemeClr val="tx2"/>
                </a:solidFill>
                <a:ea typeface="Helvetica Light"/>
                <a:cs typeface="Helvetica Light"/>
                <a:sym typeface="Helvetica Light"/>
              </a:rPr>
              <a:t> into standard HIV risk reduction practices </a:t>
            </a:r>
            <a:endParaRPr lang="en-ZA" sz="3200" b="1" dirty="0" smtClean="0">
              <a:solidFill>
                <a:schemeClr val="tx2"/>
              </a:solidFill>
              <a:ea typeface="Helvetica Light"/>
              <a:cs typeface="Helvetica Light"/>
              <a:sym typeface="Helvetica Light"/>
            </a:endParaRPr>
          </a:p>
          <a:p>
            <a:pPr marL="342900" indent="-342900">
              <a:buSzPct val="100000"/>
              <a:buFont typeface="+mj-lt"/>
              <a:buAutoNum type="arabicPeriod"/>
            </a:pPr>
            <a:endParaRPr lang="en-ZA" sz="3200" b="1" dirty="0">
              <a:solidFill>
                <a:schemeClr val="tx2"/>
              </a:solidFill>
              <a:ea typeface="Helvetica Light"/>
              <a:cs typeface="Helvetica Light"/>
              <a:sym typeface="Helvetica Light"/>
            </a:endParaRP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en-ZA" sz="3200" dirty="0">
                <a:solidFill>
                  <a:schemeClr val="tx1">
                    <a:lumMod val="50000"/>
                    <a:lumOff val="50000"/>
                  </a:schemeClr>
                </a:solidFill>
                <a:ea typeface="Helvetica Light"/>
                <a:cs typeface="Helvetica Light"/>
                <a:sym typeface="Helvetica Light"/>
              </a:rPr>
              <a:t>Strategies to support effective pill taking </a:t>
            </a:r>
            <a:endParaRPr lang="en-ZA" sz="3200" dirty="0" smtClean="0">
              <a:solidFill>
                <a:schemeClr val="tx1">
                  <a:lumMod val="50000"/>
                  <a:lumOff val="50000"/>
                </a:schemeClr>
              </a:solidFill>
              <a:ea typeface="Helvetica Light"/>
              <a:cs typeface="Helvetica Light"/>
              <a:sym typeface="Helvetica Light"/>
            </a:endParaRPr>
          </a:p>
          <a:p>
            <a:pPr marL="342900" indent="-342900">
              <a:buSzPct val="100000"/>
              <a:buFont typeface="+mj-lt"/>
              <a:buAutoNum type="arabicPeriod"/>
            </a:pPr>
            <a:endParaRPr lang="en-ZA" sz="3200" dirty="0">
              <a:solidFill>
                <a:schemeClr val="tx1">
                  <a:lumMod val="50000"/>
                  <a:lumOff val="50000"/>
                </a:schemeClr>
              </a:solidFill>
              <a:ea typeface="Helvetica Light"/>
              <a:cs typeface="Helvetica Light"/>
              <a:sym typeface="Helvetica Light"/>
            </a:endParaRP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en-ZA" sz="3200" dirty="0">
                <a:solidFill>
                  <a:schemeClr val="tx1">
                    <a:lumMod val="50000"/>
                    <a:lumOff val="50000"/>
                  </a:schemeClr>
                </a:solidFill>
                <a:ea typeface="Helvetica Light"/>
                <a:cs typeface="Helvetica Light"/>
                <a:sym typeface="Helvetica Light"/>
              </a:rPr>
              <a:t>Integrated </a:t>
            </a:r>
            <a:r>
              <a:rPr lang="en-ZA" sz="3200" dirty="0" err="1">
                <a:solidFill>
                  <a:schemeClr val="tx1">
                    <a:lumMod val="50000"/>
                    <a:lumOff val="50000"/>
                  </a:schemeClr>
                </a:solidFill>
                <a:ea typeface="Helvetica Light"/>
                <a:cs typeface="Helvetica Light"/>
                <a:sym typeface="Helvetica Light"/>
              </a:rPr>
              <a:t>PrEP</a:t>
            </a:r>
            <a:r>
              <a:rPr lang="en-ZA" sz="3200" dirty="0">
                <a:solidFill>
                  <a:schemeClr val="tx1">
                    <a:lumMod val="50000"/>
                    <a:lumOff val="50000"/>
                  </a:schemeClr>
                </a:solidFill>
                <a:ea typeface="Helvetica Light"/>
                <a:cs typeface="Helvetica Light"/>
                <a:sym typeface="Helvetica Light"/>
              </a:rPr>
              <a:t> counselling strategies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53393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>
              <a:lnSpc>
                <a:spcPct val="100000"/>
              </a:lnSpc>
            </a:pPr>
            <a:r>
              <a:rPr lang="en-US" dirty="0"/>
              <a:t>Traditional HIV r</a:t>
            </a:r>
            <a:r>
              <a:rPr lang="en-US" dirty="0" smtClean="0"/>
              <a:t>isk </a:t>
            </a:r>
            <a:r>
              <a:rPr lang="en-US" dirty="0"/>
              <a:t>r</a:t>
            </a:r>
            <a:r>
              <a:rPr lang="en-US" dirty="0" smtClean="0"/>
              <a:t>eduction </a:t>
            </a:r>
            <a:r>
              <a:rPr lang="en-US" dirty="0"/>
              <a:t>c</a:t>
            </a:r>
            <a:r>
              <a:rPr lang="en-US" dirty="0" smtClean="0"/>
              <a:t>ounselling </a:t>
            </a:r>
            <a:endParaRPr lang="en-GB" dirty="0"/>
          </a:p>
        </p:txBody>
      </p:sp>
      <p:sp>
        <p:nvSpPr>
          <p:cNvPr id="110" name="Shape 110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896111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dirty="0">
                <a:ea typeface="Helvetica Light"/>
                <a:cs typeface="Helvetica Light"/>
                <a:sym typeface="Helvetica Light"/>
              </a:rPr>
              <a:t>HIV risk reduction </a:t>
            </a:r>
            <a:r>
              <a:rPr lang="en-US" dirty="0" smtClean="0">
                <a:ea typeface="Helvetica Light"/>
                <a:cs typeface="Helvetica Light"/>
                <a:sym typeface="Helvetica Light"/>
              </a:rPr>
              <a:t>counselling </a:t>
            </a:r>
            <a:r>
              <a:rPr dirty="0" smtClean="0">
                <a:ea typeface="Helvetica Light"/>
                <a:cs typeface="Helvetica Light"/>
                <a:sym typeface="Helvetica Light"/>
              </a:rPr>
              <a:t>focuses </a:t>
            </a:r>
            <a:r>
              <a:rPr dirty="0">
                <a:ea typeface="Helvetica Light"/>
                <a:cs typeface="Helvetica Light"/>
                <a:sym typeface="Helvetica Light"/>
              </a:rPr>
              <a:t>on changing </a:t>
            </a:r>
            <a:r>
              <a:rPr lang="en-US" dirty="0" smtClean="0">
                <a:ea typeface="Helvetica Light"/>
                <a:cs typeface="Helvetica Light"/>
                <a:sym typeface="Helvetica Light"/>
              </a:rPr>
              <a:t>behavioural </a:t>
            </a:r>
            <a:r>
              <a:rPr dirty="0" smtClean="0">
                <a:ea typeface="Helvetica Light"/>
                <a:cs typeface="Helvetica Light"/>
                <a:sym typeface="Helvetica Light"/>
              </a:rPr>
              <a:t>practices </a:t>
            </a:r>
            <a:r>
              <a:rPr dirty="0">
                <a:ea typeface="Helvetica Light"/>
                <a:cs typeface="Helvetica Light"/>
                <a:sym typeface="Helvetica Light"/>
              </a:rPr>
              <a:t>to eliminate risk of HIV exposure</a:t>
            </a:r>
          </a:p>
          <a:p>
            <a:pPr defTabSz="896111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dirty="0">
                <a:ea typeface="Helvetica Light"/>
                <a:cs typeface="Helvetica Light"/>
                <a:sym typeface="Helvetica Light"/>
              </a:rPr>
              <a:t>HIV risk is influenced by more than just individual </a:t>
            </a:r>
            <a:r>
              <a:rPr dirty="0" smtClean="0">
                <a:ea typeface="Helvetica Light"/>
                <a:cs typeface="Helvetica Light"/>
                <a:sym typeface="Helvetica Light"/>
              </a:rPr>
              <a:t>behavio</a:t>
            </a:r>
            <a:r>
              <a:rPr lang="en-US" dirty="0" smtClean="0">
                <a:ea typeface="Helvetica Light"/>
                <a:cs typeface="Helvetica Light"/>
                <a:sym typeface="Helvetica Light"/>
              </a:rPr>
              <a:t>u</a:t>
            </a:r>
            <a:r>
              <a:rPr dirty="0" smtClean="0">
                <a:ea typeface="Helvetica Light"/>
                <a:cs typeface="Helvetica Light"/>
                <a:sym typeface="Helvetica Light"/>
              </a:rPr>
              <a:t>r </a:t>
            </a:r>
            <a:r>
              <a:rPr dirty="0">
                <a:ea typeface="Helvetica Light"/>
                <a:cs typeface="Helvetica Light"/>
                <a:sym typeface="Helvetica Light"/>
              </a:rPr>
              <a:t>(i.e. structural risks, community </a:t>
            </a:r>
            <a:r>
              <a:rPr dirty="0" smtClean="0">
                <a:ea typeface="Helvetica Light"/>
                <a:cs typeface="Helvetica Light"/>
                <a:sym typeface="Helvetica Light"/>
              </a:rPr>
              <a:t>practices</a:t>
            </a:r>
            <a:r>
              <a:rPr lang="en-US" dirty="0" smtClean="0">
                <a:ea typeface="Helvetica Light"/>
                <a:cs typeface="Helvetica Light"/>
                <a:sym typeface="Helvetica Light"/>
              </a:rPr>
              <a:t>,</a:t>
            </a:r>
            <a:r>
              <a:rPr dirty="0" smtClean="0">
                <a:ea typeface="Helvetica Light"/>
                <a:cs typeface="Helvetica Light"/>
                <a:sym typeface="Helvetica Light"/>
              </a:rPr>
              <a:t> </a:t>
            </a:r>
            <a:r>
              <a:rPr dirty="0">
                <a:ea typeface="Helvetica Light"/>
                <a:cs typeface="Helvetica Light"/>
                <a:sym typeface="Helvetica Light"/>
              </a:rPr>
              <a:t>etc</a:t>
            </a:r>
            <a:r>
              <a:rPr lang="en-ZA" dirty="0">
                <a:ea typeface="Helvetica Light"/>
                <a:cs typeface="Helvetica Light"/>
                <a:sym typeface="Helvetica Light"/>
              </a:rPr>
              <a:t>.</a:t>
            </a:r>
            <a:r>
              <a:rPr dirty="0">
                <a:ea typeface="Helvetica Light"/>
                <a:cs typeface="Helvetica Light"/>
                <a:sym typeface="Helvetica Light"/>
              </a:rPr>
              <a:t>)</a:t>
            </a:r>
          </a:p>
          <a:p>
            <a:pPr defTabSz="896111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dirty="0">
                <a:ea typeface="Helvetica Light"/>
                <a:cs typeface="Helvetica Light"/>
                <a:sym typeface="Helvetica Light"/>
              </a:rPr>
              <a:t>These additional influences are hard to address clinically</a:t>
            </a:r>
          </a:p>
          <a:p>
            <a:pPr defTabSz="896111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dirty="0">
                <a:ea typeface="Helvetica Light"/>
                <a:cs typeface="Helvetica Light"/>
                <a:sym typeface="Helvetica Light"/>
              </a:rPr>
              <a:t>Such </a:t>
            </a:r>
            <a:r>
              <a:rPr lang="en-US" dirty="0" smtClean="0">
                <a:ea typeface="Helvetica Light"/>
                <a:cs typeface="Helvetica Light"/>
                <a:sym typeface="Helvetica Light"/>
              </a:rPr>
              <a:t>behaviour</a:t>
            </a:r>
            <a:r>
              <a:rPr dirty="0" smtClean="0">
                <a:ea typeface="Helvetica Light"/>
                <a:cs typeface="Helvetica Light"/>
                <a:sym typeface="Helvetica Light"/>
              </a:rPr>
              <a:t> </a:t>
            </a:r>
            <a:r>
              <a:rPr dirty="0">
                <a:ea typeface="Helvetica Light"/>
                <a:cs typeface="Helvetica Light"/>
                <a:sym typeface="Helvetica Light"/>
              </a:rPr>
              <a:t>change </a:t>
            </a:r>
            <a:r>
              <a:rPr lang="en-ZA" dirty="0" smtClean="0">
                <a:ea typeface="Helvetica Light"/>
                <a:cs typeface="Helvetica Light"/>
                <a:sym typeface="Helvetica Light"/>
              </a:rPr>
              <a:t>counselling </a:t>
            </a:r>
            <a:r>
              <a:rPr dirty="0" smtClean="0">
                <a:ea typeface="Helvetica Light"/>
                <a:cs typeface="Helvetica Light"/>
                <a:sym typeface="Helvetica Light"/>
              </a:rPr>
              <a:t>requires </a:t>
            </a:r>
            <a:r>
              <a:rPr dirty="0">
                <a:ea typeface="Helvetica Light"/>
                <a:cs typeface="Helvetica Light"/>
                <a:sym typeface="Helvetica Light"/>
              </a:rPr>
              <a:t>long term engagement with clients </a:t>
            </a:r>
            <a:endParaRPr lang="en-US" dirty="0" smtClean="0">
              <a:ea typeface="Helvetica Light"/>
              <a:cs typeface="Helvetica Light"/>
              <a:sym typeface="Helvetica Light"/>
            </a:endParaRPr>
          </a:p>
          <a:p>
            <a:pPr defTabSz="896111">
              <a:lnSpc>
                <a:spcPct val="100000"/>
              </a:lnSpc>
              <a:spcBef>
                <a:spcPts val="0"/>
              </a:spcBef>
              <a:buSzPct val="100000"/>
            </a:pPr>
            <a:endParaRPr dirty="0">
              <a:ea typeface="Helvetica Light"/>
              <a:cs typeface="Helvetica Light"/>
              <a:sym typeface="Helvetica Light"/>
            </a:endParaRPr>
          </a:p>
          <a:p>
            <a:pPr defTabSz="896111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dirty="0">
                <a:ea typeface="Helvetica Light"/>
                <a:cs typeface="Helvetica Light"/>
                <a:sym typeface="Helvetica Light"/>
              </a:rPr>
              <a:t>Consider Peter’s story….</a:t>
            </a:r>
          </a:p>
        </p:txBody>
      </p:sp>
    </p:spTree>
    <p:extLst>
      <p:ext uri="{BB962C8B-B14F-4D97-AF65-F5344CB8AC3E}">
        <p14:creationId xmlns:p14="http://schemas.microsoft.com/office/powerpoint/2010/main" val="162140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0193" y="1091738"/>
            <a:ext cx="2233302" cy="508522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GB" dirty="0" smtClean="0"/>
              <a:t>Meet Peter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0" indent="0" defTabSz="896111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r>
              <a:rPr lang="en-US" sz="3200" dirty="0">
                <a:ea typeface="Helvetica Light"/>
                <a:cs typeface="Helvetica Light"/>
                <a:sym typeface="Helvetica Light"/>
              </a:rPr>
              <a:t>Peter is one of your clients who: </a:t>
            </a:r>
            <a:endParaRPr lang="en-US" sz="3200" dirty="0" smtClean="0">
              <a:ea typeface="Helvetica Light"/>
              <a:cs typeface="Helvetica Light"/>
              <a:sym typeface="Helvetica Light"/>
            </a:endParaRPr>
          </a:p>
          <a:p>
            <a:pPr marL="0" indent="0" defTabSz="896111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endParaRPr lang="en-US" sz="1400" dirty="0">
              <a:ea typeface="Helvetica Light"/>
              <a:cs typeface="Helvetica Light"/>
              <a:sym typeface="Helvetica Light"/>
            </a:endParaRPr>
          </a:p>
          <a:p>
            <a:pPr lvl="1"/>
            <a:r>
              <a:rPr lang="en-US" sz="2800" dirty="0">
                <a:sym typeface="Helvetica Light"/>
              </a:rPr>
              <a:t>is overweight </a:t>
            </a:r>
          </a:p>
          <a:p>
            <a:pPr lvl="1"/>
            <a:r>
              <a:rPr lang="en-US" sz="2800" dirty="0">
                <a:sym typeface="Helvetica Light"/>
              </a:rPr>
              <a:t>has a poor diet </a:t>
            </a:r>
          </a:p>
          <a:p>
            <a:pPr lvl="1"/>
            <a:r>
              <a:rPr lang="en-US" sz="2800" dirty="0">
                <a:sym typeface="Helvetica Light"/>
              </a:rPr>
              <a:t>does not exercise </a:t>
            </a:r>
          </a:p>
          <a:p>
            <a:pPr lvl="1"/>
            <a:r>
              <a:rPr lang="en-US" sz="2800" dirty="0">
                <a:sym typeface="Helvetica Light"/>
              </a:rPr>
              <a:t>has high cholesterol </a:t>
            </a:r>
          </a:p>
          <a:p>
            <a:pPr lvl="1"/>
            <a:r>
              <a:rPr lang="en-US" sz="2800" dirty="0">
                <a:sym typeface="Helvetica Light"/>
              </a:rPr>
              <a:t>overall significant risk of MI </a:t>
            </a:r>
            <a:endParaRPr lang="en-US" sz="2800" dirty="0" smtClean="0">
              <a:sym typeface="Helvetica Light"/>
            </a:endParaRPr>
          </a:p>
          <a:p>
            <a:pPr lvl="3"/>
            <a:endParaRPr lang="en-US" sz="2000" dirty="0">
              <a:sym typeface="Helvetica Light"/>
            </a:endParaRPr>
          </a:p>
          <a:p>
            <a:pPr defTabSz="896111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3200" dirty="0">
                <a:ea typeface="Helvetica Light"/>
                <a:cs typeface="Helvetica Light"/>
                <a:sym typeface="Helvetica Light"/>
              </a:rPr>
              <a:t>What do you do/recommend for Peter? </a:t>
            </a:r>
          </a:p>
          <a:p>
            <a:pPr defTabSz="896111">
              <a:lnSpc>
                <a:spcPct val="100000"/>
              </a:lnSpc>
              <a:spcBef>
                <a:spcPts val="0"/>
              </a:spcBef>
              <a:buSzPct val="100000"/>
            </a:pPr>
            <a:endParaRPr lang="en-GB" sz="3200" dirty="0">
              <a:ea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53435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nimated-dancing-image-023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6700" y="1960563"/>
            <a:ext cx="2679915" cy="362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Three </a:t>
            </a:r>
            <a:r>
              <a:rPr lang="en-GB" dirty="0" smtClean="0"/>
              <a:t>months </a:t>
            </a:r>
            <a:r>
              <a:rPr lang="en-GB" dirty="0"/>
              <a:t>l</a:t>
            </a:r>
            <a:r>
              <a:rPr lang="en-GB" dirty="0" smtClean="0"/>
              <a:t>ater</a:t>
            </a:r>
            <a:r>
              <a:rPr lang="is-IS" dirty="0"/>
              <a:t>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0" indent="0" defTabSz="896111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r>
              <a:rPr lang="en-US" sz="3600" dirty="0">
                <a:ea typeface="Helvetica Light"/>
                <a:cs typeface="Helvetica Light"/>
                <a:sym typeface="Helvetica Light"/>
              </a:rPr>
              <a:t>Peter is still: </a:t>
            </a:r>
            <a:endParaRPr lang="en-US" sz="3600" dirty="0" smtClean="0">
              <a:ea typeface="Helvetica Light"/>
              <a:cs typeface="Helvetica Light"/>
              <a:sym typeface="Helvetica Light"/>
            </a:endParaRPr>
          </a:p>
          <a:p>
            <a:pPr marL="0" indent="0" defTabSz="896111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endParaRPr lang="en-US" sz="1200" dirty="0">
              <a:sym typeface="Helvetica Light"/>
            </a:endParaRPr>
          </a:p>
          <a:p>
            <a:pPr lvl="1"/>
            <a:r>
              <a:rPr lang="en-US" sz="3200" dirty="0">
                <a:sym typeface="Helvetica Light"/>
              </a:rPr>
              <a:t>overweight </a:t>
            </a:r>
          </a:p>
          <a:p>
            <a:pPr lvl="1"/>
            <a:r>
              <a:rPr lang="en-US" sz="3200" dirty="0">
                <a:sym typeface="Helvetica Light"/>
              </a:rPr>
              <a:t>eats </a:t>
            </a:r>
            <a:r>
              <a:rPr lang="en-US" sz="3200" dirty="0" smtClean="0">
                <a:sym typeface="Helvetica Light"/>
              </a:rPr>
              <a:t>Steers/KFC </a:t>
            </a:r>
            <a:r>
              <a:rPr lang="en-US" sz="3200" dirty="0">
                <a:sym typeface="Helvetica Light"/>
              </a:rPr>
              <a:t>3-4 nights per week </a:t>
            </a:r>
          </a:p>
          <a:p>
            <a:pPr lvl="1"/>
            <a:r>
              <a:rPr lang="en-US" sz="3200" dirty="0">
                <a:sym typeface="Helvetica Light"/>
              </a:rPr>
              <a:t>does not exercise </a:t>
            </a:r>
          </a:p>
          <a:p>
            <a:pPr lvl="1"/>
            <a:r>
              <a:rPr lang="en-US" sz="3200" dirty="0">
                <a:sym typeface="Helvetica Light"/>
              </a:rPr>
              <a:t>takes his cholesterol medication </a:t>
            </a:r>
          </a:p>
          <a:p>
            <a:pPr defTabSz="896111">
              <a:lnSpc>
                <a:spcPct val="100000"/>
              </a:lnSpc>
              <a:spcBef>
                <a:spcPts val="0"/>
              </a:spcBef>
              <a:buSzPct val="100000"/>
            </a:pPr>
            <a:endParaRPr lang="en-US" sz="3600" dirty="0">
              <a:ea typeface="Helvetica Light"/>
              <a:cs typeface="Helvetica Light"/>
              <a:sym typeface="Helvetica Light"/>
            </a:endParaRPr>
          </a:p>
          <a:p>
            <a:pPr defTabSz="896111">
              <a:lnSpc>
                <a:spcPct val="100000"/>
              </a:lnSpc>
              <a:spcBef>
                <a:spcPts val="0"/>
              </a:spcBef>
              <a:buSzPct val="100000"/>
            </a:pPr>
            <a:endParaRPr lang="en-GB" sz="3600" dirty="0">
              <a:ea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99201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GB" dirty="0"/>
              <a:t>Three </a:t>
            </a:r>
            <a:r>
              <a:rPr lang="en-GB" dirty="0" smtClean="0"/>
              <a:t>months </a:t>
            </a:r>
            <a:r>
              <a:rPr lang="en-GB" dirty="0"/>
              <a:t>l</a:t>
            </a:r>
            <a:r>
              <a:rPr lang="en-GB" dirty="0" smtClean="0"/>
              <a:t>ater</a:t>
            </a:r>
            <a:r>
              <a:rPr lang="is-IS" dirty="0"/>
              <a:t>…</a:t>
            </a:r>
            <a:endParaRPr lang="en-GB" dirty="0"/>
          </a:p>
        </p:txBody>
      </p:sp>
      <p:sp>
        <p:nvSpPr>
          <p:cNvPr id="8" name="Shape 129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0" indent="0" defTabSz="896111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r>
              <a:rPr sz="3600" dirty="0">
                <a:ea typeface="Helvetica Light"/>
                <a:cs typeface="Helvetica Light"/>
                <a:sym typeface="Helvetica Light"/>
              </a:rPr>
              <a:t>Are you surprised? </a:t>
            </a:r>
            <a:endParaRPr lang="en-US" sz="3600" dirty="0" smtClean="0">
              <a:ea typeface="Helvetica Light"/>
              <a:cs typeface="Helvetica Light"/>
              <a:sym typeface="Helvetica Light"/>
            </a:endParaRPr>
          </a:p>
          <a:p>
            <a:pPr marL="0" indent="0" defTabSz="896111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endParaRPr sz="1600" dirty="0">
              <a:ea typeface="Helvetica Light"/>
              <a:cs typeface="Helvetica Light"/>
              <a:sym typeface="Helvetica Light"/>
            </a:endParaRPr>
          </a:p>
          <a:p>
            <a:pPr marL="0" indent="0" defTabSz="896111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r>
              <a:rPr sz="3600" dirty="0">
                <a:ea typeface="Helvetica Light"/>
                <a:cs typeface="Helvetica Light"/>
                <a:sym typeface="Helvetica Light"/>
              </a:rPr>
              <a:t>What drives Peter’s behaviour?</a:t>
            </a:r>
          </a:p>
          <a:p>
            <a:pPr lvl="1">
              <a:lnSpc>
                <a:spcPct val="100000"/>
              </a:lnSpc>
            </a:pPr>
            <a:r>
              <a:rPr lang="en-ZA" sz="3200" dirty="0" smtClean="0">
                <a:sym typeface="Helvetica Light"/>
              </a:rPr>
              <a:t>Immediate </a:t>
            </a:r>
            <a:r>
              <a:rPr sz="3200" dirty="0" smtClean="0">
                <a:sym typeface="Helvetica Light"/>
              </a:rPr>
              <a:t>gratification </a:t>
            </a:r>
            <a:r>
              <a:rPr sz="3200" dirty="0">
                <a:sym typeface="Helvetica Light"/>
              </a:rPr>
              <a:t>is stronger than long term gain </a:t>
            </a:r>
          </a:p>
          <a:p>
            <a:pPr lvl="1">
              <a:lnSpc>
                <a:spcPct val="100000"/>
              </a:lnSpc>
            </a:pPr>
            <a:r>
              <a:rPr sz="3200" dirty="0">
                <a:sym typeface="Helvetica Light"/>
              </a:rPr>
              <a:t>Behaviour change is hard</a:t>
            </a:r>
          </a:p>
          <a:p>
            <a:pPr marL="0" indent="0" defTabSz="896111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endParaRPr lang="en-US" sz="1600" dirty="0" smtClean="0">
              <a:ea typeface="Helvetica Light"/>
              <a:cs typeface="Helvetica Light"/>
              <a:sym typeface="Helvetica Light"/>
            </a:endParaRPr>
          </a:p>
          <a:p>
            <a:pPr marL="0" indent="0" defTabSz="896111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r>
              <a:rPr sz="3600" dirty="0" smtClean="0">
                <a:ea typeface="Helvetica Light"/>
                <a:cs typeface="Helvetica Light"/>
                <a:sym typeface="Helvetica Light"/>
              </a:rPr>
              <a:t>What </a:t>
            </a:r>
            <a:r>
              <a:rPr sz="3600" dirty="0">
                <a:ea typeface="Helvetica Light"/>
                <a:cs typeface="Helvetica Light"/>
                <a:sym typeface="Helvetica Light"/>
              </a:rPr>
              <a:t>kind of plan would you make for Peter? </a:t>
            </a:r>
          </a:p>
          <a:p>
            <a:pPr lvl="1">
              <a:lnSpc>
                <a:spcPct val="100000"/>
              </a:lnSpc>
            </a:pPr>
            <a:r>
              <a:rPr sz="3200" dirty="0">
                <a:sym typeface="Helvetica Light"/>
              </a:rPr>
              <a:t>Running marathons vs. </a:t>
            </a:r>
            <a:r>
              <a:rPr lang="en-US" sz="3200" dirty="0" smtClean="0">
                <a:sym typeface="Helvetica Light"/>
              </a:rPr>
              <a:t>l</a:t>
            </a:r>
            <a:r>
              <a:rPr sz="3200" dirty="0" smtClean="0">
                <a:sym typeface="Helvetica Light"/>
              </a:rPr>
              <a:t>ight </a:t>
            </a:r>
            <a:r>
              <a:rPr sz="3200" dirty="0">
                <a:sym typeface="Helvetica Light"/>
              </a:rPr>
              <a:t>exercise and </a:t>
            </a:r>
            <a:r>
              <a:rPr sz="3200" dirty="0" smtClean="0">
                <a:sym typeface="Helvetica Light"/>
              </a:rPr>
              <a:t>diet</a:t>
            </a:r>
            <a:r>
              <a:rPr lang="en-US" sz="3200" dirty="0" smtClean="0">
                <a:sym typeface="Helvetica Light"/>
              </a:rPr>
              <a:t>?</a:t>
            </a:r>
            <a:endParaRPr sz="3200" dirty="0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84125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fill="hold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1A21EF63-34F5-7F46-80E8-D31D045131C9}" vid="{958778CC-7337-FB4E-A207-D346C559383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SAHIVCS v2</Template>
  <TotalTime>16</TotalTime>
  <Words>2339</Words>
  <Application>Microsoft Macintosh PowerPoint</Application>
  <PresentationFormat>Widescreen</PresentationFormat>
  <Paragraphs>293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Calibri</vt:lpstr>
      <vt:lpstr>Helvetica</vt:lpstr>
      <vt:lpstr>Helvetica Light</vt:lpstr>
      <vt:lpstr>Arial</vt:lpstr>
      <vt:lpstr>Office Theme</vt:lpstr>
      <vt:lpstr>Supporting Effective PrEP Pill Taking and Providing HIV Risk Reduction Counselling </vt:lpstr>
      <vt:lpstr>Session overview</vt:lpstr>
      <vt:lpstr>Aim of PrEP counselling</vt:lpstr>
      <vt:lpstr>PrEP counselling: Key points</vt:lpstr>
      <vt:lpstr>PowerPoint Presentation</vt:lpstr>
      <vt:lpstr>Traditional HIV risk reduction counselling </vt:lpstr>
      <vt:lpstr>Meet Peter</vt:lpstr>
      <vt:lpstr>Three months later…</vt:lpstr>
      <vt:lpstr>Three months later…</vt:lpstr>
      <vt:lpstr>Meet Paul</vt:lpstr>
      <vt:lpstr>PowerPoint Presentation</vt:lpstr>
      <vt:lpstr>PrEP and HIV risk reduction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PrEP is different from other prevention measures</vt:lpstr>
      <vt:lpstr>PowerPoint Presentation</vt:lpstr>
      <vt:lpstr>Pill-taking vs. adherence</vt:lpstr>
      <vt:lpstr>Examples of good counselling messages </vt:lpstr>
      <vt:lpstr>Tips for supporting PrEP pill-taking</vt:lpstr>
      <vt:lpstr>Tips for supporting PrEP pill-taking</vt:lpstr>
      <vt:lpstr>PowerPoint Presentation</vt:lpstr>
      <vt:lpstr>PrEP counselling: A combined approach</vt:lpstr>
      <vt:lpstr>PrEP counselling: A combined approach</vt:lpstr>
      <vt:lpstr>PrEP counselling: A combined approach</vt:lpstr>
      <vt:lpstr>Supporting effective pill-taking</vt:lpstr>
      <vt:lpstr>Supporting effective pill-taking</vt:lpstr>
      <vt:lpstr>Supporting effective pill-taking</vt:lpstr>
      <vt:lpstr>Supporting effective pill-taking</vt:lpstr>
      <vt:lpstr>Summary</vt:lpstr>
      <vt:lpstr>The essentials: Building a strong foundation for effective PrEP use</vt:lpstr>
      <vt:lpstr>A final thought</vt:lpstr>
      <vt:lpstr>Acknowledgements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Effective PrEP Pill Taking and Providing HIV Risk Reduction Counselling </dc:title>
  <dc:creator>Dawn Greensides</dc:creator>
  <cp:lastModifiedBy>Dawn Greensides</cp:lastModifiedBy>
  <cp:revision>6</cp:revision>
  <dcterms:created xsi:type="dcterms:W3CDTF">2016-12-21T12:20:27Z</dcterms:created>
  <dcterms:modified xsi:type="dcterms:W3CDTF">2017-02-02T11:04:08Z</dcterms:modified>
</cp:coreProperties>
</file>