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comments/comment5.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6.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7.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8.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302" r:id="rId4"/>
    <p:sldId id="279" r:id="rId5"/>
    <p:sldId id="258" r:id="rId6"/>
    <p:sldId id="259" r:id="rId7"/>
    <p:sldId id="260" r:id="rId8"/>
    <p:sldId id="278" r:id="rId9"/>
    <p:sldId id="289" r:id="rId10"/>
    <p:sldId id="288" r:id="rId11"/>
    <p:sldId id="290" r:id="rId12"/>
    <p:sldId id="291" r:id="rId13"/>
    <p:sldId id="292" r:id="rId14"/>
    <p:sldId id="293" r:id="rId15"/>
    <p:sldId id="294" r:id="rId16"/>
    <p:sldId id="272" r:id="rId17"/>
    <p:sldId id="304" r:id="rId18"/>
    <p:sldId id="274" r:id="rId19"/>
    <p:sldId id="299" r:id="rId20"/>
    <p:sldId id="303" r:id="rId21"/>
    <p:sldId id="301" r:id="rId22"/>
  </p:sldIdLst>
  <p:sldSz cx="9144000" cy="7772400"/>
  <p:notesSz cx="9144000" cy="6858000"/>
  <p:defaultTextStyle>
    <a:lvl1pPr algn="ctr">
      <a:defRPr sz="1200" b="1">
        <a:latin typeface="Arial"/>
        <a:ea typeface="Arial"/>
        <a:cs typeface="Arial"/>
        <a:sym typeface="Arial"/>
      </a:defRPr>
    </a:lvl1pPr>
    <a:lvl2pPr indent="457200" algn="ctr">
      <a:defRPr sz="1200" b="1">
        <a:latin typeface="Arial"/>
        <a:ea typeface="Arial"/>
        <a:cs typeface="Arial"/>
        <a:sym typeface="Arial"/>
      </a:defRPr>
    </a:lvl2pPr>
    <a:lvl3pPr indent="914400" algn="ctr">
      <a:defRPr sz="1200" b="1">
        <a:latin typeface="Arial"/>
        <a:ea typeface="Arial"/>
        <a:cs typeface="Arial"/>
        <a:sym typeface="Arial"/>
      </a:defRPr>
    </a:lvl3pPr>
    <a:lvl4pPr indent="1371600" algn="ctr">
      <a:defRPr sz="1200" b="1">
        <a:latin typeface="Arial"/>
        <a:ea typeface="Arial"/>
        <a:cs typeface="Arial"/>
        <a:sym typeface="Arial"/>
      </a:defRPr>
    </a:lvl4pPr>
    <a:lvl5pPr indent="1828800" algn="ctr">
      <a:defRPr sz="1200" b="1">
        <a:latin typeface="Arial"/>
        <a:ea typeface="Arial"/>
        <a:cs typeface="Arial"/>
        <a:sym typeface="Arial"/>
      </a:defRPr>
    </a:lvl5pPr>
    <a:lvl6pPr algn="ctr">
      <a:defRPr sz="1200" b="1">
        <a:latin typeface="Arial"/>
        <a:ea typeface="Arial"/>
        <a:cs typeface="Arial"/>
        <a:sym typeface="Arial"/>
      </a:defRPr>
    </a:lvl6pPr>
    <a:lvl7pPr algn="ctr">
      <a:defRPr sz="1200" b="1">
        <a:latin typeface="Arial"/>
        <a:ea typeface="Arial"/>
        <a:cs typeface="Arial"/>
        <a:sym typeface="Arial"/>
      </a:defRPr>
    </a:lvl7pPr>
    <a:lvl8pPr algn="ctr">
      <a:defRPr sz="1200" b="1">
        <a:latin typeface="Arial"/>
        <a:ea typeface="Arial"/>
        <a:cs typeface="Arial"/>
        <a:sym typeface="Arial"/>
      </a:defRPr>
    </a:lvl8pPr>
    <a:lvl9pPr algn="ctr">
      <a:defRPr sz="1200" b="1">
        <a:latin typeface="Arial"/>
        <a:ea typeface="Arial"/>
        <a:cs typeface="Arial"/>
        <a:sym typeface="Arial"/>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guide id="3" orient="horz" pos="2472">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eyoung Sohn" initials="" lastIdx="2" clrIdx="0"/>
  <p:cmAuthor id="7" name="Manju Chatani-Gada" initials="MCG [6]" lastIdx="1" clrIdx="7">
    <p:extLst/>
  </p:cmAuthor>
  <p:cmAuthor id="1" name="Heeyoung Sohn" initials="HS" lastIdx="6" clrIdx="1">
    <p:extLst/>
  </p:cmAuthor>
  <p:cmAuthor id="8" name="Manju Chatani-Gada" initials="MCG [7]" lastIdx="1" clrIdx="8">
    <p:extLst/>
  </p:cmAuthor>
  <p:cmAuthor id="2" name="Manju Chatani-Gada" initials="MCG" lastIdx="1" clrIdx="2">
    <p:extLst/>
  </p:cmAuthor>
  <p:cmAuthor id="9" name="Dazon Dixon Diallo" initials="DDD" lastIdx="14" clrIdx="9">
    <p:extLst/>
  </p:cmAuthor>
  <p:cmAuthor id="3" name="Manju Chatani-Gada" initials="MCG [2]" lastIdx="1" clrIdx="3">
    <p:extLst/>
  </p:cmAuthor>
  <p:cmAuthor id="10" name="Anna" initials="A" lastIdx="0" clrIdx="10"/>
  <p:cmAuthor id="4" name="Manju Chatani-Gada" initials="MCG [3]" lastIdx="1" clrIdx="4">
    <p:extLst/>
  </p:cmAuthor>
  <p:cmAuthor id="5" name="Manju Chatani-Gada" initials="MCG [4]" lastIdx="1" clrIdx="5">
    <p:extLst/>
  </p:cmAuthor>
  <p:cmAuthor id="6" name="Manju Chatani-Gada" initials="MCG [5]"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1CF"/>
    <a:srgbClr val="D79ECF"/>
    <a:srgbClr val="BF0000"/>
    <a:srgbClr val="00020C"/>
    <a:srgbClr val="FFDEDC"/>
    <a:srgbClr val="FFBD46"/>
    <a:srgbClr val="5F5E5B"/>
    <a:srgbClr val="8B18EC"/>
    <a:srgbClr val="FFFFFE"/>
    <a:srgbClr val="0008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2E2E2"/>
          </a:solidFill>
        </a:fill>
      </a:tcStyle>
    </a:wholeTbl>
    <a:band2H>
      <a:tcTxStyle/>
      <a:tcStyle>
        <a:tcBdr/>
        <a:fill>
          <a:solidFill>
            <a:srgbClr val="F1F1F1"/>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AAAAA"/>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AAAAA"/>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AAAAA"/>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a:tcStyle>
        <a:tcBdr/>
        <a:fill>
          <a:solidFill>
            <a:srgbClr val="F1E8E8"/>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34549" autoAdjust="0"/>
    <p:restoredTop sz="95238" autoAdjust="0"/>
  </p:normalViewPr>
  <p:slideViewPr>
    <p:cSldViewPr snapToGrid="0" snapToObjects="1">
      <p:cViewPr varScale="1">
        <p:scale>
          <a:sx n="81" d="100"/>
          <a:sy n="81" d="100"/>
        </p:scale>
        <p:origin x="1016" y="192"/>
      </p:cViewPr>
      <p:guideLst>
        <p:guide orient="horz" pos="2184"/>
        <p:guide pos="2880"/>
        <p:guide orient="horz" pos="2472"/>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napToObjects="1">
      <p:cViewPr varScale="1">
        <p:scale>
          <a:sx n="98" d="100"/>
          <a:sy n="98" d="100"/>
        </p:scale>
        <p:origin x="2320" y="19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9" dt="2015-11-05T16:56:20.898" idx="1">
    <p:pos x="3002" y="3694"/>
    <p:text>Added "and girls"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9" dt="2015-11-05T16:58:17.870" idx="2">
    <p:pos x="10" y="10"/>
    <p:text>Added an "s" to mean</p:text>
    <p:extLst>
      <p:ext uri="{C676402C-5697-4E1C-873F-D02D1690AC5C}">
        <p15:threadingInfo xmlns:p15="http://schemas.microsoft.com/office/powerpoint/2012/main" timeZoneBias="300"/>
      </p:ext>
    </p:extLst>
  </p:cm>
  <p:cm authorId="9" dt="2015-11-05T16:59:29.406" idx="3">
    <p:pos x="106" y="106"/>
    <p:text>added "or a device"  For example, at one time condoms were called prophylactics.</p:text>
    <p:extLst>
      <p:ext uri="{C676402C-5697-4E1C-873F-D02D1690AC5C}">
        <p15:threadingInfo xmlns:p15="http://schemas.microsoft.com/office/powerpoint/2012/main" timeZoneBias="300"/>
      </p:ext>
    </p:extLst>
  </p:cm>
  <p:cm authorId="9" dt="2015-12-18T14:35:09.818" idx="12">
    <p:pos x="106" y="202"/>
    <p:text>Would love to see condoms added to this list. It is the only "device" that is HIV preventive and used to be called prophylactics! (Though young,  I am at the end of the baby boomers!!!)</p:text>
    <p:extLst>
      <p:ext uri="{C676402C-5697-4E1C-873F-D02D1690AC5C}">
        <p15:threadingInfo xmlns:p15="http://schemas.microsoft.com/office/powerpoint/2012/main" timeZoneBias="300">
          <p15:parentCm authorId="9" idx="3"/>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9" dt="2015-11-05T17:01:28.381" idx="4">
    <p:pos x="10" y="10"/>
    <p:text>woman</p:text>
    <p:extLst>
      <p:ext uri="{C676402C-5697-4E1C-873F-D02D1690AC5C}">
        <p15:threadingInfo xmlns:p15="http://schemas.microsoft.com/office/powerpoint/2012/main" timeZoneBias="300"/>
      </p:ext>
    </p:extLst>
  </p:cm>
  <p:cm authorId="9" dt="2015-12-18T14:35:18.583" idx="13">
    <p:pos x="10" y="106"/>
    <p:text>Need a citation here.</p:text>
    <p:extLst>
      <p:ext uri="{C676402C-5697-4E1C-873F-D02D1690AC5C}">
        <p15:threadingInfo xmlns:p15="http://schemas.microsoft.com/office/powerpoint/2012/main" timeZoneBias="300">
          <p15:parentCm authorId="9" idx="4"/>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9" dt="2015-11-05T17:02:56.963" idx="5">
    <p:pos x="10" y="10"/>
    <p:text>adolescents</p:text>
    <p:extLst>
      <p:ext uri="{C676402C-5697-4E1C-873F-D02D1690AC5C}">
        <p15:threadingInfo xmlns:p15="http://schemas.microsoft.com/office/powerpoint/2012/main" timeZoneBias="300"/>
      </p:ext>
    </p:extLst>
  </p:cm>
  <p:cm authorId="9" dt="2015-12-18T14:32:58.969" idx="7">
    <p:pos x="106" y="106"/>
    <p:text/>
    <p:extLst>
      <p:ext uri="{C676402C-5697-4E1C-873F-D02D1690AC5C}">
        <p15:threadingInfo xmlns:p15="http://schemas.microsoft.com/office/powerpoint/2012/main" timeZoneBias="300"/>
      </p:ext>
    </p:extLst>
  </p:cm>
  <p:cm authorId="9" dt="2015-12-18T14:33:16.029" idx="8">
    <p:pos x="202" y="202"/>
    <p:text>Need a citation here.</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9" dt="2015-11-05T17:05:01.370" idx="6">
    <p:pos x="10" y="10"/>
    <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9" dt="2015-12-18T14:33:38.193" idx="9">
    <p:pos x="10" y="10"/>
    <p:text/>
    <p:extLst>
      <p:ext uri="{C676402C-5697-4E1C-873F-D02D1690AC5C}">
        <p15:threadingInfo xmlns:p15="http://schemas.microsoft.com/office/powerpoint/2012/main" timeZoneBias="300"/>
      </p:ext>
    </p:extLst>
  </p:cm>
  <p:cm authorId="9" dt="2015-12-18T14:33:44.183" idx="10">
    <p:pos x="106" y="106"/>
    <p:text>Need a citation here</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9" dt="2015-12-18T14:33:56.168" idx="11">
    <p:pos x="10" y="10"/>
    <p:text>Need a citation here.</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9" dt="2015-12-18T14:35:44.657" idx="14">
    <p:pos x="10" y="10"/>
    <p:text>Need a citation here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47C7E108-6552-5B40-95AD-9519AA286B29}" type="datetimeFigureOut">
              <a:rPr lang="en-GB" smtClean="0"/>
              <a:pPr/>
              <a:t>04/04/2016</a:t>
            </a:fld>
            <a:endParaRPr lang="en-GB"/>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44D22CB6-5BED-2344-BA79-F87EC668CB17}" type="slidenum">
              <a:rPr lang="en-GB" smtClean="0"/>
              <a:pPr/>
              <a:t>‹#›</a:t>
            </a:fld>
            <a:endParaRPr lang="en-GB"/>
          </a:p>
        </p:txBody>
      </p:sp>
    </p:spTree>
    <p:extLst>
      <p:ext uri="{BB962C8B-B14F-4D97-AF65-F5344CB8AC3E}">
        <p14:creationId xmlns:p14="http://schemas.microsoft.com/office/powerpoint/2010/main" val="1301176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3059113" y="514350"/>
            <a:ext cx="3025775" cy="2571750"/>
          </a:xfrm>
          <a:prstGeom prst="rect">
            <a:avLst/>
          </a:prstGeom>
        </p:spPr>
        <p:txBody>
          <a:bodyPr/>
          <a:lstStyle/>
          <a:p>
            <a:pPr lvl="0"/>
            <a:endParaRPr/>
          </a:p>
        </p:txBody>
      </p:sp>
      <p:sp>
        <p:nvSpPr>
          <p:cNvPr id="66" name="Shape 66"/>
          <p:cNvSpPr>
            <a:spLocks noGrp="1"/>
          </p:cNvSpPr>
          <p:nvPr>
            <p:ph type="body" sz="quarter" idx="1"/>
          </p:nvPr>
        </p:nvSpPr>
        <p:spPr>
          <a:xfrm>
            <a:off x="1219200" y="3257550"/>
            <a:ext cx="6705600" cy="3086100"/>
          </a:xfrm>
          <a:prstGeom prst="rect">
            <a:avLst/>
          </a:prstGeom>
        </p:spPr>
        <p:txBody>
          <a:bodyPr/>
          <a:lstStyle/>
          <a:p>
            <a:pPr lvl="0"/>
            <a:endParaRPr/>
          </a:p>
        </p:txBody>
      </p:sp>
    </p:spTree>
    <p:extLst>
      <p:ext uri="{BB962C8B-B14F-4D97-AF65-F5344CB8AC3E}">
        <p14:creationId xmlns:p14="http://schemas.microsoft.com/office/powerpoint/2010/main" val="815844097"/>
      </p:ext>
    </p:extLst>
  </p:cSld>
  <p:clrMap bg1="lt1" tx1="dk1" bg2="lt2" tx2="dk2" accent1="accent1" accent2="accent2" accent3="accent3" accent4="accent4" accent5="accent5" accent6="accent6" hlink="hlink" folHlink="folHlink"/>
  <p:hf hdr="0" ftr="0" dt="0"/>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noRot="1" noChangeAspect="1"/>
          </p:cNvSpPr>
          <p:nvPr>
            <p:ph type="sldImg"/>
          </p:nvPr>
        </p:nvSpPr>
        <p:spPr>
          <a:xfrm>
            <a:off x="3059113" y="514350"/>
            <a:ext cx="3025775" cy="2571750"/>
          </a:xfrm>
          <a:prstGeom prst="rect">
            <a:avLst/>
          </a:prstGeom>
        </p:spPr>
        <p:txBody>
          <a:bodyPr/>
          <a:lstStyle/>
          <a:p>
            <a:pPr lvl="0"/>
            <a:endParaRPr dirty="0"/>
          </a:p>
        </p:txBody>
      </p:sp>
      <p:sp>
        <p:nvSpPr>
          <p:cNvPr id="75" name="Shape 75"/>
          <p:cNvSpPr>
            <a:spLocks noGrp="1"/>
          </p:cNvSpPr>
          <p:nvPr>
            <p:ph type="body" sz="quarter" idx="1"/>
          </p:nvPr>
        </p:nvSpPr>
        <p:spPr>
          <a:xfrm>
            <a:off x="187064" y="2894315"/>
            <a:ext cx="8956936" cy="3973530"/>
          </a:xfrm>
          <a:prstGeom prst="rect">
            <a:avLst/>
          </a:prstGeom>
        </p:spPr>
        <p:txBody>
          <a:bodyPr/>
          <a:lstStyle/>
          <a:p>
            <a:pPr lvl="0">
              <a:defRPr sz="1800"/>
            </a:pPr>
            <a:r>
              <a:rPr sz="1400" b="1" dirty="0"/>
              <a:t>[Note to </a:t>
            </a:r>
            <a:r>
              <a:rPr sz="1400" b="1" dirty="0" smtClean="0"/>
              <a:t>speaker:</a:t>
            </a:r>
            <a:r>
              <a:rPr sz="1400" i="1" dirty="0" smtClean="0"/>
              <a:t> </a:t>
            </a:r>
            <a:r>
              <a:rPr sz="1400" b="1" i="1" dirty="0" smtClean="0"/>
              <a:t>Please introduc</a:t>
            </a:r>
            <a:r>
              <a:rPr lang="en-US" sz="1400" b="1" i="1" dirty="0" smtClean="0"/>
              <a:t>e</a:t>
            </a:r>
            <a:r>
              <a:rPr sz="1400" b="1" i="1" dirty="0" smtClean="0"/>
              <a:t> yourself and your organization. Explain why you are making this presentation and why HIV prevention is important to you.]</a:t>
            </a:r>
            <a:r>
              <a:rPr sz="1400" b="1" dirty="0" smtClean="0"/>
              <a:t> </a:t>
            </a:r>
            <a:endParaRPr sz="1400" b="1" dirty="0"/>
          </a:p>
          <a:p>
            <a:pPr lvl="0">
              <a:defRPr sz="1800"/>
            </a:pPr>
            <a:endParaRPr sz="1400" b="1" dirty="0"/>
          </a:p>
          <a:p>
            <a:pPr lvl="0">
              <a:defRPr sz="1800"/>
            </a:pPr>
            <a:r>
              <a:rPr sz="1400" dirty="0" smtClean="0"/>
              <a:t>Th</a:t>
            </a:r>
            <a:r>
              <a:rPr lang="en-US" sz="1400" dirty="0" smtClean="0"/>
              <a:t>ese slides were</a:t>
            </a:r>
            <a:r>
              <a:rPr sz="1400" dirty="0" smtClean="0"/>
              <a:t> </a:t>
            </a:r>
            <a:r>
              <a:rPr sz="1400" dirty="0"/>
              <a:t>prepared by the US Women and PrEP Working </a:t>
            </a:r>
            <a:r>
              <a:rPr sz="1400" dirty="0" smtClean="0"/>
              <a:t>Group</a:t>
            </a:r>
            <a:r>
              <a:rPr lang="en-US" sz="1400" dirty="0" smtClean="0"/>
              <a:t>. It is</a:t>
            </a:r>
            <a:r>
              <a:rPr sz="1400" dirty="0" smtClean="0"/>
              <a:t> </a:t>
            </a:r>
            <a:r>
              <a:rPr lang="en-US" sz="1400" dirty="0" smtClean="0"/>
              <a:t>a </a:t>
            </a:r>
            <a:r>
              <a:rPr sz="1400" dirty="0" smtClean="0"/>
              <a:t>nation</a:t>
            </a:r>
            <a:r>
              <a:rPr lang="en-US" sz="1400" dirty="0" smtClean="0"/>
              <a:t>al </a:t>
            </a:r>
            <a:r>
              <a:rPr sz="1400" dirty="0" smtClean="0"/>
              <a:t>network </a:t>
            </a:r>
            <a:r>
              <a:rPr sz="1400" dirty="0"/>
              <a:t>of women’s health advocates, researchers, academics</a:t>
            </a:r>
            <a:r>
              <a:rPr sz="1400" dirty="0" smtClean="0"/>
              <a:t>,</a:t>
            </a:r>
            <a:r>
              <a:rPr lang="en-US" sz="1400" dirty="0" smtClean="0"/>
              <a:t> policy makers and others. They are working to make sure that women know about </a:t>
            </a:r>
            <a:r>
              <a:rPr lang="en-US" sz="1400" dirty="0" err="1" smtClean="0"/>
              <a:t>PrEP</a:t>
            </a:r>
            <a:r>
              <a:rPr lang="en-US" sz="1400" dirty="0" smtClean="0"/>
              <a:t> and have access to it if they want it.  They</a:t>
            </a:r>
            <a:r>
              <a:rPr sz="1400" dirty="0" smtClean="0"/>
              <a:t> </a:t>
            </a:r>
            <a:r>
              <a:rPr sz="1400" dirty="0"/>
              <a:t>are also</a:t>
            </a:r>
            <a:r>
              <a:rPr sz="1400" dirty="0" smtClean="0"/>
              <a:t> </a:t>
            </a:r>
            <a:r>
              <a:rPr lang="en-US" sz="1400" dirty="0" smtClean="0"/>
              <a:t>want to make </a:t>
            </a:r>
            <a:r>
              <a:rPr sz="1400" dirty="0" smtClean="0"/>
              <a:t>sure </a:t>
            </a:r>
            <a:r>
              <a:rPr sz="1400" dirty="0"/>
              <a:t>that </a:t>
            </a:r>
            <a:r>
              <a:rPr sz="1400" dirty="0" smtClean="0"/>
              <a:t>women </a:t>
            </a:r>
            <a:r>
              <a:rPr sz="1400" dirty="0"/>
              <a:t>to have a</a:t>
            </a:r>
            <a:r>
              <a:rPr sz="1400" dirty="0" smtClean="0"/>
              <a:t> </a:t>
            </a:r>
            <a:r>
              <a:rPr lang="en-US" sz="1400" dirty="0" smtClean="0"/>
              <a:t>voice</a:t>
            </a:r>
            <a:r>
              <a:rPr sz="1400" dirty="0" smtClean="0"/>
              <a:t> </a:t>
            </a:r>
            <a:r>
              <a:rPr sz="1400" dirty="0"/>
              <a:t>in deciding</a:t>
            </a:r>
            <a:r>
              <a:rPr sz="1400" dirty="0" smtClean="0"/>
              <a:t> </a:t>
            </a:r>
            <a:r>
              <a:rPr lang="en-US" sz="1400" dirty="0" smtClean="0"/>
              <a:t>how our health care system handles this new area of </a:t>
            </a:r>
            <a:r>
              <a:rPr sz="1400" dirty="0" smtClean="0"/>
              <a:t>HIV </a:t>
            </a:r>
            <a:r>
              <a:rPr sz="1400" dirty="0"/>
              <a:t>prevention</a:t>
            </a:r>
            <a:r>
              <a:rPr sz="1400" dirty="0" smtClean="0"/>
              <a:t>.</a:t>
            </a:r>
            <a:endParaRPr lang="en-US" sz="1400" dirty="0" smtClean="0"/>
          </a:p>
          <a:p>
            <a:pPr lvl="0">
              <a:defRPr sz="1800"/>
            </a:pPr>
            <a:endParaRPr sz="1400" dirty="0" smtClean="0"/>
          </a:p>
          <a:p>
            <a:pPr lvl="0">
              <a:defRPr sz="1800"/>
            </a:pPr>
            <a:r>
              <a:rPr sz="1400" dirty="0"/>
              <a:t>The Working Group</a:t>
            </a:r>
            <a:r>
              <a:rPr sz="1400" dirty="0" smtClean="0"/>
              <a:t> </a:t>
            </a:r>
            <a:r>
              <a:rPr lang="en-US" sz="1400" dirty="0" smtClean="0"/>
              <a:t>i</a:t>
            </a:r>
            <a:r>
              <a:rPr sz="1400" dirty="0" smtClean="0"/>
              <a:t>s </a:t>
            </a:r>
            <a:r>
              <a:rPr sz="1400" dirty="0"/>
              <a:t>not just about PrEP.</a:t>
            </a:r>
            <a:r>
              <a:rPr sz="1400" dirty="0" smtClean="0"/>
              <a:t> </a:t>
            </a:r>
            <a:r>
              <a:rPr lang="en-US" sz="1400" dirty="0" smtClean="0"/>
              <a:t>It is</a:t>
            </a:r>
            <a:r>
              <a:rPr sz="1400" dirty="0" smtClean="0"/>
              <a:t> </a:t>
            </a:r>
            <a:r>
              <a:rPr sz="1400" dirty="0"/>
              <a:t>also</a:t>
            </a:r>
            <a:r>
              <a:rPr sz="1400" dirty="0" smtClean="0"/>
              <a:t> </a:t>
            </a:r>
            <a:r>
              <a:rPr lang="en-US" sz="1400" dirty="0" smtClean="0"/>
              <a:t>beginning to </a:t>
            </a:r>
            <a:r>
              <a:rPr sz="1400" dirty="0" smtClean="0"/>
              <a:t>advocat</a:t>
            </a:r>
            <a:r>
              <a:rPr lang="en-US" sz="1400" dirty="0" smtClean="0"/>
              <a:t>e</a:t>
            </a:r>
            <a:r>
              <a:rPr sz="1400" dirty="0" smtClean="0"/>
              <a:t> </a:t>
            </a:r>
            <a:r>
              <a:rPr sz="1400" dirty="0"/>
              <a:t>around</a:t>
            </a:r>
            <a:r>
              <a:rPr sz="1400" dirty="0" smtClean="0"/>
              <a:t> </a:t>
            </a:r>
            <a:r>
              <a:rPr lang="en-US" sz="1400" dirty="0" smtClean="0"/>
              <a:t>research on </a:t>
            </a:r>
            <a:r>
              <a:rPr sz="1400" dirty="0" smtClean="0"/>
              <a:t>microbicides</a:t>
            </a:r>
            <a:r>
              <a:rPr sz="1400" dirty="0"/>
              <a:t>, “Treatment as Prevention” and other new biomedical HIV prevention</a:t>
            </a:r>
            <a:r>
              <a:rPr sz="1400" dirty="0" smtClean="0"/>
              <a:t> </a:t>
            </a:r>
            <a:r>
              <a:rPr lang="en-US" sz="1400" dirty="0" smtClean="0"/>
              <a:t>tools that women need.</a:t>
            </a:r>
            <a:endParaRPr sz="1400" dirty="0" smtClean="0"/>
          </a:p>
          <a:p>
            <a:pPr lvl="0">
              <a:defRPr sz="1800"/>
            </a:pPr>
            <a:endParaRPr sz="1400" dirty="0" smtClean="0"/>
          </a:p>
          <a:p>
            <a:pPr lvl="0">
              <a:defRPr sz="1800"/>
            </a:pPr>
            <a:r>
              <a:rPr lang="en-US" sz="1400" dirty="0" smtClean="0"/>
              <a:t>Maybe you have heard news about some new </a:t>
            </a:r>
            <a:r>
              <a:rPr sz="1400" dirty="0" smtClean="0"/>
              <a:t>HIV </a:t>
            </a:r>
            <a:r>
              <a:rPr sz="1400" dirty="0"/>
              <a:t>prevention</a:t>
            </a:r>
            <a:r>
              <a:rPr sz="1400" dirty="0" smtClean="0"/>
              <a:t> </a:t>
            </a:r>
            <a:r>
              <a:rPr lang="en-US" sz="1400" dirty="0" smtClean="0"/>
              <a:t>methods. </a:t>
            </a:r>
            <a:r>
              <a:rPr sz="1400" dirty="0" smtClean="0"/>
              <a:t>PrEP </a:t>
            </a:r>
            <a:r>
              <a:rPr lang="en-US" sz="1400" dirty="0" smtClean="0"/>
              <a:t>is one that had</a:t>
            </a:r>
            <a:r>
              <a:rPr sz="1400" dirty="0" smtClean="0"/>
              <a:t> </a:t>
            </a:r>
            <a:r>
              <a:rPr sz="1400" dirty="0"/>
              <a:t>been proven to work</a:t>
            </a:r>
            <a:r>
              <a:rPr sz="1400" dirty="0" smtClean="0"/>
              <a:t>.</a:t>
            </a:r>
            <a:r>
              <a:rPr lang="en-US" sz="1400" dirty="0" smtClean="0"/>
              <a:t> Others, like vaccines and </a:t>
            </a:r>
            <a:r>
              <a:rPr lang="en-US" sz="1400" dirty="0" err="1" smtClean="0"/>
              <a:t>microbicides</a:t>
            </a:r>
            <a:r>
              <a:rPr lang="en-US" sz="1400" dirty="0" smtClean="0"/>
              <a:t> (</a:t>
            </a:r>
            <a:r>
              <a:rPr lang="en-US" sz="1400" dirty="0" err="1" smtClean="0"/>
              <a:t>mĭ-KRO-bĭ</a:t>
            </a:r>
            <a:r>
              <a:rPr lang="en-US" sz="1400" dirty="0" smtClean="0"/>
              <a:t>-</a:t>
            </a:r>
            <a:r>
              <a:rPr lang="en-US" sz="1400" dirty="0" err="1" smtClean="0"/>
              <a:t>sīdz</a:t>
            </a:r>
            <a:r>
              <a:rPr lang="en-US" sz="1400" dirty="0" smtClean="0"/>
              <a:t>) are still being developed. </a:t>
            </a:r>
            <a:r>
              <a:rPr sz="1400" dirty="0" smtClean="0"/>
              <a:t> </a:t>
            </a:r>
            <a:r>
              <a:rPr lang="en-US" sz="1400" dirty="0" err="1" smtClean="0"/>
              <a:t>Microbicides</a:t>
            </a:r>
            <a:r>
              <a:rPr lang="en-US" sz="1400" dirty="0" smtClean="0"/>
              <a:t> will be products like gels or vaginal rings that can be inserted before sex for protection from HIV. These are not on the market yet.</a:t>
            </a:r>
            <a:r>
              <a:rPr sz="1400" dirty="0" smtClean="0"/>
              <a:t> </a:t>
            </a:r>
            <a:endParaRPr sz="1400" dirty="0"/>
          </a:p>
        </p:txBody>
      </p:sp>
      <p:sp>
        <p:nvSpPr>
          <p:cNvPr id="4" name="TextBox 3"/>
          <p:cNvSpPr txBox="1"/>
          <p:nvPr/>
        </p:nvSpPr>
        <p:spPr>
          <a:xfrm>
            <a:off x="370719" y="196892"/>
            <a:ext cx="177916"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200" b="1" i="0" u="none" strike="noStrike" cap="none" spc="0" normalizeH="0" baseline="0" dirty="0" smtClean="0">
                <a:ln>
                  <a:noFill/>
                </a:ln>
                <a:solidFill>
                  <a:srgbClr val="000000"/>
                </a:solidFill>
                <a:effectLst/>
                <a:uFillTx/>
                <a:latin typeface="Arial"/>
                <a:ea typeface="Arial"/>
                <a:cs typeface="Arial"/>
                <a:sym typeface="Arial"/>
              </a:rPr>
              <a:t>1</a:t>
            </a: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2978756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xfrm>
            <a:off x="3059113" y="514350"/>
            <a:ext cx="3025775" cy="2571750"/>
          </a:xfrm>
          <a:ln/>
        </p:spPr>
      </p:sp>
      <p:sp>
        <p:nvSpPr>
          <p:cNvPr id="3" name="Notes Placeholder 2"/>
          <p:cNvSpPr>
            <a:spLocks noGrp="1"/>
          </p:cNvSpPr>
          <p:nvPr>
            <p:ph type="body" idx="1"/>
          </p:nvPr>
        </p:nvSpPr>
        <p:spPr>
          <a:xfrm>
            <a:off x="134593" y="2810205"/>
            <a:ext cx="9009407" cy="3838710"/>
          </a:xfrm>
        </p:spPr>
        <p:txBody>
          <a:bodyPr>
            <a:noAutofit/>
          </a:bodyPr>
          <a:lstStyle/>
          <a:p>
            <a:pPr>
              <a:defRPr/>
            </a:pPr>
            <a:r>
              <a:rPr lang="en-GB" sz="1200" dirty="0" smtClean="0"/>
              <a:t>Research has been done to see how well </a:t>
            </a:r>
            <a:r>
              <a:rPr lang="en-GB" sz="1200" dirty="0" err="1" smtClean="0"/>
              <a:t>PrEP</a:t>
            </a:r>
            <a:r>
              <a:rPr lang="en-GB" sz="1200" dirty="0" smtClean="0"/>
              <a:t> works to protect all kinds of people. Studies have enrolled men who have sex with men (MSM), </a:t>
            </a:r>
            <a:r>
              <a:rPr lang="en-GB" sz="1200" dirty="0" err="1" smtClean="0"/>
              <a:t>cis</a:t>
            </a:r>
            <a:r>
              <a:rPr lang="en-GB" sz="1200" dirty="0" smtClean="0"/>
              <a:t>-gender and transgender women and mixed status couples. These are couples where one partner is living with HIV and the other is not. The couples came to their study visits together and the HIV negative partners got </a:t>
            </a:r>
            <a:r>
              <a:rPr lang="en-GB" sz="1200" dirty="0" err="1" smtClean="0"/>
              <a:t>PrEP</a:t>
            </a:r>
            <a:r>
              <a:rPr lang="en-GB" sz="1200" dirty="0" smtClean="0"/>
              <a:t>. </a:t>
            </a:r>
          </a:p>
          <a:p>
            <a:pPr>
              <a:defRPr/>
            </a:pPr>
            <a:endParaRPr lang="en-GB" sz="1200" dirty="0" smtClean="0"/>
          </a:p>
          <a:p>
            <a:pPr>
              <a:defRPr/>
            </a:pPr>
            <a:r>
              <a:rPr lang="en-GB" sz="1200" dirty="0" smtClean="0"/>
              <a:t>Everyone enrolling in all the studies got free condoms. They were all urged to use the condoms and </a:t>
            </a:r>
            <a:r>
              <a:rPr lang="en-GB" sz="1200" u="sng" dirty="0" smtClean="0"/>
              <a:t>NOT</a:t>
            </a:r>
            <a:r>
              <a:rPr lang="en-GB" sz="1200" dirty="0" smtClean="0"/>
              <a:t> to rely on the pills for protection because no one knew for sure if </a:t>
            </a:r>
            <a:r>
              <a:rPr lang="en-GB" sz="1200" dirty="0" err="1" smtClean="0"/>
              <a:t>PrEP</a:t>
            </a:r>
            <a:r>
              <a:rPr lang="en-GB" sz="1200" dirty="0" smtClean="0"/>
              <a:t> worked or not. Then half of the HIV negative participants got the real drug and the other half got a placebo (</a:t>
            </a:r>
            <a:r>
              <a:rPr lang="en-GB" sz="1200" dirty="0" err="1" smtClean="0"/>
              <a:t>plah</a:t>
            </a:r>
            <a:r>
              <a:rPr lang="en-GB" sz="1200" dirty="0" smtClean="0"/>
              <a:t>-SEE-bow), which is a fake pill. This way, the scientists could see if </a:t>
            </a:r>
            <a:r>
              <a:rPr lang="en-GB" sz="1200" dirty="0" err="1" smtClean="0"/>
              <a:t>PrEP</a:t>
            </a:r>
            <a:r>
              <a:rPr lang="en-GB" sz="1200" dirty="0" smtClean="0"/>
              <a:t> was effective by comparing what happened among those who got the real pills versus those who got the placebo pills. All participants were told that only half the group would get real pills. They agreed to be in the trial knowing they only had a 50:50 chance of getting </a:t>
            </a:r>
            <a:r>
              <a:rPr lang="en-GB" sz="1200" dirty="0" err="1" smtClean="0"/>
              <a:t>PrEP</a:t>
            </a:r>
            <a:r>
              <a:rPr lang="en-GB" sz="1200" dirty="0" smtClean="0"/>
              <a:t>.</a:t>
            </a:r>
          </a:p>
          <a:p>
            <a:pPr>
              <a:defRPr/>
            </a:pPr>
            <a:endParaRPr lang="en-GB" sz="1200" dirty="0" smtClean="0"/>
          </a:p>
          <a:p>
            <a:pPr>
              <a:defRPr/>
            </a:pPr>
            <a:r>
              <a:rPr lang="en-GB" sz="1200" dirty="0" smtClean="0"/>
              <a:t>It turned out that </a:t>
            </a:r>
            <a:r>
              <a:rPr lang="en-GB" sz="1200" dirty="0" err="1" smtClean="0"/>
              <a:t>PrEP</a:t>
            </a:r>
            <a:r>
              <a:rPr lang="en-GB" sz="1200" dirty="0" smtClean="0"/>
              <a:t> works very well </a:t>
            </a:r>
            <a:r>
              <a:rPr lang="en-GB" sz="1200" u="sng" dirty="0" smtClean="0"/>
              <a:t>WHEN</a:t>
            </a:r>
            <a:r>
              <a:rPr lang="en-GB" sz="1200" dirty="0" smtClean="0"/>
              <a:t> people don’t forget to take it. People who took the pills every day had </a:t>
            </a:r>
            <a:r>
              <a:rPr lang="en-GB" sz="1200" b="1" dirty="0" smtClean="0"/>
              <a:t>up to 92% less chance </a:t>
            </a:r>
            <a:r>
              <a:rPr lang="en-GB" sz="1200" dirty="0" smtClean="0"/>
              <a:t>of getting HIV than those who did not take them at all.</a:t>
            </a:r>
            <a:r>
              <a:rPr lang="en-GB" sz="1200" b="1" baseline="30000" dirty="0" smtClean="0">
                <a:solidFill>
                  <a:srgbClr val="FF0000"/>
                </a:solidFill>
              </a:rPr>
              <a:t>4</a:t>
            </a:r>
            <a:r>
              <a:rPr lang="en-GB" sz="1200" dirty="0" smtClean="0"/>
              <a:t> </a:t>
            </a:r>
            <a:r>
              <a:rPr lang="en-GB" sz="1200" baseline="0" dirty="0" smtClean="0"/>
              <a:t> </a:t>
            </a:r>
            <a:r>
              <a:rPr lang="en-GB" sz="1200" dirty="0" smtClean="0"/>
              <a:t>But getting that result really depended on not missing pills.</a:t>
            </a:r>
          </a:p>
          <a:p>
            <a:pPr>
              <a:defRPr/>
            </a:pPr>
            <a:endParaRPr lang="en-GB" sz="1200" dirty="0" smtClean="0"/>
          </a:p>
          <a:p>
            <a:pPr lvl="1">
              <a:defRPr/>
            </a:pPr>
            <a:r>
              <a:rPr lang="en-GB" sz="1200" u="sng" dirty="0" smtClean="0"/>
              <a:t>In a couples study</a:t>
            </a:r>
            <a:r>
              <a:rPr lang="en-GB" sz="1200" dirty="0" smtClean="0"/>
              <a:t>: 4 out of 5</a:t>
            </a:r>
            <a:r>
              <a:rPr lang="en-GB" sz="1200" baseline="0" dirty="0" smtClean="0"/>
              <a:t> </a:t>
            </a:r>
            <a:r>
              <a:rPr lang="en-GB" sz="1200" dirty="0" smtClean="0"/>
              <a:t>of the HIV negative partners took pills daily. As a result,</a:t>
            </a:r>
            <a:r>
              <a:rPr lang="en-GB" sz="1200" baseline="0" dirty="0" smtClean="0"/>
              <a:t> most of them (3 out of 4) didn’t get HIV</a:t>
            </a:r>
            <a:r>
              <a:rPr lang="en-GB" sz="1200" dirty="0" smtClean="0"/>
              <a:t>.</a:t>
            </a:r>
          </a:p>
          <a:p>
            <a:pPr lvl="1">
              <a:defRPr/>
            </a:pPr>
            <a:r>
              <a:rPr lang="en-GB" sz="1200" u="sng" dirty="0" smtClean="0"/>
              <a:t>In an MSM study</a:t>
            </a:r>
            <a:r>
              <a:rPr lang="en-GB" sz="1200" dirty="0" smtClean="0"/>
              <a:t>:  About half the men took pills regularly. The group’s HIV risk went down, but less than it did for the couples. </a:t>
            </a:r>
          </a:p>
          <a:p>
            <a:pPr lvl="1">
              <a:defRPr/>
            </a:pPr>
            <a:r>
              <a:rPr lang="en-GB" sz="1200" u="sng" dirty="0" smtClean="0"/>
              <a:t>In two studies of </a:t>
            </a:r>
            <a:r>
              <a:rPr lang="en-GB" sz="1200" u="sng" dirty="0" err="1" smtClean="0"/>
              <a:t>cis</a:t>
            </a:r>
            <a:r>
              <a:rPr lang="en-GB" sz="1200" u="sng" dirty="0" smtClean="0"/>
              <a:t>-gender women</a:t>
            </a:r>
            <a:r>
              <a:rPr lang="en-GB" sz="1200" dirty="0" smtClean="0"/>
              <a:t>: Many women didn’t take the pills daily. The group’s overall HIV risk didn’t go down at all. </a:t>
            </a:r>
          </a:p>
          <a:p>
            <a:pPr lvl="1">
              <a:defRPr/>
            </a:pPr>
            <a:endParaRPr lang="en-GB" sz="1200" dirty="0" smtClean="0"/>
          </a:p>
          <a:p>
            <a:pPr lvl="1">
              <a:defRPr/>
            </a:pPr>
            <a:r>
              <a:rPr lang="en-GB" sz="1200" dirty="0" smtClean="0"/>
              <a:t>The Bottom Line is: </a:t>
            </a:r>
            <a:r>
              <a:rPr lang="en-GB" sz="1200" b="1" dirty="0" smtClean="0"/>
              <a:t>The</a:t>
            </a:r>
            <a:r>
              <a:rPr lang="en-GB" sz="1200" b="1" baseline="0" dirty="0" smtClean="0"/>
              <a:t> level of protection you get from </a:t>
            </a:r>
            <a:r>
              <a:rPr lang="en-GB" sz="1200" b="1" baseline="0" dirty="0" err="1" smtClean="0"/>
              <a:t>PrEP</a:t>
            </a:r>
            <a:r>
              <a:rPr lang="en-GB" sz="1200" b="1" baseline="0" dirty="0" smtClean="0"/>
              <a:t> depends on YOU -- and whether you take it daily or not. </a:t>
            </a:r>
            <a:endParaRPr lang="en-GB" sz="1200" b="1" dirty="0" smtClean="0"/>
          </a:p>
          <a:p>
            <a:pPr lvl="1">
              <a:defRPr/>
            </a:pPr>
            <a:endParaRPr lang="en-GB" sz="1200" dirty="0" smtClean="0"/>
          </a:p>
          <a:p>
            <a:pPr>
              <a:defRPr/>
            </a:pPr>
            <a:endParaRPr lang="en-GB" sz="1200" b="1" dirty="0" smtClean="0"/>
          </a:p>
          <a:p>
            <a:pPr>
              <a:defRPr/>
            </a:pPr>
            <a:endParaRPr lang="en-GB" sz="1200" b="1" dirty="0"/>
          </a:p>
        </p:txBody>
      </p:sp>
      <p:sp>
        <p:nvSpPr>
          <p:cNvPr id="4" name="TextBox 3"/>
          <p:cNvSpPr txBox="1"/>
          <p:nvPr/>
        </p:nvSpPr>
        <p:spPr>
          <a:xfrm>
            <a:off x="524835" y="383940"/>
            <a:ext cx="263502"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200" b="1" i="0" u="none" strike="noStrike" cap="none" spc="0" normalizeH="0" baseline="0" dirty="0" smtClean="0">
                <a:ln>
                  <a:noFill/>
                </a:ln>
                <a:solidFill>
                  <a:srgbClr val="000000"/>
                </a:solidFill>
                <a:effectLst/>
                <a:uFillTx/>
                <a:latin typeface="Arial"/>
                <a:ea typeface="Arial"/>
                <a:cs typeface="Arial"/>
                <a:sym typeface="Arial"/>
              </a:rPr>
              <a:t>10</a:t>
            </a: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145789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xfrm>
            <a:off x="3059113" y="514350"/>
            <a:ext cx="3025775" cy="2571750"/>
          </a:xfrm>
          <a:ln/>
        </p:spPr>
      </p:sp>
      <p:sp>
        <p:nvSpPr>
          <p:cNvPr id="3" name="Notes Placeholder 2"/>
          <p:cNvSpPr>
            <a:spLocks noGrp="1"/>
          </p:cNvSpPr>
          <p:nvPr>
            <p:ph type="body" idx="1"/>
          </p:nvPr>
        </p:nvSpPr>
        <p:spPr>
          <a:xfrm>
            <a:off x="463826" y="3257086"/>
            <a:ext cx="8549723" cy="3412738"/>
          </a:xfrm>
        </p:spPr>
        <p:txBody>
          <a:bodyPr>
            <a:normAutofit fontScale="92500" lnSpcReduction="10000"/>
          </a:bodyPr>
          <a:lstStyle/>
          <a:p>
            <a:pPr>
              <a:defRPr/>
            </a:pPr>
            <a:r>
              <a:rPr lang="en-GB" sz="1400" dirty="0" smtClean="0"/>
              <a:t>Some people experience a short-term reaction when they start </a:t>
            </a:r>
            <a:r>
              <a:rPr lang="en-GB" sz="1400" dirty="0" err="1" smtClean="0"/>
              <a:t>PrEP</a:t>
            </a:r>
            <a:r>
              <a:rPr lang="en-GB" sz="1400" dirty="0" smtClean="0"/>
              <a:t>.  They may have some nausea, fatigue, headaches –and maybe even some vomiting. These just happens while the body is getting used to the new drug.  For most people, these side effects go away after the first week or two.  If it doesn’t, you should check with your health care provider.</a:t>
            </a:r>
          </a:p>
          <a:p>
            <a:pPr>
              <a:defRPr/>
            </a:pPr>
            <a:endParaRPr lang="en-GB" sz="1400" dirty="0" smtClean="0"/>
          </a:p>
          <a:p>
            <a:pPr>
              <a:defRPr/>
            </a:pPr>
            <a:r>
              <a:rPr lang="en-GB" sz="1400" dirty="0" smtClean="0"/>
              <a:t>There are two major side effects that a very small number of people may get. The first is that </a:t>
            </a:r>
            <a:r>
              <a:rPr lang="en-GB" sz="1400" dirty="0" err="1" smtClean="0"/>
              <a:t>PrEP</a:t>
            </a:r>
            <a:r>
              <a:rPr lang="en-GB" sz="1400" dirty="0" smtClean="0"/>
              <a:t> can have an effect on kidney function. Part of the reason people on </a:t>
            </a:r>
            <a:r>
              <a:rPr lang="en-GB" sz="1400" dirty="0" err="1" smtClean="0"/>
              <a:t>PrEP</a:t>
            </a:r>
            <a:r>
              <a:rPr lang="en-GB" sz="1400" dirty="0" smtClean="0"/>
              <a:t> have to get regular check-ups is to look for this side effect. People who get it are taken off of </a:t>
            </a:r>
            <a:r>
              <a:rPr lang="en-GB" sz="1400" dirty="0" err="1" smtClean="0"/>
              <a:t>PrEP</a:t>
            </a:r>
            <a:r>
              <a:rPr lang="en-GB" sz="1400" dirty="0" smtClean="0"/>
              <a:t> right away.  </a:t>
            </a:r>
          </a:p>
          <a:p>
            <a:pPr>
              <a:defRPr/>
            </a:pPr>
            <a:endParaRPr lang="en-GB" sz="1514" dirty="0" smtClean="0"/>
          </a:p>
          <a:p>
            <a:pPr>
              <a:defRPr/>
            </a:pPr>
            <a:r>
              <a:rPr lang="en-GB" sz="1514" dirty="0" smtClean="0"/>
              <a:t>The second major side effect is that the </a:t>
            </a:r>
            <a:r>
              <a:rPr lang="en-GB" sz="1514" dirty="0" err="1" smtClean="0"/>
              <a:t>PrEP</a:t>
            </a:r>
            <a:r>
              <a:rPr lang="en-GB" sz="1514" dirty="0" smtClean="0"/>
              <a:t> drug, </a:t>
            </a:r>
            <a:r>
              <a:rPr lang="en-GB" sz="1514" dirty="0" err="1" smtClean="0"/>
              <a:t>Truvada</a:t>
            </a:r>
            <a:r>
              <a:rPr lang="en-GB" sz="1514" dirty="0" smtClean="0"/>
              <a:t>, sometimes leads to </a:t>
            </a:r>
            <a:r>
              <a:rPr lang="en-US" sz="1514" dirty="0" smtClean="0"/>
              <a:t>very mild change in bone hardness</a:t>
            </a:r>
            <a:r>
              <a:rPr lang="en-GB" sz="1400" dirty="0" smtClean="0"/>
              <a:t>. This can affect how strong your bones are.  Again, people taking </a:t>
            </a:r>
            <a:r>
              <a:rPr lang="en-GB" sz="1400" dirty="0" err="1" smtClean="0"/>
              <a:t>PrEP</a:t>
            </a:r>
            <a:r>
              <a:rPr lang="en-GB" sz="1400" baseline="0" dirty="0" smtClean="0"/>
              <a:t> </a:t>
            </a:r>
            <a:r>
              <a:rPr lang="en-GB" sz="1400" dirty="0" smtClean="0"/>
              <a:t>are tested for this during their follow-up visits.  If tests show that bone hardness is changing, then the person is taken off of </a:t>
            </a:r>
            <a:r>
              <a:rPr lang="en-GB" sz="1400" dirty="0" err="1" smtClean="0"/>
              <a:t>PrEP</a:t>
            </a:r>
            <a:r>
              <a:rPr lang="en-GB" sz="1400" dirty="0" smtClean="0"/>
              <a:t>.</a:t>
            </a:r>
          </a:p>
          <a:p>
            <a:pPr>
              <a:defRPr/>
            </a:pPr>
            <a:endParaRPr lang="en-GB" sz="1400" dirty="0" smtClean="0"/>
          </a:p>
          <a:p>
            <a:pPr>
              <a:defRPr/>
            </a:pPr>
            <a:r>
              <a:rPr lang="en-GB" sz="1400" dirty="0" smtClean="0"/>
              <a:t>In both cases, the body goes back to normal as soon as the person stops taking </a:t>
            </a:r>
            <a:r>
              <a:rPr lang="en-GB" sz="1400" dirty="0" err="1" smtClean="0"/>
              <a:t>PrEP</a:t>
            </a:r>
            <a:r>
              <a:rPr lang="en-GB" sz="1400" dirty="0" smtClean="0"/>
              <a:t>. No long term damage is done either to the bones or the kidneys as a result of getting these side effects.</a:t>
            </a:r>
            <a:endParaRPr lang="en-GB" sz="1400" dirty="0"/>
          </a:p>
        </p:txBody>
      </p:sp>
      <p:sp>
        <p:nvSpPr>
          <p:cNvPr id="4" name="TextBox 3"/>
          <p:cNvSpPr txBox="1"/>
          <p:nvPr/>
        </p:nvSpPr>
        <p:spPr>
          <a:xfrm>
            <a:off x="751282" y="514350"/>
            <a:ext cx="263502"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200" b="1" i="0" u="none" strike="noStrike" cap="none" spc="0" normalizeH="0" baseline="0" dirty="0" smtClean="0">
                <a:ln>
                  <a:noFill/>
                </a:ln>
                <a:solidFill>
                  <a:srgbClr val="000000"/>
                </a:solidFill>
                <a:effectLst/>
                <a:uFillTx/>
                <a:latin typeface="Arial"/>
                <a:ea typeface="Arial"/>
                <a:cs typeface="Arial"/>
                <a:sym typeface="Arial"/>
              </a:rPr>
              <a:t>11</a:t>
            </a: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684487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9113" y="514350"/>
            <a:ext cx="3025775" cy="2571750"/>
          </a:xfrm>
        </p:spPr>
      </p:sp>
      <p:sp>
        <p:nvSpPr>
          <p:cNvPr id="3" name="Notes Placeholder 2"/>
          <p:cNvSpPr>
            <a:spLocks noGrp="1"/>
          </p:cNvSpPr>
          <p:nvPr>
            <p:ph type="body" idx="1"/>
          </p:nvPr>
        </p:nvSpPr>
        <p:spPr>
          <a:xfrm>
            <a:off x="101600" y="3086100"/>
            <a:ext cx="8906933" cy="3257550"/>
          </a:xfrm>
        </p:spPr>
        <p:txBody>
          <a:bodyPr>
            <a:normAutofit fontScale="25000" lnSpcReduction="20000"/>
          </a:bodyPr>
          <a:lstStyle/>
          <a:p>
            <a:r>
              <a:rPr lang="en-GB" sz="4800" dirty="0" smtClean="0">
                <a:cs typeface="Arial"/>
              </a:rPr>
              <a:t>This is one aspect of taking </a:t>
            </a:r>
            <a:r>
              <a:rPr lang="en-GB" sz="4800" dirty="0" err="1" smtClean="0">
                <a:cs typeface="Arial"/>
              </a:rPr>
              <a:t>PrEP</a:t>
            </a:r>
            <a:r>
              <a:rPr lang="en-GB" sz="4800" dirty="0" smtClean="0">
                <a:cs typeface="Arial"/>
              </a:rPr>
              <a:t> that women </a:t>
            </a:r>
            <a:r>
              <a:rPr lang="en-GB" sz="4800" u="sng" dirty="0" smtClean="0">
                <a:cs typeface="Arial"/>
              </a:rPr>
              <a:t>really</a:t>
            </a:r>
            <a:r>
              <a:rPr lang="en-GB" sz="4800" dirty="0" smtClean="0">
                <a:cs typeface="Arial"/>
              </a:rPr>
              <a:t> need to know about. </a:t>
            </a:r>
          </a:p>
          <a:p>
            <a:endParaRPr lang="en-GB" sz="4800" dirty="0" smtClean="0">
              <a:cs typeface="Arial"/>
            </a:endParaRPr>
          </a:p>
          <a:p>
            <a:r>
              <a:rPr lang="en-GB" sz="4800" dirty="0" smtClean="0">
                <a:cs typeface="Arial"/>
              </a:rPr>
              <a:t>With any drug, it only works when enough of it builds up in the right part of your body to make a difference. Let’s say your head hurts, for example. You don’t get relief the minute you swallow a headache pill, right? You have to wait for the drug to enter your blood stream and get to your head before you feel better.</a:t>
            </a:r>
          </a:p>
          <a:p>
            <a:endParaRPr lang="en-GB" sz="4800" dirty="0" smtClean="0">
              <a:cs typeface="Arial"/>
            </a:endParaRPr>
          </a:p>
          <a:p>
            <a:r>
              <a:rPr lang="en-GB" sz="4800" dirty="0" smtClean="0">
                <a:cs typeface="Arial"/>
              </a:rPr>
              <a:t>With </a:t>
            </a:r>
            <a:r>
              <a:rPr lang="en-GB" sz="4800" dirty="0" err="1" smtClean="0">
                <a:cs typeface="Arial"/>
              </a:rPr>
              <a:t>PrEP</a:t>
            </a:r>
            <a:r>
              <a:rPr lang="en-GB" sz="4800" dirty="0" smtClean="0">
                <a:cs typeface="Arial"/>
              </a:rPr>
              <a:t>, the drug builds up over time in the vagina or the rectum. When it reaches an effective level, it can protect those tissues if they are exposed to HIV during sex. But getting to that level takes several days.  If you take </a:t>
            </a:r>
            <a:r>
              <a:rPr lang="en-GB" sz="4800" dirty="0" err="1" smtClean="0">
                <a:cs typeface="Arial"/>
              </a:rPr>
              <a:t>PrEP</a:t>
            </a:r>
            <a:r>
              <a:rPr lang="en-GB" sz="4800" dirty="0" smtClean="0">
                <a:cs typeface="Arial"/>
              </a:rPr>
              <a:t> every day for seven days – the drug will build up to a protective level in the rectum. Then you have to keep taking it to maintain that protective level if you are having receptive anal sex.  </a:t>
            </a:r>
          </a:p>
          <a:p>
            <a:endParaRPr lang="en-GB" sz="4800" dirty="0" smtClean="0">
              <a:cs typeface="Arial"/>
            </a:endParaRPr>
          </a:p>
          <a:p>
            <a:r>
              <a:rPr lang="en-GB" sz="4800" dirty="0" smtClean="0">
                <a:cs typeface="Arial"/>
              </a:rPr>
              <a:t>But it takes longer to build up a protective level of drug in the vagina. Women have to take </a:t>
            </a:r>
            <a:r>
              <a:rPr lang="en-GB" sz="4800" dirty="0" err="1" smtClean="0">
                <a:cs typeface="Arial"/>
              </a:rPr>
              <a:t>PrEP</a:t>
            </a:r>
            <a:r>
              <a:rPr lang="en-GB" sz="4800" dirty="0" smtClean="0">
                <a:cs typeface="Arial"/>
              </a:rPr>
              <a:t> every day </a:t>
            </a:r>
            <a:r>
              <a:rPr lang="en-GB" sz="4800" u="sng" dirty="0" smtClean="0">
                <a:cs typeface="Arial"/>
              </a:rPr>
              <a:t>for 20 days </a:t>
            </a:r>
            <a:r>
              <a:rPr lang="en-GB" sz="4800" dirty="0" smtClean="0">
                <a:cs typeface="Arial"/>
              </a:rPr>
              <a:t>to get protection during vaginal sex.</a:t>
            </a:r>
            <a:r>
              <a:rPr lang="en-GB" sz="4800" b="1" baseline="30000" dirty="0" smtClean="0">
                <a:solidFill>
                  <a:srgbClr val="E40059"/>
                </a:solidFill>
                <a:cs typeface="Arial"/>
              </a:rPr>
              <a:t>5</a:t>
            </a:r>
            <a:r>
              <a:rPr lang="en-GB" sz="4800" dirty="0" smtClean="0">
                <a:cs typeface="Arial"/>
              </a:rPr>
              <a:t> This also means that women have to be EVEN MORE careful about not missing pills. After the first 20 days, a woman still has to be careful not to miss a day if she needs vaginal protection.  Missing doses can cause the drug level in the vagina to drop.  If it drops below the level she needs for full protection, her HIV risk could go up.</a:t>
            </a:r>
          </a:p>
          <a:p>
            <a:endParaRPr lang="en-GB" sz="4800" dirty="0" smtClean="0">
              <a:cs typeface="Arial"/>
            </a:endParaRPr>
          </a:p>
          <a:p>
            <a:r>
              <a:rPr lang="en-GB" sz="4800" dirty="0" smtClean="0">
                <a:cs typeface="Arial"/>
              </a:rPr>
              <a:t>More research is being done to find out why the drug works this way. This gap between what is needed for rectal protection and what is needed for vaginal protection may also help explain why the </a:t>
            </a:r>
            <a:r>
              <a:rPr lang="en-GB" sz="4800" dirty="0" err="1" smtClean="0">
                <a:cs typeface="Arial"/>
              </a:rPr>
              <a:t>PrEP</a:t>
            </a:r>
            <a:r>
              <a:rPr lang="en-GB" sz="4800" dirty="0" smtClean="0">
                <a:cs typeface="Arial"/>
              </a:rPr>
              <a:t> studies enrolling women did not show effectiveness.  It may have been partly because of this gap, and not just because the some of the women enrolled did not take their pills daily. </a:t>
            </a:r>
          </a:p>
          <a:p>
            <a:endParaRPr lang="en-GB" dirty="0"/>
          </a:p>
        </p:txBody>
      </p:sp>
      <p:sp>
        <p:nvSpPr>
          <p:cNvPr id="4" name="TextBox 3"/>
          <p:cNvSpPr txBox="1"/>
          <p:nvPr/>
        </p:nvSpPr>
        <p:spPr>
          <a:xfrm>
            <a:off x="938346" y="649744"/>
            <a:ext cx="263502"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200" b="1" i="0" u="none" strike="noStrike" cap="none" spc="0" normalizeH="0" baseline="0" dirty="0" smtClean="0">
                <a:ln>
                  <a:noFill/>
                </a:ln>
                <a:solidFill>
                  <a:srgbClr val="000000"/>
                </a:solidFill>
                <a:effectLst/>
                <a:uFillTx/>
                <a:latin typeface="Arial"/>
                <a:ea typeface="Arial"/>
                <a:cs typeface="Arial"/>
                <a:sym typeface="Arial"/>
              </a:rPr>
              <a:t>12</a:t>
            </a: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2699909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xfrm>
            <a:off x="3059113" y="514350"/>
            <a:ext cx="3025775" cy="2571750"/>
          </a:xfrm>
          <a:ln/>
        </p:spPr>
      </p:sp>
      <p:sp>
        <p:nvSpPr>
          <p:cNvPr id="3" name="Notes Placeholder 2"/>
          <p:cNvSpPr>
            <a:spLocks noGrp="1"/>
          </p:cNvSpPr>
          <p:nvPr>
            <p:ph type="body" idx="1"/>
          </p:nvPr>
        </p:nvSpPr>
        <p:spPr>
          <a:xfrm>
            <a:off x="207066" y="3267540"/>
            <a:ext cx="8651185" cy="3381375"/>
          </a:xfrm>
        </p:spPr>
        <p:txBody>
          <a:bodyPr>
            <a:normAutofit fontScale="85000" lnSpcReduction="10000"/>
          </a:bodyPr>
          <a:lstStyle/>
          <a:p>
            <a:pPr>
              <a:defRPr/>
            </a:pPr>
            <a:r>
              <a:rPr lang="en-GB" sz="1514" dirty="0" smtClean="0"/>
              <a:t>Transgender women have their own, unique questions about </a:t>
            </a:r>
            <a:r>
              <a:rPr lang="en-GB" sz="1514" dirty="0" err="1" smtClean="0"/>
              <a:t>PrEP</a:t>
            </a:r>
            <a:r>
              <a:rPr lang="en-GB" sz="1514" dirty="0" smtClean="0"/>
              <a:t>.  Like everyone else, most of them want to know how much it will cost. They may also want to know how to find a provider who will prescribe it for them, if they want it.  The news about how </a:t>
            </a:r>
            <a:r>
              <a:rPr lang="en-GB" sz="1514" dirty="0" err="1" smtClean="0"/>
              <a:t>PrEP</a:t>
            </a:r>
            <a:r>
              <a:rPr lang="en-GB" sz="1514" dirty="0" smtClean="0"/>
              <a:t> builds up in the rectal tissue is also important to transgender women who have sex with men. </a:t>
            </a:r>
          </a:p>
          <a:p>
            <a:pPr>
              <a:defRPr/>
            </a:pPr>
            <a:endParaRPr lang="en-GB" sz="1514" dirty="0" smtClean="0"/>
          </a:p>
          <a:p>
            <a:pPr>
              <a:defRPr/>
            </a:pPr>
            <a:r>
              <a:rPr lang="en-GB" sz="1514" dirty="0" smtClean="0"/>
              <a:t>But the question asked most often by transgender women is whether </a:t>
            </a:r>
            <a:r>
              <a:rPr lang="en-GB" sz="1514" dirty="0" err="1" smtClean="0"/>
              <a:t>PrEP</a:t>
            </a:r>
            <a:r>
              <a:rPr lang="en-GB" sz="1514" dirty="0" smtClean="0"/>
              <a:t> is likely to get in the way of the hormones they take.  And we still don’t have an answer to that question.  So far, it looks like taking cross-sex female hormones and using </a:t>
            </a:r>
            <a:r>
              <a:rPr lang="en-GB" sz="1514" dirty="0" err="1" smtClean="0"/>
              <a:t>PrEP</a:t>
            </a:r>
            <a:r>
              <a:rPr lang="en-GB" sz="1514" dirty="0" smtClean="0"/>
              <a:t> at the same time is not a problem. But more research needs to be done before we will know that for sure. </a:t>
            </a:r>
          </a:p>
          <a:p>
            <a:pPr>
              <a:defRPr/>
            </a:pPr>
            <a:endParaRPr lang="en-GB" sz="1514" dirty="0" smtClean="0"/>
          </a:p>
          <a:p>
            <a:pPr>
              <a:defRPr/>
            </a:pPr>
            <a:r>
              <a:rPr lang="en-GB" sz="1514" dirty="0" smtClean="0"/>
              <a:t>Some studies enrolling men</a:t>
            </a:r>
            <a:r>
              <a:rPr lang="en-GB" sz="1514" baseline="0" dirty="0" smtClean="0"/>
              <a:t> who have sex with men </a:t>
            </a:r>
            <a:r>
              <a:rPr lang="en-GB" sz="1514" dirty="0" smtClean="0"/>
              <a:t>have also enrolled transgender women who have sex with men.  But very few transgender women stayed in these studies for more that a few visits. They dropped out because they didn’t feel comfortable in the study or for other reasons. So few of them stayed in these studies that the researchers did not learn enough about transgender women and PrEP to really tell us anything. We clearly need more information on how transgender women’s bodies react to </a:t>
            </a:r>
            <a:r>
              <a:rPr lang="en-GB" sz="1514" dirty="0" err="1" smtClean="0"/>
              <a:t>PrEP</a:t>
            </a:r>
            <a:r>
              <a:rPr lang="en-GB" sz="1514" dirty="0" smtClean="0"/>
              <a:t> and how they feel about using </a:t>
            </a:r>
            <a:r>
              <a:rPr lang="en-GB" sz="1514" dirty="0" err="1" smtClean="0"/>
              <a:t>PrEP</a:t>
            </a:r>
            <a:r>
              <a:rPr lang="en-GB" sz="1514" dirty="0" smtClean="0"/>
              <a:t>.</a:t>
            </a:r>
          </a:p>
          <a:p>
            <a:pPr>
              <a:defRPr/>
            </a:pPr>
            <a:endParaRPr lang="en-GB" sz="1514" dirty="0" smtClean="0"/>
          </a:p>
          <a:p>
            <a:pPr>
              <a:defRPr/>
            </a:pPr>
            <a:endParaRPr lang="en-GB" sz="1400" dirty="0" smtClean="0"/>
          </a:p>
          <a:p>
            <a:pPr>
              <a:defRPr/>
            </a:pPr>
            <a:endParaRPr lang="en-GB" sz="1400" dirty="0" smtClean="0"/>
          </a:p>
          <a:p>
            <a:pPr>
              <a:defRPr/>
            </a:pPr>
            <a:endParaRPr lang="en-GB" dirty="0" smtClean="0"/>
          </a:p>
          <a:p>
            <a:pPr>
              <a:defRPr/>
            </a:pPr>
            <a:endParaRPr lang="en-GB" dirty="0"/>
          </a:p>
        </p:txBody>
      </p:sp>
      <p:sp>
        <p:nvSpPr>
          <p:cNvPr id="4" name="TextBox 3"/>
          <p:cNvSpPr txBox="1"/>
          <p:nvPr/>
        </p:nvSpPr>
        <p:spPr>
          <a:xfrm>
            <a:off x="859582" y="514350"/>
            <a:ext cx="263502"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200" b="1" i="0" u="none" strike="noStrike" cap="none" spc="0" normalizeH="0" baseline="0" dirty="0" smtClean="0">
                <a:ln>
                  <a:noFill/>
                </a:ln>
                <a:solidFill>
                  <a:srgbClr val="000000"/>
                </a:solidFill>
                <a:effectLst/>
                <a:uFillTx/>
                <a:latin typeface="Arial"/>
                <a:ea typeface="Arial"/>
                <a:cs typeface="Arial"/>
                <a:sym typeface="Arial"/>
              </a:rPr>
              <a:t>13</a:t>
            </a: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212063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xfrm>
            <a:off x="5180772" y="6514171"/>
            <a:ext cx="3961158" cy="342668"/>
          </a:xfrm>
          <a:prstGeom prst="rect">
            <a:avLst/>
          </a:prstGeom>
          <a:noFill/>
        </p:spPr>
        <p:txBody>
          <a:bodyPr/>
          <a:lstStyle/>
          <a:p>
            <a:fld id="{47BE6BD0-8149-094B-9313-236E9BB03CD0}" type="slidenum">
              <a:rPr lang="en-US">
                <a:latin typeface="Times New Roman" pitchFamily="-109" charset="0"/>
              </a:rPr>
              <a:pPr/>
              <a:t>14</a:t>
            </a:fld>
            <a:endParaRPr lang="en-US">
              <a:latin typeface="Times New Roman" pitchFamily="-109" charset="0"/>
            </a:endParaRPr>
          </a:p>
        </p:txBody>
      </p:sp>
      <p:sp>
        <p:nvSpPr>
          <p:cNvPr id="38915" name="Rectangle 2"/>
          <p:cNvSpPr>
            <a:spLocks noGrp="1" noRot="1" noChangeAspect="1" noChangeArrowheads="1" noTextEdit="1"/>
          </p:cNvSpPr>
          <p:nvPr>
            <p:ph type="sldImg"/>
          </p:nvPr>
        </p:nvSpPr>
        <p:spPr>
          <a:xfrm>
            <a:off x="3059113" y="514350"/>
            <a:ext cx="3025775" cy="2571750"/>
          </a:xfrm>
          <a:ln/>
        </p:spPr>
      </p:sp>
      <p:sp>
        <p:nvSpPr>
          <p:cNvPr id="38916" name="Rectangle 3"/>
          <p:cNvSpPr>
            <a:spLocks noGrp="1" noChangeArrowheads="1"/>
          </p:cNvSpPr>
          <p:nvPr>
            <p:ph type="body" idx="1"/>
          </p:nvPr>
        </p:nvSpPr>
        <p:spPr>
          <a:xfrm>
            <a:off x="198783" y="3086101"/>
            <a:ext cx="8746435" cy="3655742"/>
          </a:xfrm>
          <a:noFill/>
          <a:ln/>
        </p:spPr>
        <p:txBody>
          <a:bodyPr/>
          <a:lstStyle/>
          <a:p>
            <a:r>
              <a:rPr lang="en-US" sz="1400" dirty="0" smtClean="0">
                <a:cs typeface="Arial"/>
              </a:rPr>
              <a:t>Here is another group of women who may want to know about </a:t>
            </a:r>
            <a:r>
              <a:rPr lang="en-US" sz="1400" dirty="0" err="1" smtClean="0">
                <a:cs typeface="Arial"/>
              </a:rPr>
              <a:t>PrEP</a:t>
            </a:r>
            <a:r>
              <a:rPr lang="en-US" sz="1400" dirty="0" smtClean="0">
                <a:cs typeface="Arial"/>
              </a:rPr>
              <a:t> – women who want to get pregnant. </a:t>
            </a:r>
          </a:p>
          <a:p>
            <a:r>
              <a:rPr lang="en-US" sz="1400" dirty="0" smtClean="0">
                <a:cs typeface="Arial"/>
              </a:rPr>
              <a:t>This picture was part of a recent newspaper report about </a:t>
            </a:r>
            <a:r>
              <a:rPr lang="en-US" sz="1400" dirty="0" err="1" smtClean="0">
                <a:cs typeface="Arial"/>
              </a:rPr>
              <a:t>PrEP-ception</a:t>
            </a:r>
            <a:r>
              <a:rPr lang="en-US" sz="1400" dirty="0" smtClean="0">
                <a:cs typeface="Arial"/>
              </a:rPr>
              <a:t>. That is a made-up word to describe how some woman can using </a:t>
            </a:r>
            <a:r>
              <a:rPr lang="en-US" sz="1400" dirty="0" err="1" smtClean="0">
                <a:cs typeface="Arial"/>
              </a:rPr>
              <a:t>PrEP</a:t>
            </a:r>
            <a:r>
              <a:rPr lang="en-US" sz="1400" dirty="0" smtClean="0">
                <a:cs typeface="Arial"/>
              </a:rPr>
              <a:t> while trying to get pregnant. In mixed status couples – with one HIV positive and one HIV negative partner – how do you get pregnant safely? Sex without a condom is risky. There are other options – like sperm-washing, which means </a:t>
            </a:r>
            <a:r>
              <a:rPr lang="en-US" sz="1400" baseline="0" dirty="0" smtClean="0">
                <a:cs typeface="Arial"/>
              </a:rPr>
              <a:t>taking HIV out of the semen -- </a:t>
            </a:r>
            <a:r>
              <a:rPr lang="en-US" sz="1400" dirty="0" smtClean="0">
                <a:cs typeface="Arial"/>
              </a:rPr>
              <a:t>or getting in vitro fertilization. These processes have to be done in laboratories. They are safe but they also cost a lot. </a:t>
            </a:r>
          </a:p>
          <a:p>
            <a:endParaRPr lang="en-US" sz="1400" dirty="0" smtClean="0">
              <a:cs typeface="Arial"/>
            </a:endParaRPr>
          </a:p>
          <a:p>
            <a:r>
              <a:rPr lang="en-US" sz="1400" dirty="0" err="1" smtClean="0">
                <a:cs typeface="Arial"/>
              </a:rPr>
              <a:t>PrEP</a:t>
            </a:r>
            <a:r>
              <a:rPr lang="en-US" sz="1400" dirty="0" smtClean="0">
                <a:cs typeface="Arial"/>
              </a:rPr>
              <a:t> offers another choice. An HIV positive partner who takes </a:t>
            </a:r>
            <a:r>
              <a:rPr lang="en-US" sz="1400" dirty="0" err="1" smtClean="0">
                <a:cs typeface="Arial"/>
              </a:rPr>
              <a:t>ARVs</a:t>
            </a:r>
            <a:r>
              <a:rPr lang="en-US" sz="1400" dirty="0" smtClean="0">
                <a:cs typeface="Arial"/>
              </a:rPr>
              <a:t> every day has a low risk of passing HIV on to a partner. The HIV negative partner can further lower the risk of transmission by taking </a:t>
            </a:r>
            <a:r>
              <a:rPr lang="en-US" sz="1400" dirty="0" err="1" smtClean="0">
                <a:cs typeface="Arial"/>
              </a:rPr>
              <a:t>PrEP</a:t>
            </a:r>
            <a:r>
              <a:rPr lang="en-US" sz="1400" dirty="0" smtClean="0">
                <a:cs typeface="Arial"/>
              </a:rPr>
              <a:t> every day. Combining these two steps results in a very low chance of HIV transmission if the couple has sex without a condom. That’s </a:t>
            </a:r>
            <a:r>
              <a:rPr lang="en-US" sz="1400" dirty="0" err="1" smtClean="0">
                <a:cs typeface="Arial"/>
              </a:rPr>
              <a:t>PrEP-ception</a:t>
            </a:r>
            <a:r>
              <a:rPr lang="en-US" sz="1400" dirty="0" smtClean="0">
                <a:cs typeface="Arial"/>
              </a:rPr>
              <a:t> – a way for mixed status couples to get pregnant safely. Research has also shown that taking </a:t>
            </a:r>
            <a:r>
              <a:rPr lang="en-US" sz="1400" dirty="0" err="1" smtClean="0">
                <a:cs typeface="Arial"/>
              </a:rPr>
              <a:t>PrEP</a:t>
            </a:r>
            <a:r>
              <a:rPr lang="en-US" sz="1400" dirty="0" smtClean="0">
                <a:cs typeface="Arial"/>
              </a:rPr>
              <a:t> before and during</a:t>
            </a:r>
            <a:r>
              <a:rPr lang="en-US" sz="1400" baseline="0" dirty="0" smtClean="0">
                <a:cs typeface="Arial"/>
              </a:rPr>
              <a:t> pregnancy does not affect the baby.</a:t>
            </a:r>
            <a:endParaRPr lang="en-US" sz="1400" dirty="0" smtClean="0">
              <a:cs typeface="Arial"/>
            </a:endParaRPr>
          </a:p>
          <a:p>
            <a:endParaRPr lang="en-US" sz="1400" dirty="0" smtClean="0">
              <a:cs typeface="Arial"/>
            </a:endParaRPr>
          </a:p>
          <a:p>
            <a:r>
              <a:rPr lang="en-US" sz="1400" dirty="0" err="1" smtClean="0">
                <a:cs typeface="Arial"/>
              </a:rPr>
              <a:t>PrEP-ception</a:t>
            </a:r>
            <a:r>
              <a:rPr lang="en-US" sz="1400" dirty="0" smtClean="0">
                <a:cs typeface="Arial"/>
              </a:rPr>
              <a:t> is a big help to couples like the one in this picture – who now have a lovely little daughter.</a:t>
            </a:r>
            <a:endParaRPr lang="en-GB" sz="1400" dirty="0">
              <a:ea typeface="ＭＳ Ｐゴシック" pitchFamily="-109" charset="-128"/>
              <a:cs typeface="ＭＳ Ｐゴシック" pitchFamily="-109" charset="-128"/>
            </a:endParaRPr>
          </a:p>
        </p:txBody>
      </p:sp>
      <p:sp>
        <p:nvSpPr>
          <p:cNvPr id="5" name="TextBox 4"/>
          <p:cNvSpPr txBox="1"/>
          <p:nvPr/>
        </p:nvSpPr>
        <p:spPr>
          <a:xfrm>
            <a:off x="967883" y="514350"/>
            <a:ext cx="263502"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200" b="1" i="0" u="none" strike="noStrike" cap="none" spc="0" normalizeH="0" baseline="0" dirty="0" smtClean="0">
                <a:ln>
                  <a:noFill/>
                </a:ln>
                <a:solidFill>
                  <a:srgbClr val="000000"/>
                </a:solidFill>
                <a:effectLst/>
                <a:uFillTx/>
                <a:latin typeface="Arial"/>
                <a:ea typeface="Arial"/>
                <a:cs typeface="Arial"/>
                <a:sym typeface="Arial"/>
              </a:rPr>
              <a:t>14</a:t>
            </a: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886158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a:xfrm>
            <a:off x="3059113" y="514350"/>
            <a:ext cx="3025775" cy="2571750"/>
          </a:xfrm>
          <a:ln/>
        </p:spPr>
      </p:sp>
      <p:sp>
        <p:nvSpPr>
          <p:cNvPr id="3" name="Notes Placeholder 2"/>
          <p:cNvSpPr>
            <a:spLocks noGrp="1"/>
          </p:cNvSpPr>
          <p:nvPr>
            <p:ph type="body" idx="1"/>
          </p:nvPr>
        </p:nvSpPr>
        <p:spPr>
          <a:xfrm>
            <a:off x="248478" y="3257086"/>
            <a:ext cx="8506239" cy="3423192"/>
          </a:xfrm>
        </p:spPr>
        <p:txBody>
          <a:bodyPr>
            <a:normAutofit fontScale="92500"/>
          </a:bodyPr>
          <a:lstStyle/>
          <a:p>
            <a:pPr>
              <a:defRPr/>
            </a:pPr>
            <a:r>
              <a:rPr lang="en-GB" sz="1297" dirty="0" smtClean="0">
                <a:latin typeface="+mj-lt"/>
              </a:rPr>
              <a:t>Another piece of really good news is that the first demonstration</a:t>
            </a:r>
            <a:r>
              <a:rPr lang="en-GB" sz="1297" baseline="0" dirty="0" smtClean="0">
                <a:latin typeface="+mj-lt"/>
              </a:rPr>
              <a:t> project </a:t>
            </a:r>
            <a:r>
              <a:rPr lang="en-GB" sz="1297" dirty="0" smtClean="0">
                <a:latin typeface="+mj-lt"/>
              </a:rPr>
              <a:t>on </a:t>
            </a:r>
            <a:r>
              <a:rPr lang="en-GB" sz="1297" dirty="0" err="1" smtClean="0">
                <a:latin typeface="+mj-lt"/>
              </a:rPr>
              <a:t>PrEP</a:t>
            </a:r>
            <a:r>
              <a:rPr lang="en-GB" sz="1297" dirty="0" smtClean="0">
                <a:latin typeface="+mj-lt"/>
              </a:rPr>
              <a:t> enrolling American women has</a:t>
            </a:r>
            <a:r>
              <a:rPr lang="en-GB" sz="1297" baseline="0" dirty="0" smtClean="0">
                <a:latin typeface="+mj-lt"/>
              </a:rPr>
              <a:t> started up. </a:t>
            </a:r>
            <a:r>
              <a:rPr lang="en-GB" sz="1297" dirty="0" smtClean="0">
                <a:latin typeface="+mj-lt"/>
              </a:rPr>
              <a:t>A </a:t>
            </a:r>
            <a:r>
              <a:rPr lang="en-GB" sz="1297" u="sng" dirty="0" smtClean="0">
                <a:latin typeface="+mj-lt"/>
              </a:rPr>
              <a:t>demonstration project </a:t>
            </a:r>
            <a:r>
              <a:rPr lang="en-GB" sz="1297" dirty="0" smtClean="0">
                <a:latin typeface="+mj-lt"/>
              </a:rPr>
              <a:t>is something</a:t>
            </a:r>
            <a:r>
              <a:rPr lang="en-GB" sz="1297" baseline="0" dirty="0" smtClean="0">
                <a:latin typeface="+mj-lt"/>
              </a:rPr>
              <a:t> that happens </a:t>
            </a:r>
            <a:r>
              <a:rPr lang="en-GB" sz="1297" u="sng" baseline="0" dirty="0" smtClean="0">
                <a:latin typeface="+mj-lt"/>
              </a:rPr>
              <a:t>after</a:t>
            </a:r>
            <a:r>
              <a:rPr lang="en-GB" sz="1297" dirty="0" smtClean="0">
                <a:latin typeface="+mj-lt"/>
              </a:rPr>
              <a:t> we know that a product is both safe</a:t>
            </a:r>
            <a:r>
              <a:rPr lang="en-GB" sz="1297" baseline="0" dirty="0" smtClean="0">
                <a:latin typeface="+mj-lt"/>
              </a:rPr>
              <a:t> and effective. It is done to figure out what is the best way to introduce the new product to people who need it.  All the research done on </a:t>
            </a:r>
            <a:r>
              <a:rPr lang="en-GB" sz="1297" baseline="0" dirty="0" err="1" smtClean="0">
                <a:latin typeface="+mj-lt"/>
              </a:rPr>
              <a:t>PrEP</a:t>
            </a:r>
            <a:r>
              <a:rPr lang="en-GB" sz="1297" baseline="0" dirty="0" smtClean="0">
                <a:latin typeface="+mj-lt"/>
              </a:rPr>
              <a:t> in the US in the past was </a:t>
            </a:r>
            <a:r>
              <a:rPr lang="en-GB" sz="1297" dirty="0" smtClean="0">
                <a:latin typeface="+mj-lt"/>
              </a:rPr>
              <a:t>focused on men who have sex with</a:t>
            </a:r>
            <a:r>
              <a:rPr lang="en-GB" sz="1297" baseline="0" dirty="0" smtClean="0">
                <a:latin typeface="+mj-lt"/>
              </a:rPr>
              <a:t> men.  But this demonstration project will show us more about the best ways to make </a:t>
            </a:r>
            <a:r>
              <a:rPr lang="en-GB" sz="1297" baseline="0" dirty="0" err="1" smtClean="0">
                <a:latin typeface="+mj-lt"/>
              </a:rPr>
              <a:t>PrEP</a:t>
            </a:r>
            <a:r>
              <a:rPr lang="en-GB" sz="1297" baseline="0" dirty="0" smtClean="0">
                <a:latin typeface="+mj-lt"/>
              </a:rPr>
              <a:t> available to </a:t>
            </a:r>
            <a:r>
              <a:rPr lang="en-GB" sz="1297" dirty="0" smtClean="0">
                <a:latin typeface="+mj-lt"/>
              </a:rPr>
              <a:t>American women, as well as men. It will also tell us more about how women feel about </a:t>
            </a:r>
            <a:r>
              <a:rPr lang="en-GB" sz="1297" dirty="0" err="1" smtClean="0">
                <a:latin typeface="+mj-lt"/>
              </a:rPr>
              <a:t>PrEP</a:t>
            </a:r>
            <a:r>
              <a:rPr lang="en-GB" sz="1297" dirty="0" smtClean="0">
                <a:latin typeface="+mj-lt"/>
              </a:rPr>
              <a:t> and what their concerns are.</a:t>
            </a:r>
          </a:p>
          <a:p>
            <a:pPr>
              <a:defRPr/>
            </a:pPr>
            <a:endParaRPr lang="en-GB" sz="1297" dirty="0" smtClean="0">
              <a:latin typeface="+mj-lt"/>
            </a:endParaRPr>
          </a:p>
          <a:p>
            <a:pPr>
              <a:defRPr/>
            </a:pPr>
            <a:r>
              <a:rPr lang="en-US" sz="1297" dirty="0" smtClean="0">
                <a:latin typeface="+mj-lt"/>
              </a:rPr>
              <a:t>SHIPP</a:t>
            </a:r>
            <a:r>
              <a:rPr lang="en-US" sz="1297" b="1" baseline="30000" dirty="0" smtClean="0">
                <a:solidFill>
                  <a:srgbClr val="E40059"/>
                </a:solidFill>
                <a:latin typeface="+mj-lt"/>
              </a:rPr>
              <a:t>6</a:t>
            </a:r>
            <a:r>
              <a:rPr lang="en-US" sz="1297" dirty="0" smtClean="0">
                <a:latin typeface="+mj-lt"/>
              </a:rPr>
              <a:t> is a pilot study making </a:t>
            </a:r>
            <a:r>
              <a:rPr lang="en-US" sz="1297" dirty="0" err="1" smtClean="0">
                <a:latin typeface="+mj-lt"/>
              </a:rPr>
              <a:t>PrEP</a:t>
            </a:r>
            <a:r>
              <a:rPr lang="en-US" sz="1297" dirty="0" smtClean="0">
                <a:latin typeface="+mj-lt"/>
              </a:rPr>
              <a:t> available to women and men through community health centers in 4 cities – Philadelphia, Chicago, Washington DC, and Jackson, Mississippi. People coming to these health centers will get their normal health care. But they will also be offered </a:t>
            </a:r>
            <a:r>
              <a:rPr lang="en-US" sz="1297" dirty="0" err="1" smtClean="0">
                <a:latin typeface="+mj-lt"/>
              </a:rPr>
              <a:t>PrEP</a:t>
            </a:r>
            <a:r>
              <a:rPr lang="en-US" sz="1297" dirty="0" smtClean="0">
                <a:latin typeface="+mj-lt"/>
              </a:rPr>
              <a:t> if they have a medical history or concerns indicating that it might be useful for them.  The purpose of this project is to see how much interest there is in using </a:t>
            </a:r>
            <a:r>
              <a:rPr lang="en-US" sz="1297" dirty="0" err="1" smtClean="0">
                <a:latin typeface="+mj-lt"/>
              </a:rPr>
              <a:t>PrEP</a:t>
            </a:r>
            <a:r>
              <a:rPr lang="en-US" sz="1297" dirty="0" smtClean="0">
                <a:latin typeface="+mj-lt"/>
              </a:rPr>
              <a:t>, how well people do with taking </a:t>
            </a:r>
            <a:r>
              <a:rPr lang="en-US" sz="1297" dirty="0" err="1" smtClean="0">
                <a:latin typeface="+mj-lt"/>
              </a:rPr>
              <a:t>PrEP</a:t>
            </a:r>
            <a:r>
              <a:rPr lang="en-US" sz="1297" dirty="0" smtClean="0">
                <a:latin typeface="+mj-lt"/>
              </a:rPr>
              <a:t> every day and how they feel about using it. I</a:t>
            </a:r>
            <a:r>
              <a:rPr lang="en-US" sz="1297" dirty="0" err="1" smtClean="0"/>
              <a:t>f</a:t>
            </a:r>
            <a:r>
              <a:rPr lang="en-US" sz="1297" dirty="0" smtClean="0"/>
              <a:t> they want help remembering to take their pills, they can ask </a:t>
            </a:r>
            <a:r>
              <a:rPr lang="en-US" sz="1297" dirty="0" smtClean="0">
                <a:latin typeface="+mj-lt"/>
              </a:rPr>
              <a:t>the clinic to call them, text them, or provide them with other daily reminders. But reminders are only for people who want them.</a:t>
            </a:r>
            <a:endParaRPr lang="en-GB" sz="1297" dirty="0" smtClean="0">
              <a:latin typeface="+mj-lt"/>
            </a:endParaRPr>
          </a:p>
          <a:p>
            <a:pPr>
              <a:defRPr/>
            </a:pPr>
            <a:endParaRPr lang="en-GB" sz="1297" dirty="0" smtClean="0">
              <a:latin typeface="+mj-lt"/>
            </a:endParaRPr>
          </a:p>
          <a:p>
            <a:pPr>
              <a:defRPr/>
            </a:pPr>
            <a:r>
              <a:rPr lang="en-GB" sz="1297" dirty="0" smtClean="0">
                <a:latin typeface="+mj-lt"/>
              </a:rPr>
              <a:t>Results from the SHIPP Project are expected in 2017.</a:t>
            </a:r>
          </a:p>
          <a:p>
            <a:pPr>
              <a:defRPr/>
            </a:pPr>
            <a:endParaRPr lang="en-GB" sz="1400" dirty="0" smtClean="0"/>
          </a:p>
          <a:p>
            <a:pPr>
              <a:defRPr/>
            </a:pPr>
            <a:endParaRPr lang="en-GB" dirty="0"/>
          </a:p>
        </p:txBody>
      </p:sp>
      <p:sp>
        <p:nvSpPr>
          <p:cNvPr id="4" name="TextBox 3"/>
          <p:cNvSpPr txBox="1"/>
          <p:nvPr/>
        </p:nvSpPr>
        <p:spPr>
          <a:xfrm>
            <a:off x="1026956" y="689123"/>
            <a:ext cx="263502"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200" b="1" i="0" u="none" strike="noStrike" cap="none" spc="0" normalizeH="0" baseline="0" dirty="0" smtClean="0">
                <a:ln>
                  <a:noFill/>
                </a:ln>
                <a:solidFill>
                  <a:srgbClr val="000000"/>
                </a:solidFill>
                <a:effectLst/>
                <a:uFillTx/>
                <a:latin typeface="Arial"/>
                <a:ea typeface="Arial"/>
                <a:cs typeface="Arial"/>
                <a:sym typeface="Arial"/>
              </a:rPr>
              <a:t>15</a:t>
            </a: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41673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9113" y="514350"/>
            <a:ext cx="3025775" cy="2571750"/>
          </a:xfrm>
        </p:spPr>
      </p:sp>
      <p:sp>
        <p:nvSpPr>
          <p:cNvPr id="3" name="Notes Placeholder 2"/>
          <p:cNvSpPr>
            <a:spLocks noGrp="1"/>
          </p:cNvSpPr>
          <p:nvPr>
            <p:ph type="body" idx="1"/>
          </p:nvPr>
        </p:nvSpPr>
        <p:spPr>
          <a:xfrm>
            <a:off x="0" y="3086101"/>
            <a:ext cx="9013647" cy="3614452"/>
          </a:xfrm>
        </p:spPr>
        <p:txBody>
          <a:bodyPr>
            <a:normAutofit fontScale="92500" lnSpcReduction="20000"/>
          </a:bodyPr>
          <a:lstStyle/>
          <a:p>
            <a:r>
              <a:rPr lang="en-GB" sz="1400" dirty="0" smtClean="0"/>
              <a:t>You can only get </a:t>
            </a:r>
            <a:r>
              <a:rPr lang="en-GB" sz="1400" dirty="0" err="1" smtClean="0"/>
              <a:t>PrEP</a:t>
            </a:r>
            <a:r>
              <a:rPr lang="en-GB" sz="1400" dirty="0" smtClean="0"/>
              <a:t> if you have a prescription. The best way is to see a health care provider who is well informed about </a:t>
            </a:r>
            <a:r>
              <a:rPr lang="en-GB" sz="1400" dirty="0" err="1" smtClean="0"/>
              <a:t>PrEP</a:t>
            </a:r>
            <a:r>
              <a:rPr lang="en-GB" sz="1400" dirty="0" smtClean="0"/>
              <a:t>.  She or he can help you decide if it is right for you.  If you have health issues that could get worse if you take </a:t>
            </a:r>
            <a:r>
              <a:rPr lang="en-GB" sz="1400" dirty="0" err="1" smtClean="0"/>
              <a:t>PrEP</a:t>
            </a:r>
            <a:r>
              <a:rPr lang="en-GB" sz="1400" dirty="0" smtClean="0"/>
              <a:t> – like kidney problems or weak bones – it might not be right for you.</a:t>
            </a:r>
          </a:p>
          <a:p>
            <a:endParaRPr lang="en-GB" sz="1400" dirty="0" smtClean="0"/>
          </a:p>
          <a:p>
            <a:r>
              <a:rPr lang="en-GB" sz="1400" dirty="0" smtClean="0"/>
              <a:t>At the clinic, you will get an HIV test. They will also look to see if you have any symptoms of having gotten HIV very recently.  This is because – if you start taking </a:t>
            </a:r>
            <a:r>
              <a:rPr lang="en-GB" sz="1400" dirty="0" err="1" smtClean="0"/>
              <a:t>PrEP</a:t>
            </a:r>
            <a:r>
              <a:rPr lang="en-GB" sz="1400" dirty="0" smtClean="0"/>
              <a:t> by mistake when you already have HIV -- your HIV could become resistant to </a:t>
            </a:r>
            <a:r>
              <a:rPr lang="en-GB" sz="1400" dirty="0" err="1" smtClean="0"/>
              <a:t>Truvada</a:t>
            </a:r>
            <a:r>
              <a:rPr lang="en-GB" sz="1400" dirty="0" smtClean="0"/>
              <a:t>.  Resistance means the </a:t>
            </a:r>
            <a:r>
              <a:rPr lang="en-GB" sz="1400" dirty="0" err="1" smtClean="0"/>
              <a:t>Truvada</a:t>
            </a:r>
            <a:r>
              <a:rPr lang="en-GB" sz="1400" dirty="0" smtClean="0"/>
              <a:t> would no longer have any effect on your HIV. You would not be able to take it as part of your HIV treatment plan so you would have fewer treatment options.  </a:t>
            </a:r>
          </a:p>
          <a:p>
            <a:endParaRPr lang="en-GB" sz="1400" dirty="0" smtClean="0"/>
          </a:p>
          <a:p>
            <a:r>
              <a:rPr lang="en-GB" sz="1400" dirty="0" smtClean="0"/>
              <a:t>People who want </a:t>
            </a:r>
            <a:r>
              <a:rPr lang="en-GB" sz="1400" dirty="0" err="1" smtClean="0"/>
              <a:t>PrEP</a:t>
            </a:r>
            <a:r>
              <a:rPr lang="en-GB" sz="1400" dirty="0" smtClean="0"/>
              <a:t> get tested for HIV right before they start on </a:t>
            </a:r>
            <a:r>
              <a:rPr lang="en-GB" sz="1400" dirty="0" err="1" smtClean="0"/>
              <a:t>PrEP</a:t>
            </a:r>
            <a:r>
              <a:rPr lang="en-GB" sz="1400" dirty="0" smtClean="0"/>
              <a:t> and every three months while they are taking it.  They are also screened regularly for other </a:t>
            </a:r>
            <a:r>
              <a:rPr lang="en-GB" sz="1400" dirty="0" err="1" smtClean="0"/>
              <a:t>STIs</a:t>
            </a:r>
            <a:r>
              <a:rPr lang="en-GB" sz="1400" dirty="0" smtClean="0"/>
              <a:t> because </a:t>
            </a:r>
            <a:r>
              <a:rPr lang="en-GB" sz="1400" dirty="0" err="1" smtClean="0"/>
              <a:t>PrEP</a:t>
            </a:r>
            <a:r>
              <a:rPr lang="en-GB" sz="1400" dirty="0" smtClean="0"/>
              <a:t> does not protect against these.</a:t>
            </a:r>
          </a:p>
          <a:p>
            <a:endParaRPr lang="en-GB" sz="1400" dirty="0" smtClean="0"/>
          </a:p>
          <a:p>
            <a:r>
              <a:rPr lang="en-GB" sz="1400" dirty="0" smtClean="0"/>
              <a:t>They are tested to see if they have any kidney or bone strength problems. Women who take </a:t>
            </a:r>
            <a:r>
              <a:rPr lang="en-GB" sz="1400" dirty="0" err="1" smtClean="0"/>
              <a:t>PrEP</a:t>
            </a:r>
            <a:r>
              <a:rPr lang="en-GB" sz="1400" dirty="0" smtClean="0"/>
              <a:t> also get regular pregnancy tests.  Most women can stay on </a:t>
            </a:r>
            <a:r>
              <a:rPr lang="en-GB" sz="1400" dirty="0" err="1" smtClean="0"/>
              <a:t>PrEP</a:t>
            </a:r>
            <a:r>
              <a:rPr lang="en-GB" sz="1400" dirty="0" smtClean="0"/>
              <a:t> if they are pregnant but they should talk to their doctor about this because every case is different. </a:t>
            </a:r>
          </a:p>
          <a:p>
            <a:endParaRPr lang="en-GB" sz="1400" dirty="0" smtClean="0"/>
          </a:p>
          <a:p>
            <a:r>
              <a:rPr lang="en-GB" sz="1400" dirty="0" smtClean="0"/>
              <a:t>The provider may also do a blood test to see if you are taking the your </a:t>
            </a:r>
            <a:r>
              <a:rPr lang="en-GB" sz="1400" dirty="0" err="1" smtClean="0"/>
              <a:t>PrEP</a:t>
            </a:r>
            <a:r>
              <a:rPr lang="en-GB" sz="1400" dirty="0" smtClean="0"/>
              <a:t> pills regularly. The clinic can help you think about ways to remind yourself to take them, if you need reminders.</a:t>
            </a:r>
          </a:p>
          <a:p>
            <a:endParaRPr lang="en-GB" sz="1400" dirty="0" smtClean="0"/>
          </a:p>
          <a:p>
            <a:endParaRPr lang="en-GB" sz="1400" dirty="0"/>
          </a:p>
        </p:txBody>
      </p:sp>
      <p:sp>
        <p:nvSpPr>
          <p:cNvPr id="4" name="TextBox 3"/>
          <p:cNvSpPr txBox="1"/>
          <p:nvPr/>
        </p:nvSpPr>
        <p:spPr>
          <a:xfrm>
            <a:off x="958037" y="514350"/>
            <a:ext cx="263502"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200" b="1" i="0" u="none" strike="noStrike" cap="none" spc="0" normalizeH="0" baseline="0" dirty="0" smtClean="0">
                <a:ln>
                  <a:noFill/>
                </a:ln>
                <a:solidFill>
                  <a:srgbClr val="000000"/>
                </a:solidFill>
                <a:effectLst/>
                <a:uFillTx/>
                <a:latin typeface="Arial"/>
                <a:ea typeface="Arial"/>
                <a:cs typeface="Arial"/>
                <a:sym typeface="Arial"/>
              </a:rPr>
              <a:t>16</a:t>
            </a: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824258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0" y="3086333"/>
            <a:ext cx="9144000" cy="3771667"/>
          </a:xfrm>
        </p:spPr>
        <p:txBody>
          <a:bodyPr>
            <a:normAutofit fontScale="92500" lnSpcReduction="10000"/>
          </a:bodyPr>
          <a:lstStyle/>
          <a:p>
            <a:pPr>
              <a:defRPr/>
            </a:pPr>
            <a:r>
              <a:rPr lang="en-US" sz="1400" dirty="0" smtClean="0"/>
              <a:t>One big question most people ask about </a:t>
            </a:r>
            <a:r>
              <a:rPr lang="en-US" sz="1400" dirty="0" err="1" smtClean="0"/>
              <a:t>PrEP</a:t>
            </a:r>
            <a:r>
              <a:rPr lang="en-US" sz="1400" dirty="0" smtClean="0"/>
              <a:t> is “who will pay for it”?  Very few people can afford the $13,000 per year it costs to pay for it out of pocket.</a:t>
            </a:r>
          </a:p>
          <a:p>
            <a:pPr>
              <a:defRPr/>
            </a:pPr>
            <a:endParaRPr lang="en-US" sz="1400" dirty="0" smtClean="0"/>
          </a:p>
          <a:p>
            <a:pPr>
              <a:defRPr/>
            </a:pPr>
            <a:r>
              <a:rPr lang="en-US" sz="1400" dirty="0" smtClean="0"/>
              <a:t>So far, the insurance companies and Medical Assistance (Medicaid) have been willing to pay for </a:t>
            </a:r>
            <a:r>
              <a:rPr lang="en-US" sz="1400" dirty="0" err="1" smtClean="0"/>
              <a:t>PrEP</a:t>
            </a:r>
            <a:r>
              <a:rPr lang="en-US" sz="1400" dirty="0" smtClean="0"/>
              <a:t>.  In the long run, it costs them less to pay for HIV prevention (such as </a:t>
            </a:r>
            <a:r>
              <a:rPr lang="en-US" sz="1400" dirty="0" err="1" smtClean="0"/>
              <a:t>PrEP</a:t>
            </a:r>
            <a:r>
              <a:rPr lang="en-US" sz="1400" dirty="0" smtClean="0"/>
              <a:t>) than it does for them to pay for HIV treatment. </a:t>
            </a:r>
          </a:p>
          <a:p>
            <a:pPr>
              <a:defRPr/>
            </a:pPr>
            <a:endParaRPr lang="en-US" sz="1400" dirty="0" smtClean="0"/>
          </a:p>
          <a:p>
            <a:pPr>
              <a:defRPr/>
            </a:pPr>
            <a:r>
              <a:rPr lang="en-US" sz="1400" dirty="0" smtClean="0"/>
              <a:t>Sometimes insurance plans require you to pay for co-pays or for the screening tests you may need to get </a:t>
            </a:r>
            <a:r>
              <a:rPr lang="en-US" sz="1400" dirty="0" err="1" smtClean="0"/>
              <a:t>PrEP</a:t>
            </a:r>
            <a:r>
              <a:rPr lang="en-US" sz="1400" dirty="0" smtClean="0"/>
              <a:t>. You may be able to get help with these costs through Gilead, the company that makes </a:t>
            </a:r>
            <a:r>
              <a:rPr lang="en-US" sz="1400" dirty="0" err="1" smtClean="0"/>
              <a:t>Truvada</a:t>
            </a:r>
            <a:r>
              <a:rPr lang="en-US" sz="1400" dirty="0" smtClean="0"/>
              <a:t>.  Staff at the clinics that prescribe </a:t>
            </a:r>
            <a:r>
              <a:rPr lang="en-US" sz="1400" dirty="0" err="1" smtClean="0"/>
              <a:t>PrEP</a:t>
            </a:r>
            <a:r>
              <a:rPr lang="en-US" sz="1400" dirty="0" smtClean="0"/>
              <a:t> can often help you find ways to get costs covered and guide you through the paper work you need to do to get this.  Your local HIV service organization may also be able to help you work through this process.</a:t>
            </a:r>
          </a:p>
          <a:p>
            <a:pPr>
              <a:defRPr/>
            </a:pPr>
            <a:endParaRPr lang="en-US" sz="1400" dirty="0" smtClean="0"/>
          </a:p>
          <a:p>
            <a:pPr>
              <a:defRPr/>
            </a:pPr>
            <a:r>
              <a:rPr lang="en-US" sz="1400" dirty="0" smtClean="0"/>
              <a:t>There is also a group of advocates who run “</a:t>
            </a:r>
            <a:r>
              <a:rPr lang="en-US" sz="1400" dirty="0" err="1" smtClean="0"/>
              <a:t>Truvada</a:t>
            </a:r>
            <a:r>
              <a:rPr lang="en-US" sz="1400" dirty="0" smtClean="0"/>
              <a:t> Track”. It is an online service that is watching to see if people are having problems with </a:t>
            </a:r>
            <a:r>
              <a:rPr lang="en-US" sz="1400" dirty="0" err="1" smtClean="0"/>
              <a:t>PrEP</a:t>
            </a:r>
            <a:r>
              <a:rPr lang="en-US" sz="1400" dirty="0" smtClean="0"/>
              <a:t> costs.  In April 2015, it published this statement </a:t>
            </a:r>
            <a:r>
              <a:rPr lang="en-US" sz="1400" b="1" dirty="0" smtClean="0"/>
              <a:t>(Speaker: read statement in orange on slide). </a:t>
            </a:r>
          </a:p>
          <a:p>
            <a:pPr>
              <a:defRPr/>
            </a:pPr>
            <a:endParaRPr lang="en-US" sz="1400" dirty="0" smtClean="0"/>
          </a:p>
          <a:p>
            <a:pPr>
              <a:defRPr/>
            </a:pPr>
            <a:r>
              <a:rPr lang="en-US" sz="1400" dirty="0" smtClean="0"/>
              <a:t>If you have trouble getting your </a:t>
            </a:r>
            <a:r>
              <a:rPr lang="en-US" sz="1400" dirty="0" err="1" smtClean="0"/>
              <a:t>PrEP</a:t>
            </a:r>
            <a:r>
              <a:rPr lang="en-US" sz="1400" dirty="0" smtClean="0"/>
              <a:t> paid for, contact </a:t>
            </a:r>
            <a:r>
              <a:rPr lang="en-US" sz="1400" dirty="0" err="1" smtClean="0"/>
              <a:t>Truvada</a:t>
            </a:r>
            <a:r>
              <a:rPr lang="en-US" sz="1400" dirty="0" smtClean="0"/>
              <a:t> Track for help. Their mission is to make sure that people who want and need </a:t>
            </a:r>
            <a:r>
              <a:rPr lang="en-US" sz="1400" dirty="0" err="1" smtClean="0"/>
              <a:t>PrEP</a:t>
            </a:r>
            <a:r>
              <a:rPr lang="en-US" sz="1400" dirty="0" smtClean="0"/>
              <a:t> can get it.</a:t>
            </a:r>
            <a:endParaRPr lang="en-GB" sz="1400" dirty="0"/>
          </a:p>
        </p:txBody>
      </p:sp>
      <p:sp>
        <p:nvSpPr>
          <p:cNvPr id="4" name="TextBox 3"/>
          <p:cNvSpPr txBox="1"/>
          <p:nvPr/>
        </p:nvSpPr>
        <p:spPr>
          <a:xfrm>
            <a:off x="958037" y="514350"/>
            <a:ext cx="263502"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200" b="1" i="0" u="none" strike="noStrike" cap="none" spc="0" normalizeH="0" baseline="0" dirty="0" smtClean="0">
                <a:ln>
                  <a:noFill/>
                </a:ln>
                <a:solidFill>
                  <a:srgbClr val="000000"/>
                </a:solidFill>
                <a:effectLst/>
                <a:uFillTx/>
                <a:latin typeface="Arial"/>
                <a:ea typeface="Arial"/>
                <a:cs typeface="Arial"/>
                <a:sym typeface="Arial"/>
              </a:rPr>
              <a:t>17</a:t>
            </a: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999265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9113" y="514350"/>
            <a:ext cx="3025775" cy="2571750"/>
          </a:xfrm>
        </p:spPr>
      </p:sp>
      <p:sp>
        <p:nvSpPr>
          <p:cNvPr id="3" name="Notes Placeholder 2"/>
          <p:cNvSpPr>
            <a:spLocks noGrp="1"/>
          </p:cNvSpPr>
          <p:nvPr>
            <p:ph type="body" idx="1"/>
          </p:nvPr>
        </p:nvSpPr>
        <p:spPr>
          <a:xfrm>
            <a:off x="330398" y="3086100"/>
            <a:ext cx="8559351" cy="3562830"/>
          </a:xfrm>
        </p:spPr>
        <p:txBody>
          <a:bodyPr>
            <a:normAutofit fontScale="62500" lnSpcReduction="20000"/>
          </a:bodyPr>
          <a:lstStyle/>
          <a:p>
            <a:r>
              <a:rPr lang="en-US" dirty="0" smtClean="0"/>
              <a:t>Since we first learned about HIV in the 1980s, women have had a harder time protecting themselves from it than men have.  In most couples, women don’t control condom use. Men do.  And in many households, women can’t control when and how sex is going to happen. Men do. Female condoms are a big help but most men can tell when their partner is using one.  So it is still something that partners have to talk about.</a:t>
            </a:r>
          </a:p>
          <a:p>
            <a:endParaRPr lang="en-US" dirty="0" smtClean="0"/>
          </a:p>
          <a:p>
            <a:r>
              <a:rPr lang="en-US" dirty="0" smtClean="0"/>
              <a:t>For over thirty years, cis-gender and transgender women – along with men who are receptive sex partners --  have been calling for tools that we can use on our own to protect ourselves from HIV.</a:t>
            </a:r>
          </a:p>
          <a:p>
            <a:endParaRPr lang="en-US" dirty="0" smtClean="0"/>
          </a:p>
          <a:p>
            <a:r>
              <a:rPr lang="en-US" dirty="0" smtClean="0"/>
              <a:t>Now we have </a:t>
            </a:r>
            <a:r>
              <a:rPr lang="en-US" dirty="0" err="1" smtClean="0"/>
              <a:t>PrEP</a:t>
            </a:r>
            <a:r>
              <a:rPr lang="en-US" dirty="0" smtClean="0"/>
              <a:t> – the first HIV prevention tool that women and men who have receptive sex can control on their own. If a woman can take </a:t>
            </a:r>
            <a:r>
              <a:rPr lang="en-US" dirty="0" err="1" smtClean="0"/>
              <a:t>PrEP</a:t>
            </a:r>
            <a:r>
              <a:rPr lang="en-US" dirty="0" smtClean="0"/>
              <a:t>, privately, every day, she can really reduce her HIV risk. </a:t>
            </a:r>
          </a:p>
          <a:p>
            <a:endParaRPr lang="en-US" dirty="0" smtClean="0"/>
          </a:p>
          <a:p>
            <a:r>
              <a:rPr lang="en-US" dirty="0" smtClean="0"/>
              <a:t>For the first time, we don’t need a man’s or anyone’s consent or cooperation to protect ourselves.  As one woman put it, “we don’t have to ask permission to save our own lives.”  </a:t>
            </a:r>
          </a:p>
          <a:p>
            <a:endParaRPr lang="en-US" dirty="0" smtClean="0"/>
          </a:p>
          <a:p>
            <a:r>
              <a:rPr lang="en-US" dirty="0" err="1" smtClean="0"/>
              <a:t>PrEP</a:t>
            </a:r>
            <a:r>
              <a:rPr lang="en-US" dirty="0" smtClean="0"/>
              <a:t> is not for everyone.  But it is a much needed option for some of us. That’s why we think every woman deserves to know about it --- and to have access to it if she wants it.</a:t>
            </a:r>
            <a:endParaRPr lang="en-GB" dirty="0"/>
          </a:p>
        </p:txBody>
      </p:sp>
      <p:sp>
        <p:nvSpPr>
          <p:cNvPr id="4" name="TextBox 3"/>
          <p:cNvSpPr txBox="1"/>
          <p:nvPr/>
        </p:nvSpPr>
        <p:spPr>
          <a:xfrm>
            <a:off x="898964" y="514350"/>
            <a:ext cx="263502"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200" b="1" i="0" u="none" strike="noStrike" cap="none" spc="0" normalizeH="0" baseline="0" dirty="0" smtClean="0">
                <a:ln>
                  <a:noFill/>
                </a:ln>
                <a:solidFill>
                  <a:srgbClr val="000000"/>
                </a:solidFill>
                <a:effectLst/>
                <a:uFillTx/>
                <a:latin typeface="Arial"/>
                <a:ea typeface="Arial"/>
                <a:cs typeface="Arial"/>
                <a:sym typeface="Arial"/>
              </a:rPr>
              <a:t>18</a:t>
            </a: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898018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a:xfrm>
            <a:off x="3059113" y="514350"/>
            <a:ext cx="3025775" cy="2571750"/>
          </a:xfrm>
          <a:ln/>
        </p:spPr>
      </p:sp>
      <p:sp>
        <p:nvSpPr>
          <p:cNvPr id="51203" name="Notes Placeholder 2"/>
          <p:cNvSpPr>
            <a:spLocks noGrp="1"/>
          </p:cNvSpPr>
          <p:nvPr>
            <p:ph type="body" idx="1"/>
          </p:nvPr>
        </p:nvSpPr>
        <p:spPr>
          <a:xfrm>
            <a:off x="220133" y="3257550"/>
            <a:ext cx="8921797" cy="3086100"/>
          </a:xfrm>
          <a:noFill/>
          <a:ln/>
        </p:spPr>
        <p:txBody>
          <a:bodyPr/>
          <a:lstStyle/>
          <a:p>
            <a:r>
              <a:rPr lang="en-GB" sz="1200" dirty="0" smtClean="0">
                <a:latin typeface="Arial"/>
                <a:cs typeface="Arial"/>
              </a:rPr>
              <a:t>For people interested in </a:t>
            </a:r>
            <a:r>
              <a:rPr lang="en-GB" sz="1200" dirty="0" err="1" smtClean="0">
                <a:latin typeface="Arial"/>
                <a:cs typeface="Arial"/>
              </a:rPr>
              <a:t>PrEP</a:t>
            </a:r>
            <a:r>
              <a:rPr lang="en-GB" sz="1200" dirty="0" smtClean="0">
                <a:latin typeface="Arial"/>
                <a:cs typeface="Arial"/>
              </a:rPr>
              <a:t>, it is good to get some printed information before going to a doctor or clinic about it.  Since </a:t>
            </a:r>
            <a:r>
              <a:rPr lang="en-GB" sz="1200" dirty="0" err="1" smtClean="0">
                <a:latin typeface="Arial"/>
                <a:cs typeface="Arial"/>
              </a:rPr>
              <a:t>PrEP</a:t>
            </a:r>
            <a:r>
              <a:rPr lang="en-GB" sz="1200" dirty="0" smtClean="0">
                <a:latin typeface="Arial"/>
                <a:cs typeface="Arial"/>
              </a:rPr>
              <a:t> is fairly new, some providers don’t know much about it. If they are not well-informed, they may discourage you from asking about </a:t>
            </a:r>
            <a:r>
              <a:rPr lang="en-GB" sz="1200" dirty="0" err="1" smtClean="0">
                <a:latin typeface="Arial"/>
                <a:cs typeface="Arial"/>
              </a:rPr>
              <a:t>PrEP</a:t>
            </a:r>
            <a:r>
              <a:rPr lang="en-GB" sz="1200" dirty="0" smtClean="0">
                <a:latin typeface="Arial"/>
                <a:cs typeface="Arial"/>
              </a:rPr>
              <a:t> so they don’t have to respond to your questions. Having this brochure on hand can help you deal with that.</a:t>
            </a:r>
          </a:p>
          <a:p>
            <a:endParaRPr lang="en-GB" sz="1200" dirty="0" smtClean="0">
              <a:latin typeface="Arial"/>
              <a:cs typeface="Arial"/>
            </a:endParaRPr>
          </a:p>
          <a:p>
            <a:r>
              <a:rPr lang="en-GB" sz="1200" dirty="0" smtClean="0">
                <a:latin typeface="Arial"/>
                <a:cs typeface="Arial"/>
              </a:rPr>
              <a:t>Published by the CDC, it is something you can share with a provider. It is also good to read on your own, to prepare for your visit.  The fact that two men are on the cover </a:t>
            </a:r>
            <a:r>
              <a:rPr lang="en-GB" sz="1200" u="sng" dirty="0" smtClean="0">
                <a:latin typeface="Arial"/>
                <a:cs typeface="Arial"/>
              </a:rPr>
              <a:t>doesn’t mean</a:t>
            </a:r>
            <a:r>
              <a:rPr lang="en-GB" sz="1200" dirty="0" smtClean="0">
                <a:latin typeface="Arial"/>
                <a:cs typeface="Arial"/>
              </a:rPr>
              <a:t> this piece is only for men. It also applies to women. You can download copies of this brochure online for free. </a:t>
            </a:r>
          </a:p>
          <a:p>
            <a:endParaRPr lang="en-GB" sz="1200" dirty="0" smtClean="0">
              <a:latin typeface="Arial"/>
              <a:cs typeface="Arial"/>
            </a:endParaRPr>
          </a:p>
          <a:p>
            <a:r>
              <a:rPr lang="en-GB" sz="1200" dirty="0" smtClean="0">
                <a:latin typeface="Arial"/>
                <a:cs typeface="Arial"/>
              </a:rPr>
              <a:t>If your health care provider does not know much about </a:t>
            </a:r>
            <a:r>
              <a:rPr lang="en-GB" sz="1200" dirty="0" err="1" smtClean="0">
                <a:latin typeface="Arial"/>
                <a:cs typeface="Arial"/>
              </a:rPr>
              <a:t>PrEP</a:t>
            </a:r>
            <a:r>
              <a:rPr lang="en-GB" sz="1200" dirty="0" smtClean="0">
                <a:latin typeface="Arial"/>
                <a:cs typeface="Arial"/>
              </a:rPr>
              <a:t>, find another provider who knows more about it.  It is a good idea to call your local HIV service organization or your local health department and ask them for the names of doctors who prescribe </a:t>
            </a:r>
            <a:r>
              <a:rPr lang="en-GB" sz="1200" dirty="0" err="1" smtClean="0">
                <a:latin typeface="Arial"/>
                <a:cs typeface="Arial"/>
              </a:rPr>
              <a:t>PrEP</a:t>
            </a:r>
            <a:r>
              <a:rPr lang="en-GB" sz="1200" dirty="0" smtClean="0">
                <a:latin typeface="Arial"/>
                <a:cs typeface="Arial"/>
              </a:rPr>
              <a:t>.  Often LGBT rights organizations can also refer you health care providers for this.</a:t>
            </a:r>
          </a:p>
          <a:p>
            <a:r>
              <a:rPr lang="en-GB" sz="1200" dirty="0" smtClean="0">
                <a:latin typeface="Arial"/>
                <a:cs typeface="Arial"/>
              </a:rPr>
              <a:t> </a:t>
            </a:r>
          </a:p>
          <a:p>
            <a:r>
              <a:rPr lang="en-GB" sz="1200" b="1" u="sng" dirty="0" smtClean="0">
                <a:latin typeface="Arial"/>
                <a:cs typeface="Arial"/>
              </a:rPr>
              <a:t>(Speaker:</a:t>
            </a:r>
            <a:r>
              <a:rPr lang="en-GB" sz="1200" b="1" dirty="0" smtClean="0">
                <a:latin typeface="Arial"/>
                <a:cs typeface="Arial"/>
              </a:rPr>
              <a:t>  Please feel free to add your own comments here about how people can access </a:t>
            </a:r>
            <a:r>
              <a:rPr lang="en-GB" sz="1200" b="1" dirty="0" err="1" smtClean="0">
                <a:latin typeface="Arial"/>
                <a:cs typeface="Arial"/>
              </a:rPr>
              <a:t>PrEP</a:t>
            </a:r>
            <a:r>
              <a:rPr lang="en-GB" sz="1200" b="1" dirty="0" smtClean="0">
                <a:latin typeface="Arial"/>
                <a:cs typeface="Arial"/>
              </a:rPr>
              <a:t> in your community. </a:t>
            </a:r>
          </a:p>
          <a:p>
            <a:r>
              <a:rPr lang="en-GB" sz="1200" b="1" dirty="0" smtClean="0">
                <a:latin typeface="Arial"/>
                <a:cs typeface="Arial"/>
              </a:rPr>
              <a:t>If you do not have that information, suggest that they look at the info. sources on next slide.)</a:t>
            </a:r>
            <a:endParaRPr lang="en-GB" sz="1200" b="1" dirty="0">
              <a:latin typeface="Arial"/>
              <a:ea typeface="ＭＳ Ｐゴシック" pitchFamily="-109" charset="-128"/>
              <a:cs typeface="Arial"/>
            </a:endParaRPr>
          </a:p>
        </p:txBody>
      </p:sp>
      <p:sp>
        <p:nvSpPr>
          <p:cNvPr id="51204" name="Slide Number Placeholder 3"/>
          <p:cNvSpPr>
            <a:spLocks noGrp="1"/>
          </p:cNvSpPr>
          <p:nvPr>
            <p:ph type="sldNum" sz="quarter" idx="5"/>
          </p:nvPr>
        </p:nvSpPr>
        <p:spPr>
          <a:xfrm>
            <a:off x="5180772" y="6514171"/>
            <a:ext cx="3961158" cy="342668"/>
          </a:xfrm>
          <a:prstGeom prst="rect">
            <a:avLst/>
          </a:prstGeom>
          <a:noFill/>
        </p:spPr>
        <p:txBody>
          <a:bodyPr/>
          <a:lstStyle/>
          <a:p>
            <a:fld id="{D4918982-C708-C741-A85E-4426E01A3AAF}" type="slidenum">
              <a:rPr lang="en-US" smtClean="0">
                <a:latin typeface="Times New Roman" pitchFamily="-109" charset="0"/>
              </a:rPr>
              <a:pPr/>
              <a:t>19</a:t>
            </a:fld>
            <a:endParaRPr lang="en-US" smtClean="0">
              <a:latin typeface="Times New Roman" pitchFamily="-109" charset="0"/>
            </a:endParaRPr>
          </a:p>
        </p:txBody>
      </p:sp>
      <p:sp>
        <p:nvSpPr>
          <p:cNvPr id="5" name="TextBox 4"/>
          <p:cNvSpPr txBox="1"/>
          <p:nvPr/>
        </p:nvSpPr>
        <p:spPr>
          <a:xfrm>
            <a:off x="1007265" y="698967"/>
            <a:ext cx="263502"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200" b="1" i="0" u="none" strike="noStrike" cap="none" spc="0" normalizeH="0" baseline="0" dirty="0" smtClean="0">
                <a:ln>
                  <a:noFill/>
                </a:ln>
                <a:solidFill>
                  <a:srgbClr val="000000"/>
                </a:solidFill>
                <a:effectLst/>
                <a:uFillTx/>
                <a:latin typeface="Arial"/>
                <a:ea typeface="Arial"/>
                <a:cs typeface="Arial"/>
                <a:sym typeface="Arial"/>
              </a:rPr>
              <a:t>19</a:t>
            </a: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155922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9113" y="514350"/>
            <a:ext cx="3025775" cy="2571750"/>
          </a:xfrm>
        </p:spPr>
      </p:sp>
      <p:sp>
        <p:nvSpPr>
          <p:cNvPr id="3" name="Notes Placeholder 2"/>
          <p:cNvSpPr>
            <a:spLocks noGrp="1"/>
          </p:cNvSpPr>
          <p:nvPr>
            <p:ph type="body" idx="1"/>
          </p:nvPr>
        </p:nvSpPr>
        <p:spPr>
          <a:xfrm>
            <a:off x="495595" y="3086100"/>
            <a:ext cx="8648405" cy="3593804"/>
          </a:xfrm>
        </p:spPr>
        <p:txBody>
          <a:bodyPr>
            <a:noAutofit/>
          </a:bodyPr>
          <a:lstStyle/>
          <a:p>
            <a:pPr>
              <a:lnSpc>
                <a:spcPct val="130000"/>
              </a:lnSpc>
            </a:pPr>
            <a:r>
              <a:rPr lang="en-US" sz="1400" dirty="0" err="1" smtClean="0">
                <a:latin typeface="Arial" pitchFamily="-110" charset="0"/>
              </a:rPr>
              <a:t>PrEP</a:t>
            </a:r>
            <a:r>
              <a:rPr lang="en-US" sz="1400" dirty="0" smtClean="0">
                <a:latin typeface="Arial" pitchFamily="-110" charset="0"/>
              </a:rPr>
              <a:t> stands</a:t>
            </a:r>
            <a:r>
              <a:rPr lang="en-US" sz="1400" baseline="0" dirty="0" smtClean="0">
                <a:latin typeface="Arial" pitchFamily="-110" charset="0"/>
              </a:rPr>
              <a:t> for Pre-Exposure P</a:t>
            </a:r>
            <a:r>
              <a:rPr lang="en-US" sz="1400" b="0" dirty="0" smtClean="0">
                <a:latin typeface="Arial" pitchFamily="8" charset="0"/>
              </a:rPr>
              <a:t>rophylaxis (</a:t>
            </a:r>
            <a:r>
              <a:rPr lang="en-US" sz="1400" b="0" dirty="0" err="1" smtClean="0">
                <a:latin typeface="Arial" pitchFamily="8" charset="0"/>
              </a:rPr>
              <a:t>pr</a:t>
            </a:r>
            <a:r>
              <a:rPr lang="en-US" sz="1400" b="0" dirty="0" err="1" smtClean="0">
                <a:latin typeface="Arial" pitchFamily="8" charset="0"/>
                <a:ea typeface="Arial Unicode MS" pitchFamily="8" charset="0"/>
                <a:cs typeface="Arial Unicode MS" pitchFamily="8" charset="0"/>
              </a:rPr>
              <a:t>ō-fuh-LAX-iss</a:t>
            </a:r>
            <a:r>
              <a:rPr lang="en-US" sz="1400" b="0" dirty="0" smtClean="0">
                <a:latin typeface="Arial" pitchFamily="8" charset="0"/>
                <a:ea typeface="Arial Unicode MS" pitchFamily="8" charset="0"/>
                <a:cs typeface="Arial Unicode MS" pitchFamily="8" charset="0"/>
              </a:rPr>
              <a:t>)</a:t>
            </a:r>
            <a:r>
              <a:rPr lang="en-US" sz="1400" b="0" dirty="0" smtClean="0">
                <a:latin typeface="Arial" pitchFamily="8" charset="0"/>
              </a:rPr>
              <a:t>. It </a:t>
            </a:r>
            <a:r>
              <a:rPr lang="en-US" sz="1400" dirty="0" smtClean="0">
                <a:latin typeface="Arial" pitchFamily="-110" charset="0"/>
              </a:rPr>
              <a:t>is a new tool that can help people reduce their risk of getting HIV. Today, I will be talking about how </a:t>
            </a:r>
            <a:r>
              <a:rPr lang="en-US" sz="1400" dirty="0" err="1" smtClean="0">
                <a:latin typeface="Arial" pitchFamily="-110" charset="0"/>
              </a:rPr>
              <a:t>PrEP</a:t>
            </a:r>
            <a:r>
              <a:rPr lang="en-US" sz="1400" dirty="0" smtClean="0">
                <a:latin typeface="Arial" pitchFamily="-110" charset="0"/>
              </a:rPr>
              <a:t> can be a good option for some women during some phases of their lives.</a:t>
            </a:r>
          </a:p>
          <a:p>
            <a:pPr>
              <a:lnSpc>
                <a:spcPct val="130000"/>
              </a:lnSpc>
            </a:pPr>
            <a:r>
              <a:rPr lang="en-US" sz="1400" dirty="0" smtClean="0">
                <a:latin typeface="Arial" pitchFamily="-110" charset="0"/>
              </a:rPr>
              <a:t> </a:t>
            </a:r>
          </a:p>
          <a:p>
            <a:pPr>
              <a:lnSpc>
                <a:spcPct val="130000"/>
              </a:lnSpc>
            </a:pPr>
            <a:r>
              <a:rPr lang="en-US" sz="1400" dirty="0" smtClean="0">
                <a:latin typeface="Arial" pitchFamily="-110" charset="0"/>
              </a:rPr>
              <a:t>Let me be clear. I am not saying that </a:t>
            </a:r>
            <a:r>
              <a:rPr lang="en-US" sz="1400" dirty="0" err="1" smtClean="0">
                <a:latin typeface="Arial" pitchFamily="-110" charset="0"/>
              </a:rPr>
              <a:t>PrEP</a:t>
            </a:r>
            <a:r>
              <a:rPr lang="en-US" sz="1400" dirty="0" smtClean="0">
                <a:latin typeface="Arial" pitchFamily="-110" charset="0"/>
              </a:rPr>
              <a:t> is something people should use in place of condoms. Male and female condoms are still the best tools we have to keep HIV from getting into the body during sex. Some people decide to use </a:t>
            </a:r>
            <a:r>
              <a:rPr lang="en-US" sz="1400" dirty="0" err="1" smtClean="0">
                <a:latin typeface="Arial" pitchFamily="-110" charset="0"/>
              </a:rPr>
              <a:t>PrEP</a:t>
            </a:r>
            <a:r>
              <a:rPr lang="en-US" sz="1400" dirty="0" smtClean="0">
                <a:latin typeface="Arial" pitchFamily="-110" charset="0"/>
              </a:rPr>
              <a:t> along with condoms, for extra protection. And some </a:t>
            </a:r>
            <a:r>
              <a:rPr lang="en-US" sz="1400" dirty="0" err="1" smtClean="0">
                <a:latin typeface="Arial" pitchFamily="-110" charset="0"/>
              </a:rPr>
              <a:t>peoplejust</a:t>
            </a:r>
            <a:r>
              <a:rPr lang="en-US" sz="1400" dirty="0" smtClean="0">
                <a:latin typeface="Arial" pitchFamily="-110" charset="0"/>
              </a:rPr>
              <a:t>  can’t or don’t use condoms every time they have sex. They may choose to take </a:t>
            </a:r>
            <a:r>
              <a:rPr lang="en-US" sz="1400" dirty="0" err="1" smtClean="0">
                <a:latin typeface="Arial" pitchFamily="-110" charset="0"/>
              </a:rPr>
              <a:t>PrEP</a:t>
            </a:r>
            <a:r>
              <a:rPr lang="en-US" sz="1400" dirty="0" smtClean="0">
                <a:latin typeface="Arial" pitchFamily="-110" charset="0"/>
              </a:rPr>
              <a:t> so that they have some protection when they skip the condom.</a:t>
            </a:r>
          </a:p>
          <a:p>
            <a:pPr>
              <a:lnSpc>
                <a:spcPct val="130000"/>
              </a:lnSpc>
            </a:pPr>
            <a:endParaRPr lang="en-US" sz="1400" dirty="0" smtClean="0">
              <a:latin typeface="Arial" pitchFamily="-110" charset="0"/>
            </a:endParaRPr>
          </a:p>
          <a:p>
            <a:pPr>
              <a:lnSpc>
                <a:spcPct val="130000"/>
              </a:lnSpc>
            </a:pPr>
            <a:r>
              <a:rPr lang="en-US" sz="1400" dirty="0" smtClean="0">
                <a:latin typeface="Arial" pitchFamily="-110" charset="0"/>
              </a:rPr>
              <a:t>Here are the topics I am going to cover today:</a:t>
            </a:r>
            <a:r>
              <a:rPr lang="en-US" sz="1400" b="1" dirty="0" smtClean="0">
                <a:latin typeface="Arial" pitchFamily="-110" charset="0"/>
              </a:rPr>
              <a:t> </a:t>
            </a:r>
            <a:r>
              <a:rPr lang="en-US" sz="1400" dirty="0" smtClean="0">
                <a:latin typeface="Arial" pitchFamily="-110" charset="0"/>
              </a:rPr>
              <a:t>What is </a:t>
            </a:r>
            <a:r>
              <a:rPr lang="en-US" sz="1400" dirty="0" err="1" smtClean="0">
                <a:latin typeface="Arial" pitchFamily="-110" charset="0"/>
              </a:rPr>
              <a:t>PrEP</a:t>
            </a:r>
            <a:r>
              <a:rPr lang="en-US" sz="1400" dirty="0" smtClean="0">
                <a:latin typeface="Arial" pitchFamily="-110" charset="0"/>
              </a:rPr>
              <a:t>? How does it work? What are the side effects? Who is using it? What does it mean for women and girls. </a:t>
            </a:r>
            <a:endParaRPr lang="en-US" sz="1400" b="0" baseline="0" dirty="0" smtClean="0">
              <a:latin typeface="Arial" pitchFamily="8" charset="0"/>
            </a:endParaRPr>
          </a:p>
          <a:p>
            <a:pPr>
              <a:lnSpc>
                <a:spcPct val="130000"/>
              </a:lnSpc>
            </a:pPr>
            <a:endParaRPr lang="en-US" sz="1400" dirty="0" smtClean="0">
              <a:latin typeface="Arial" pitchFamily="-110" charset="0"/>
            </a:endParaRPr>
          </a:p>
          <a:p>
            <a:pPr>
              <a:lnSpc>
                <a:spcPct val="130000"/>
              </a:lnSpc>
            </a:pPr>
            <a:endParaRPr lang="en-US" sz="1400" dirty="0" smtClean="0">
              <a:latin typeface="Arial" pitchFamily="-110" charset="0"/>
            </a:endParaRPr>
          </a:p>
          <a:p>
            <a:pPr>
              <a:lnSpc>
                <a:spcPct val="130000"/>
              </a:lnSpc>
            </a:pPr>
            <a:endParaRPr lang="en-GB" sz="1400" dirty="0"/>
          </a:p>
        </p:txBody>
      </p:sp>
      <p:sp>
        <p:nvSpPr>
          <p:cNvPr id="4" name="TextBox 3"/>
          <p:cNvSpPr txBox="1"/>
          <p:nvPr/>
        </p:nvSpPr>
        <p:spPr>
          <a:xfrm>
            <a:off x="616856" y="514350"/>
            <a:ext cx="177916"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200" b="1" i="0" u="none" strike="noStrike" cap="none" spc="0" normalizeH="0" baseline="0" dirty="0" smtClean="0">
                <a:ln>
                  <a:noFill/>
                </a:ln>
                <a:solidFill>
                  <a:srgbClr val="000000"/>
                </a:solidFill>
                <a:effectLst/>
                <a:uFillTx/>
                <a:latin typeface="Arial"/>
                <a:ea typeface="Arial"/>
                <a:cs typeface="Arial"/>
                <a:sym typeface="Arial"/>
              </a:rPr>
              <a:t>2</a:t>
            </a: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744773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0" y="3232693"/>
            <a:ext cx="8831332" cy="3625308"/>
          </a:xfrm>
        </p:spPr>
        <p:txBody>
          <a:bodyPr>
            <a:normAutofit fontScale="92500" lnSpcReduction="10000"/>
          </a:bodyPr>
          <a:lstStyle/>
          <a:p>
            <a:pPr>
              <a:defRPr/>
            </a:pPr>
            <a:r>
              <a:rPr lang="en-GB" sz="1400" b="1" dirty="0" smtClean="0"/>
              <a:t>(</a:t>
            </a:r>
            <a:r>
              <a:rPr lang="en-GB" sz="1400" b="1" u="sng" dirty="0" smtClean="0"/>
              <a:t>Speaker:</a:t>
            </a:r>
            <a:r>
              <a:rPr lang="en-GB" sz="1400" b="1" dirty="0" smtClean="0"/>
              <a:t>  Please leave this slide up now while you do the “Questions and Answers.”  This gives people time to copy the information here if they need to.)</a:t>
            </a:r>
          </a:p>
          <a:p>
            <a:pPr>
              <a:defRPr/>
            </a:pPr>
            <a:endParaRPr lang="en-GB" sz="1400" b="1" dirty="0" smtClean="0"/>
          </a:p>
          <a:p>
            <a:pPr>
              <a:defRPr/>
            </a:pPr>
            <a:r>
              <a:rPr lang="en-GB" sz="1400" dirty="0" smtClean="0"/>
              <a:t>Thank you for your coming to this presentation.  I hope you got some useful information from it.  I am going to leave this slide up during our “Question and Answer” time in case you want to copy any of this down.</a:t>
            </a:r>
          </a:p>
          <a:p>
            <a:pPr>
              <a:defRPr/>
            </a:pPr>
            <a:endParaRPr lang="en-GB" sz="1400" dirty="0" smtClean="0"/>
          </a:p>
          <a:p>
            <a:pPr>
              <a:defRPr/>
            </a:pPr>
            <a:r>
              <a:rPr lang="en-GB" sz="1400" dirty="0" smtClean="0"/>
              <a:t>The </a:t>
            </a:r>
            <a:r>
              <a:rPr lang="en-GB" sz="1400" dirty="0" err="1" smtClean="0"/>
              <a:t>PrEP</a:t>
            </a:r>
            <a:r>
              <a:rPr lang="en-GB" sz="1400" dirty="0" smtClean="0"/>
              <a:t> Support Hotline here </a:t>
            </a:r>
            <a:r>
              <a:rPr lang="en-GB" sz="1400" b="1" dirty="0" smtClean="0"/>
              <a:t>(point to top of the list)</a:t>
            </a:r>
            <a:r>
              <a:rPr lang="en-GB" sz="1400" dirty="0" smtClean="0"/>
              <a:t> is for doctors and other health care providers.  You can give the number to your doctor as a source of more information on </a:t>
            </a:r>
            <a:r>
              <a:rPr lang="en-GB" sz="1400" dirty="0" err="1" smtClean="0"/>
              <a:t>PrEP</a:t>
            </a:r>
            <a:r>
              <a:rPr lang="en-GB" sz="1400" dirty="0" smtClean="0"/>
              <a:t>, if you want to.</a:t>
            </a:r>
          </a:p>
          <a:p>
            <a:pPr>
              <a:defRPr/>
            </a:pPr>
            <a:endParaRPr lang="en-GB" sz="1400" dirty="0" smtClean="0"/>
          </a:p>
          <a:p>
            <a:pPr>
              <a:defRPr/>
            </a:pPr>
            <a:r>
              <a:rPr lang="en-GB" sz="1400" dirty="0" smtClean="0"/>
              <a:t>Most of the</a:t>
            </a:r>
            <a:r>
              <a:rPr lang="en-GB" sz="1400" baseline="0" dirty="0" smtClean="0"/>
              <a:t> </a:t>
            </a:r>
            <a:r>
              <a:rPr lang="en-GB" sz="1400" dirty="0" smtClean="0"/>
              <a:t>information we discussed today comes from the </a:t>
            </a:r>
            <a:r>
              <a:rPr lang="en-GB" sz="1400" dirty="0" err="1" smtClean="0"/>
              <a:t>Centers</a:t>
            </a:r>
            <a:r>
              <a:rPr lang="en-GB" sz="1400" dirty="0" smtClean="0"/>
              <a:t> for Disease Control and Prevention.  It is the part of our government that deals with the country’s health care status and needs. Most doctors and researchers agree that news put out by the CDC is accurate. These other websites also have information you can trust.</a:t>
            </a:r>
          </a:p>
          <a:p>
            <a:pPr>
              <a:defRPr/>
            </a:pPr>
            <a:endParaRPr lang="en-GB" sz="1400" dirty="0" smtClean="0"/>
          </a:p>
          <a:p>
            <a:pPr>
              <a:defRPr/>
            </a:pPr>
            <a:r>
              <a:rPr lang="en-GB" sz="1400" dirty="0" smtClean="0"/>
              <a:t>I hope you will share the information you got today with other people.  The more people know, the better they can protect themselves from HIV. The more people protect themselves</a:t>
            </a:r>
            <a:r>
              <a:rPr lang="en-GB" sz="1400" smtClean="0"/>
              <a:t>, the </a:t>
            </a:r>
            <a:r>
              <a:rPr lang="en-GB" sz="1400" dirty="0" smtClean="0"/>
              <a:t>sooner we will see the number of people getting HIV go down.  Now, who has a question for me?</a:t>
            </a:r>
          </a:p>
          <a:p>
            <a:pPr>
              <a:defRPr/>
            </a:pPr>
            <a:endParaRPr lang="en-GB" sz="1400" dirty="0" smtClean="0"/>
          </a:p>
          <a:p>
            <a:pPr>
              <a:defRPr/>
            </a:pPr>
            <a:endParaRPr lang="en-GB" sz="1400" dirty="0" smtClean="0"/>
          </a:p>
          <a:p>
            <a:pPr>
              <a:defRPr/>
            </a:pPr>
            <a:endParaRPr lang="en-GB" sz="1400" dirty="0"/>
          </a:p>
        </p:txBody>
      </p:sp>
      <p:sp>
        <p:nvSpPr>
          <p:cNvPr id="4" name="TextBox 3"/>
          <p:cNvSpPr txBox="1"/>
          <p:nvPr/>
        </p:nvSpPr>
        <p:spPr>
          <a:xfrm>
            <a:off x="997419" y="817102"/>
            <a:ext cx="263502"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200" b="1" i="0" u="none" strike="noStrike" cap="none" spc="0" normalizeH="0" baseline="0" dirty="0" smtClean="0">
                <a:ln>
                  <a:noFill/>
                </a:ln>
                <a:solidFill>
                  <a:srgbClr val="000000"/>
                </a:solidFill>
                <a:effectLst/>
                <a:uFillTx/>
                <a:latin typeface="Arial"/>
                <a:ea typeface="Arial"/>
                <a:cs typeface="Arial"/>
                <a:sym typeface="Arial"/>
              </a:rPr>
              <a:t>20</a:t>
            </a: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802826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a:xfrm>
            <a:off x="3059113" y="514350"/>
            <a:ext cx="3025775" cy="2571750"/>
          </a:xfrm>
          <a:ln/>
        </p:spPr>
      </p:sp>
      <p:sp>
        <p:nvSpPr>
          <p:cNvPr id="3" name="Notes Placeholder 2"/>
          <p:cNvSpPr>
            <a:spLocks noGrp="1"/>
          </p:cNvSpPr>
          <p:nvPr>
            <p:ph type="body" idx="1"/>
          </p:nvPr>
        </p:nvSpPr>
        <p:spPr>
          <a:xfrm>
            <a:off x="0" y="3232693"/>
            <a:ext cx="8831332" cy="3625308"/>
          </a:xfrm>
        </p:spPr>
        <p:txBody>
          <a:bodyPr>
            <a:normAutofit/>
          </a:bodyPr>
          <a:lstStyle/>
          <a:p>
            <a:pPr>
              <a:defRPr/>
            </a:pPr>
            <a:endParaRPr lang="en-GB" sz="1400" b="0" i="0" u="none" dirty="0">
              <a:solidFill>
                <a:schemeClr val="tx1"/>
              </a:solidFill>
            </a:endParaRPr>
          </a:p>
        </p:txBody>
      </p:sp>
      <p:sp>
        <p:nvSpPr>
          <p:cNvPr id="4" name="TextBox 3"/>
          <p:cNvSpPr txBox="1"/>
          <p:nvPr/>
        </p:nvSpPr>
        <p:spPr>
          <a:xfrm>
            <a:off x="918655" y="728501"/>
            <a:ext cx="263502"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200" b="1" i="0" u="none" strike="noStrike" cap="none" spc="0" normalizeH="0" baseline="0" dirty="0" smtClean="0">
                <a:ln>
                  <a:noFill/>
                </a:ln>
                <a:solidFill>
                  <a:srgbClr val="000000"/>
                </a:solidFill>
                <a:effectLst/>
                <a:uFillTx/>
                <a:latin typeface="Arial"/>
                <a:ea typeface="Arial"/>
                <a:cs typeface="Arial"/>
                <a:sym typeface="Arial"/>
              </a:rPr>
              <a:t>21</a:t>
            </a: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80282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xfrm>
            <a:off x="5180772" y="6514171"/>
            <a:ext cx="3961158" cy="342668"/>
          </a:xfrm>
          <a:prstGeom prst="rect">
            <a:avLst/>
          </a:prstGeom>
          <a:noFill/>
        </p:spPr>
        <p:txBody>
          <a:bodyPr/>
          <a:lstStyle/>
          <a:p>
            <a:fld id="{8011E12F-AB81-D246-9182-76FA3BBF353A}" type="slidenum">
              <a:rPr lang="en-US">
                <a:latin typeface="Times New Roman" pitchFamily="-109" charset="0"/>
              </a:rPr>
              <a:pPr/>
              <a:t>3</a:t>
            </a:fld>
            <a:endParaRPr lang="en-US">
              <a:latin typeface="Times New Roman" pitchFamily="-109"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204996" y="3086100"/>
            <a:ext cx="8634620" cy="3256157"/>
          </a:xfrm>
          <a:noFill/>
          <a:ln/>
        </p:spPr>
        <p:txBody>
          <a:bodyPr/>
          <a:lstStyle/>
          <a:p>
            <a:r>
              <a:rPr lang="en-US" sz="1400" baseline="0" dirty="0" smtClean="0">
                <a:latin typeface="Arial" pitchFamily="-110" charset="0"/>
              </a:rPr>
              <a:t>We will be talking today about about both </a:t>
            </a:r>
            <a:r>
              <a:rPr lang="en-US" sz="1400" baseline="0" dirty="0" err="1" smtClean="0">
                <a:latin typeface="Arial" pitchFamily="-110" charset="0"/>
              </a:rPr>
              <a:t>cisgender</a:t>
            </a:r>
            <a:r>
              <a:rPr lang="en-US" sz="1400" baseline="0" dirty="0" smtClean="0">
                <a:latin typeface="Arial" pitchFamily="-110" charset="0"/>
              </a:rPr>
              <a:t> (SIS-gen-</a:t>
            </a:r>
            <a:r>
              <a:rPr lang="en-US" sz="1400" baseline="0" dirty="0" err="1" smtClean="0">
                <a:latin typeface="Arial" pitchFamily="-110" charset="0"/>
              </a:rPr>
              <a:t>der</a:t>
            </a:r>
            <a:r>
              <a:rPr lang="en-US" sz="1400" baseline="0" dirty="0" smtClean="0">
                <a:latin typeface="Arial" pitchFamily="-110" charset="0"/>
              </a:rPr>
              <a:t>) women and transgender women. </a:t>
            </a:r>
            <a:r>
              <a:rPr lang="en-US" sz="1400" dirty="0" smtClean="0">
                <a:latin typeface="Arial" pitchFamily="-110" charset="0"/>
              </a:rPr>
              <a:t>Let me start by making sure we all know what these terms mean. </a:t>
            </a:r>
          </a:p>
          <a:p>
            <a:endParaRPr lang="en-US" sz="1400" baseline="0" dirty="0" smtClean="0">
              <a:latin typeface="Arial" pitchFamily="-110" charset="0"/>
            </a:endParaRPr>
          </a:p>
          <a:p>
            <a:r>
              <a:rPr lang="en-US" sz="1400" baseline="0" dirty="0" smtClean="0">
                <a:latin typeface="Arial" pitchFamily="-110" charset="0"/>
              </a:rPr>
              <a:t>Most people know the term “transgender” But you may not know that “</a:t>
            </a:r>
            <a:r>
              <a:rPr lang="en-US" sz="1400" baseline="0" dirty="0" err="1" smtClean="0">
                <a:latin typeface="Arial" pitchFamily="-110" charset="0"/>
              </a:rPr>
              <a:t>cisgender</a:t>
            </a:r>
            <a:r>
              <a:rPr lang="en-US" sz="1400" baseline="0" dirty="0" smtClean="0">
                <a:latin typeface="Arial" pitchFamily="-110" charset="0"/>
              </a:rPr>
              <a:t>” is the term for people who </a:t>
            </a:r>
            <a:r>
              <a:rPr lang="en-US" sz="1400" dirty="0" smtClean="0">
                <a:latin typeface="+mn-lt"/>
                <a:ea typeface="+mn-ea"/>
                <a:cs typeface="+mn-cs"/>
                <a:sym typeface="Helvetica Neue"/>
              </a:rPr>
              <a:t>identify with the gender they were assigned at birth. In Latin, “</a:t>
            </a:r>
            <a:r>
              <a:rPr lang="en-US" sz="1400" dirty="0" err="1" smtClean="0">
                <a:latin typeface="+mn-lt"/>
                <a:ea typeface="+mn-ea"/>
                <a:cs typeface="+mn-cs"/>
                <a:sym typeface="Helvetica Neue"/>
              </a:rPr>
              <a:t>cis</a:t>
            </a:r>
            <a:r>
              <a:rPr lang="en-US" sz="1400" dirty="0" smtClean="0">
                <a:latin typeface="+mn-lt"/>
                <a:ea typeface="+mn-ea"/>
                <a:cs typeface="+mn-cs"/>
                <a:sym typeface="Helvetica Neue"/>
              </a:rPr>
              <a:t>” means “same”.  </a:t>
            </a:r>
          </a:p>
          <a:p>
            <a:endParaRPr lang="en-US" sz="1400" dirty="0" smtClean="0">
              <a:latin typeface="+mn-lt"/>
              <a:ea typeface="+mn-ea"/>
              <a:cs typeface="+mn-cs"/>
              <a:sym typeface="Helvetica Neue"/>
            </a:endParaRPr>
          </a:p>
          <a:p>
            <a:r>
              <a:rPr lang="en-US" sz="1400" dirty="0" smtClean="0">
                <a:latin typeface="+mn-lt"/>
                <a:ea typeface="+mn-ea"/>
                <a:cs typeface="+mn-cs"/>
                <a:sym typeface="Helvetica Neue"/>
              </a:rPr>
              <a:t>So if I was identified</a:t>
            </a:r>
            <a:r>
              <a:rPr lang="en-US" sz="1400" baseline="0" dirty="0" smtClean="0">
                <a:latin typeface="+mn-lt"/>
                <a:ea typeface="+mn-ea"/>
                <a:cs typeface="+mn-cs"/>
                <a:sym typeface="Helvetica Neue"/>
              </a:rPr>
              <a:t> as </a:t>
            </a:r>
            <a:r>
              <a:rPr lang="en-US" sz="1400" dirty="0" smtClean="0">
                <a:latin typeface="+mn-lt"/>
                <a:ea typeface="+mn-ea"/>
                <a:cs typeface="+mn-cs"/>
                <a:sym typeface="Helvetica Neue"/>
              </a:rPr>
              <a:t>female when</a:t>
            </a:r>
            <a:r>
              <a:rPr lang="en-US" sz="1400" baseline="0" dirty="0" smtClean="0">
                <a:latin typeface="+mn-lt"/>
                <a:ea typeface="+mn-ea"/>
                <a:cs typeface="+mn-cs"/>
                <a:sym typeface="Helvetica Neue"/>
              </a:rPr>
              <a:t> I was born and </a:t>
            </a:r>
            <a:r>
              <a:rPr lang="en-US" sz="1400" dirty="0" smtClean="0">
                <a:latin typeface="+mn-lt"/>
                <a:ea typeface="+mn-ea"/>
                <a:cs typeface="+mn-cs"/>
                <a:sym typeface="Helvetica Neue"/>
              </a:rPr>
              <a:t>I think of myself as female now, I am a </a:t>
            </a:r>
            <a:r>
              <a:rPr lang="en-US" sz="1400" dirty="0" err="1" smtClean="0">
                <a:latin typeface="+mn-lt"/>
                <a:ea typeface="+mn-ea"/>
                <a:cs typeface="+mn-cs"/>
                <a:sym typeface="Helvetica Neue"/>
              </a:rPr>
              <a:t>cisgender</a:t>
            </a:r>
            <a:r>
              <a:rPr lang="en-US" sz="1400" dirty="0" smtClean="0">
                <a:latin typeface="+mn-lt"/>
                <a:ea typeface="+mn-ea"/>
                <a:cs typeface="+mn-cs"/>
                <a:sym typeface="Helvetica Neue"/>
              </a:rPr>
              <a:t> woman. But if I was</a:t>
            </a:r>
            <a:r>
              <a:rPr lang="en-US" sz="1400" baseline="0" dirty="0" smtClean="0">
                <a:latin typeface="+mn-lt"/>
                <a:ea typeface="+mn-ea"/>
                <a:cs typeface="+mn-cs"/>
                <a:sym typeface="Helvetica Neue"/>
              </a:rPr>
              <a:t> identified as male when I was born -- and now I identify myself as a woman – then I am a transgender woman. </a:t>
            </a:r>
          </a:p>
          <a:p>
            <a:endParaRPr lang="en-US" sz="1400" baseline="0" dirty="0" smtClean="0">
              <a:latin typeface="+mn-lt"/>
              <a:ea typeface="+mn-ea"/>
              <a:cs typeface="+mn-cs"/>
              <a:sym typeface="Helvetica Neue"/>
            </a:endParaRPr>
          </a:p>
          <a:p>
            <a:r>
              <a:rPr lang="en-US" sz="1400" baseline="0" dirty="0" smtClean="0">
                <a:latin typeface="+mn-lt"/>
                <a:ea typeface="+mn-ea"/>
                <a:cs typeface="+mn-cs"/>
                <a:sym typeface="Helvetica Neue"/>
              </a:rPr>
              <a:t>It is good to know both of these terms. We can use them to affirm that all people who identify themselves as women </a:t>
            </a:r>
            <a:r>
              <a:rPr lang="en-US" sz="1400" u="sng" baseline="0" dirty="0" smtClean="0">
                <a:latin typeface="+mn-lt"/>
                <a:ea typeface="+mn-ea"/>
                <a:cs typeface="+mn-cs"/>
                <a:sym typeface="Helvetica Neue"/>
              </a:rPr>
              <a:t>are</a:t>
            </a:r>
            <a:r>
              <a:rPr lang="en-US" sz="1400" baseline="0" dirty="0" smtClean="0">
                <a:latin typeface="+mn-lt"/>
                <a:ea typeface="+mn-ea"/>
                <a:cs typeface="+mn-cs"/>
                <a:sym typeface="Helvetica Neue"/>
              </a:rPr>
              <a:t> women. Some are </a:t>
            </a:r>
            <a:r>
              <a:rPr lang="en-US" sz="1400" baseline="0" dirty="0" err="1" smtClean="0">
                <a:latin typeface="+mn-lt"/>
                <a:ea typeface="+mn-ea"/>
                <a:cs typeface="+mn-cs"/>
                <a:sym typeface="Helvetica Neue"/>
              </a:rPr>
              <a:t>cisgender</a:t>
            </a:r>
            <a:r>
              <a:rPr lang="en-US" sz="1400" baseline="0" dirty="0" smtClean="0">
                <a:latin typeface="+mn-lt"/>
                <a:ea typeface="+mn-ea"/>
                <a:cs typeface="+mn-cs"/>
                <a:sym typeface="Helvetica Neue"/>
              </a:rPr>
              <a:t> and some are transgender, but all of them are women. And a</a:t>
            </a:r>
            <a:r>
              <a:rPr lang="en-US" sz="1400" dirty="0" smtClean="0">
                <a:latin typeface="+mn-lt"/>
                <a:ea typeface="+mn-ea"/>
                <a:cs typeface="+mn-cs"/>
                <a:sym typeface="Helvetica Neue"/>
              </a:rPr>
              <a:t> person’s </a:t>
            </a:r>
            <a:r>
              <a:rPr lang="en-US" sz="1400" baseline="0" dirty="0" smtClean="0">
                <a:latin typeface="+mn-lt"/>
                <a:ea typeface="+mn-ea"/>
                <a:cs typeface="+mn-cs"/>
                <a:sym typeface="Helvetica Neue"/>
              </a:rPr>
              <a:t>health needs and questions about </a:t>
            </a:r>
            <a:r>
              <a:rPr lang="en-US" sz="1400" baseline="0" dirty="0" err="1" smtClean="0">
                <a:latin typeface="+mn-lt"/>
                <a:ea typeface="+mn-ea"/>
                <a:cs typeface="+mn-cs"/>
                <a:sym typeface="Helvetica Neue"/>
              </a:rPr>
              <a:t>PrEP</a:t>
            </a:r>
            <a:r>
              <a:rPr lang="en-US" sz="1400" baseline="0" dirty="0" smtClean="0">
                <a:latin typeface="+mn-lt"/>
                <a:ea typeface="+mn-ea"/>
                <a:cs typeface="+mn-cs"/>
                <a:sym typeface="Helvetica Neue"/>
              </a:rPr>
              <a:t> can be affected by whether </a:t>
            </a:r>
            <a:r>
              <a:rPr lang="en-US" sz="1400" dirty="0" smtClean="0"/>
              <a:t>she or he </a:t>
            </a:r>
            <a:r>
              <a:rPr lang="en-US" sz="1400" baseline="0" dirty="0" smtClean="0">
                <a:latin typeface="+mn-lt"/>
                <a:ea typeface="+mn-ea"/>
                <a:cs typeface="+mn-cs"/>
                <a:sym typeface="Helvetica Neue"/>
              </a:rPr>
              <a:t>is </a:t>
            </a:r>
            <a:r>
              <a:rPr lang="en-US" sz="1400" baseline="0" dirty="0" err="1" smtClean="0">
                <a:latin typeface="+mn-lt"/>
                <a:ea typeface="+mn-ea"/>
                <a:cs typeface="+mn-cs"/>
                <a:sym typeface="Helvetica Neue"/>
              </a:rPr>
              <a:t>cisgender</a:t>
            </a:r>
            <a:r>
              <a:rPr lang="en-US" sz="1400" dirty="0" smtClean="0">
                <a:latin typeface="+mn-lt"/>
                <a:ea typeface="+mn-ea"/>
                <a:cs typeface="+mn-cs"/>
                <a:sym typeface="Helvetica Neue"/>
              </a:rPr>
              <a:t> or transgender, as you will see. </a:t>
            </a:r>
            <a:endParaRPr lang="en-GB" sz="1400" dirty="0" smtClean="0">
              <a:latin typeface="+mn-lt"/>
              <a:ea typeface="+mn-ea"/>
              <a:cs typeface="+mn-cs"/>
              <a:sym typeface="Helvetica Neue"/>
            </a:endParaRPr>
          </a:p>
          <a:p>
            <a:pPr>
              <a:lnSpc>
                <a:spcPct val="130000"/>
              </a:lnSpc>
            </a:pPr>
            <a:endParaRPr lang="en-US" sz="1400" dirty="0" smtClean="0">
              <a:latin typeface="Arial Unicode MS" pitchFamily="-109" charset="0"/>
              <a:ea typeface="ＭＳ Ｐゴシック" pitchFamily="-109" charset="-128"/>
              <a:cs typeface="ＭＳ Ｐゴシック" pitchFamily="-109" charset="-128"/>
            </a:endParaRPr>
          </a:p>
          <a:p>
            <a:pPr eaLnBrk="1" hangingPunct="1"/>
            <a:endParaRPr lang="en-US" sz="1400" dirty="0" smtClean="0">
              <a:latin typeface="Arial Unicode MS" pitchFamily="-109" charset="0"/>
              <a:ea typeface="ＭＳ Ｐゴシック" pitchFamily="-109" charset="-128"/>
              <a:cs typeface="ＭＳ Ｐゴシック" pitchFamily="-109" charset="-128"/>
            </a:endParaRPr>
          </a:p>
          <a:p>
            <a:pPr eaLnBrk="1" hangingPunct="1"/>
            <a:endParaRPr lang="en-US" sz="1400" dirty="0" smtClean="0">
              <a:latin typeface="Arial Unicode MS" pitchFamily="-109" charset="0"/>
              <a:ea typeface="ＭＳ Ｐゴシック" pitchFamily="-109" charset="-128"/>
              <a:cs typeface="ＭＳ Ｐゴシック" pitchFamily="-109" charset="-128"/>
            </a:endParaRPr>
          </a:p>
          <a:p>
            <a:pPr eaLnBrk="1" hangingPunct="1"/>
            <a:endParaRPr lang="en-US" sz="1400" dirty="0" smtClean="0">
              <a:latin typeface="Arial Unicode MS" pitchFamily="-109" charset="0"/>
              <a:ea typeface="ＭＳ Ｐゴシック" pitchFamily="-109" charset="-128"/>
              <a:cs typeface="ＭＳ Ｐゴシック" pitchFamily="-109" charset="-128"/>
            </a:endParaRPr>
          </a:p>
          <a:p>
            <a:pPr eaLnBrk="1" hangingPunct="1"/>
            <a:endParaRPr lang="en-US" sz="1400"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r>
              <a:rPr lang="en-US" dirty="0" smtClean="0">
                <a:latin typeface="Arial Unicode MS" pitchFamily="-109" charset="0"/>
                <a:ea typeface="ＭＳ Ｐゴシック" pitchFamily="-109" charset="-128"/>
                <a:cs typeface="ＭＳ Ｐゴシック" pitchFamily="-109" charset="-128"/>
              </a:rPr>
              <a:t> </a:t>
            </a:r>
            <a:endParaRPr lang="fr-FR" dirty="0" smtClean="0">
              <a:latin typeface="Arial Unicode MS" pitchFamily="-109" charset="0"/>
              <a:ea typeface="ＭＳ Ｐゴシック" pitchFamily="-109" charset="-128"/>
              <a:cs typeface="ＭＳ Ｐゴシック" pitchFamily="-109" charset="-128"/>
            </a:endParaRPr>
          </a:p>
        </p:txBody>
      </p:sp>
      <p:sp>
        <p:nvSpPr>
          <p:cNvPr id="10" name="TextBox 9"/>
          <p:cNvSpPr txBox="1"/>
          <p:nvPr/>
        </p:nvSpPr>
        <p:spPr>
          <a:xfrm>
            <a:off x="474132" y="3572933"/>
            <a:ext cx="8517467" cy="23960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
        <p:nvSpPr>
          <p:cNvPr id="6" name="TextBox 5"/>
          <p:cNvSpPr txBox="1"/>
          <p:nvPr/>
        </p:nvSpPr>
        <p:spPr>
          <a:xfrm>
            <a:off x="656238" y="514350"/>
            <a:ext cx="177916"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200" b="1" i="0" u="none" strike="noStrike" cap="none" spc="0" normalizeH="0" baseline="0" dirty="0" smtClean="0">
                <a:ln>
                  <a:noFill/>
                </a:ln>
                <a:solidFill>
                  <a:srgbClr val="000000"/>
                </a:solidFill>
                <a:effectLst/>
                <a:uFillTx/>
                <a:latin typeface="Arial"/>
                <a:ea typeface="Arial"/>
                <a:cs typeface="Arial"/>
                <a:sym typeface="Arial"/>
              </a:rPr>
              <a:t>3</a:t>
            </a: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277456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xfrm>
            <a:off x="3059113" y="514350"/>
            <a:ext cx="3025775" cy="2571750"/>
          </a:xfrm>
          <a:ln/>
        </p:spPr>
      </p:sp>
      <p:sp>
        <p:nvSpPr>
          <p:cNvPr id="25604" name="Rectangle 3"/>
          <p:cNvSpPr>
            <a:spLocks noGrp="1" noChangeArrowheads="1"/>
          </p:cNvSpPr>
          <p:nvPr>
            <p:ph type="body" idx="1"/>
          </p:nvPr>
        </p:nvSpPr>
        <p:spPr>
          <a:xfrm>
            <a:off x="204995" y="3086100"/>
            <a:ext cx="8786603" cy="3256157"/>
          </a:xfrm>
          <a:noFill/>
          <a:ln/>
        </p:spPr>
        <p:txBody>
          <a:bodyPr/>
          <a:lstStyle/>
          <a:p>
            <a:pPr algn="l" eaLnBrk="1" hangingPunct="1"/>
            <a:r>
              <a:rPr lang="en-US" sz="1400" b="0" dirty="0" smtClean="0">
                <a:latin typeface="Arial" pitchFamily="8" charset="0"/>
              </a:rPr>
              <a:t>As I said,</a:t>
            </a:r>
            <a:r>
              <a:rPr lang="en-US" sz="1400" b="0" baseline="0" dirty="0" smtClean="0">
                <a:latin typeface="Arial" pitchFamily="8" charset="0"/>
              </a:rPr>
              <a:t> </a:t>
            </a:r>
            <a:r>
              <a:rPr lang="en-US" sz="1400" b="0" dirty="0" err="1" smtClean="0">
                <a:latin typeface="Arial" pitchFamily="8" charset="0"/>
              </a:rPr>
              <a:t>PrEP</a:t>
            </a:r>
            <a:r>
              <a:rPr lang="en-US" sz="1400" b="0" dirty="0" smtClean="0">
                <a:latin typeface="Arial" pitchFamily="8" charset="0"/>
              </a:rPr>
              <a:t> stands for pre-exposure prophylaxis (</a:t>
            </a:r>
            <a:r>
              <a:rPr lang="en-US" sz="1400" b="0" dirty="0" err="1" smtClean="0">
                <a:latin typeface="Arial" pitchFamily="8" charset="0"/>
              </a:rPr>
              <a:t>pr</a:t>
            </a:r>
            <a:r>
              <a:rPr lang="en-US" sz="1400" b="0" dirty="0" err="1" smtClean="0">
                <a:latin typeface="Arial" pitchFamily="8" charset="0"/>
                <a:ea typeface="Arial Unicode MS" pitchFamily="8" charset="0"/>
                <a:cs typeface="Arial Unicode MS" pitchFamily="8" charset="0"/>
              </a:rPr>
              <a:t>ō-fuh-LAX-iss</a:t>
            </a:r>
            <a:r>
              <a:rPr lang="en-US" sz="1400" b="0" dirty="0" smtClean="0">
                <a:latin typeface="Arial" pitchFamily="8" charset="0"/>
                <a:ea typeface="Arial Unicode MS" pitchFamily="8" charset="0"/>
                <a:cs typeface="Arial Unicode MS" pitchFamily="8" charset="0"/>
              </a:rPr>
              <a:t>)</a:t>
            </a:r>
            <a:r>
              <a:rPr lang="en-US" sz="1400" b="0" dirty="0" smtClean="0">
                <a:latin typeface="Arial" pitchFamily="8" charset="0"/>
              </a:rPr>
              <a:t>. That is just a fancy term that means using medicine to </a:t>
            </a:r>
            <a:r>
              <a:rPr lang="en-US" sz="1400" b="0" u="sng" dirty="0" smtClean="0">
                <a:latin typeface="Arial" pitchFamily="8" charset="0"/>
              </a:rPr>
              <a:t>prevent</a:t>
            </a:r>
            <a:r>
              <a:rPr lang="en-US" sz="1400" b="0" dirty="0" smtClean="0">
                <a:latin typeface="Arial" pitchFamily="8" charset="0"/>
              </a:rPr>
              <a:t> a disease or condition instead of using it for treatment. Most  of us have used medicine this way at some point in our lives.</a:t>
            </a:r>
          </a:p>
          <a:p>
            <a:pPr algn="l" eaLnBrk="1" hangingPunct="1"/>
            <a:endParaRPr lang="en-US" sz="1400" b="0" dirty="0" smtClean="0">
              <a:latin typeface="Arial" pitchFamily="8" charset="0"/>
            </a:endParaRPr>
          </a:p>
          <a:p>
            <a:pPr algn="l" eaLnBrk="1" hangingPunct="1"/>
            <a:r>
              <a:rPr lang="en-US" sz="1400" b="0" dirty="0" smtClean="0">
                <a:latin typeface="Arial" pitchFamily="8" charset="0"/>
              </a:rPr>
              <a:t>Hormonal contraceptives are a kind of </a:t>
            </a:r>
            <a:r>
              <a:rPr lang="en-US" sz="1400" b="0" dirty="0" err="1" smtClean="0">
                <a:latin typeface="Arial" pitchFamily="8" charset="0"/>
              </a:rPr>
              <a:t>PrEP</a:t>
            </a:r>
            <a:r>
              <a:rPr lang="en-US" sz="1400" b="0" dirty="0" smtClean="0">
                <a:latin typeface="Arial" pitchFamily="8" charset="0"/>
              </a:rPr>
              <a:t>.  If you use birth control pills or shots or rings, the hormones in those products keep you from releasing an egg during your monthly cycle. No egg </a:t>
            </a:r>
            <a:r>
              <a:rPr lang="en-US" sz="1400" dirty="0" smtClean="0">
                <a:latin typeface="Arial" pitchFamily="8" charset="0"/>
              </a:rPr>
              <a:t>means no pregnancy.</a:t>
            </a:r>
            <a:endParaRPr lang="en-US" sz="1400" b="0" dirty="0" smtClean="0">
              <a:latin typeface="Arial" pitchFamily="8" charset="0"/>
            </a:endParaRPr>
          </a:p>
          <a:p>
            <a:pPr algn="l" eaLnBrk="1" hangingPunct="1"/>
            <a:endParaRPr lang="en-US" sz="1400" b="0" dirty="0" smtClean="0">
              <a:latin typeface="Arial" pitchFamily="8" charset="0"/>
            </a:endParaRPr>
          </a:p>
          <a:p>
            <a:pPr algn="l" eaLnBrk="1" hangingPunct="1"/>
            <a:r>
              <a:rPr lang="en-US" sz="1400" b="0" dirty="0" smtClean="0">
                <a:latin typeface="Arial" pitchFamily="8" charset="0"/>
              </a:rPr>
              <a:t>Allergy medicines are another example. Suppose you are allergic to cat hair and you are going to visit a friend who has a cat. You might take allergy pills or use a nose spray before you go.  These can keep you from sneezing once you get there</a:t>
            </a:r>
          </a:p>
          <a:p>
            <a:pPr algn="l" eaLnBrk="1" hangingPunct="1">
              <a:lnSpc>
                <a:spcPct val="100000"/>
              </a:lnSpc>
            </a:pPr>
            <a:endParaRPr lang="en-US" sz="1400" b="0" dirty="0" smtClean="0">
              <a:latin typeface="Arial" pitchFamily="8" charset="0"/>
            </a:endParaRPr>
          </a:p>
          <a:p>
            <a:pPr algn="l" eaLnBrk="1" hangingPunct="1">
              <a:spcAft>
                <a:spcPct val="50000"/>
              </a:spcAft>
            </a:pPr>
            <a:r>
              <a:rPr lang="en-US" sz="1400" b="0" dirty="0" smtClean="0">
                <a:latin typeface="Arial" pitchFamily="8" charset="0"/>
              </a:rPr>
              <a:t>Pre-exposure prophylaxis just</a:t>
            </a:r>
            <a:r>
              <a:rPr lang="en-US" sz="1400" b="0" dirty="0" smtClean="0">
                <a:latin typeface="Times New Roman" pitchFamily="8" charset="0"/>
              </a:rPr>
              <a:t> </a:t>
            </a:r>
            <a:r>
              <a:rPr lang="en-US" sz="1400" b="0" dirty="0" smtClean="0"/>
              <a:t>means</a:t>
            </a:r>
            <a:r>
              <a:rPr lang="en-US" sz="1400" b="0" dirty="0" smtClean="0">
                <a:latin typeface="Times New Roman" pitchFamily="8" charset="0"/>
              </a:rPr>
              <a:t> </a:t>
            </a:r>
            <a:r>
              <a:rPr lang="en-US" sz="1400" b="0" dirty="0" smtClean="0">
                <a:latin typeface="Arial" pitchFamily="8" charset="0"/>
              </a:rPr>
              <a:t>using a medicine or a device like a shield. You take something before hand to protect yourself from a disease or condition you might run into.  When we talk about </a:t>
            </a:r>
            <a:r>
              <a:rPr lang="en-US" sz="1400" b="0" dirty="0" err="1" smtClean="0">
                <a:latin typeface="Arial" pitchFamily="8" charset="0"/>
              </a:rPr>
              <a:t>PrEP</a:t>
            </a:r>
            <a:r>
              <a:rPr lang="en-US" sz="1400" b="0" dirty="0" smtClean="0">
                <a:latin typeface="Arial" pitchFamily="8" charset="0"/>
              </a:rPr>
              <a:t> for HIV,</a:t>
            </a:r>
            <a:r>
              <a:rPr lang="en-US" sz="1400" b="0" baseline="0" dirty="0" smtClean="0">
                <a:latin typeface="Arial" pitchFamily="8" charset="0"/>
              </a:rPr>
              <a:t> we are talking about taking a pill every day to reduce your risk of getting HIV if you are exposed to it.</a:t>
            </a:r>
            <a:endParaRPr lang="en-GB" sz="1400" b="0" dirty="0" smtClean="0"/>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endParaRPr lang="en-US" dirty="0" smtClean="0">
              <a:latin typeface="Arial Unicode MS" pitchFamily="-109" charset="0"/>
              <a:ea typeface="ＭＳ Ｐゴシック" pitchFamily="-109" charset="-128"/>
              <a:cs typeface="ＭＳ Ｐゴシック" pitchFamily="-109" charset="-128"/>
            </a:endParaRPr>
          </a:p>
          <a:p>
            <a:pPr eaLnBrk="1" hangingPunct="1"/>
            <a:r>
              <a:rPr lang="en-US" dirty="0" smtClean="0">
                <a:latin typeface="Arial Unicode MS" pitchFamily="-109" charset="0"/>
                <a:ea typeface="ＭＳ Ｐゴシック" pitchFamily="-109" charset="-128"/>
                <a:cs typeface="ＭＳ Ｐゴシック" pitchFamily="-109" charset="-128"/>
              </a:rPr>
              <a:t> </a:t>
            </a:r>
            <a:endParaRPr lang="fr-FR" dirty="0" smtClean="0">
              <a:latin typeface="Arial Unicode MS" pitchFamily="-109" charset="0"/>
              <a:ea typeface="ＭＳ Ｐゴシック" pitchFamily="-109" charset="-128"/>
              <a:cs typeface="ＭＳ Ｐゴシック" pitchFamily="-109" charset="-128"/>
            </a:endParaRPr>
          </a:p>
        </p:txBody>
      </p:sp>
      <p:sp>
        <p:nvSpPr>
          <p:cNvPr id="10" name="TextBox 9"/>
          <p:cNvSpPr txBox="1"/>
          <p:nvPr/>
        </p:nvSpPr>
        <p:spPr>
          <a:xfrm>
            <a:off x="474132" y="3572933"/>
            <a:ext cx="8517467" cy="23960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
        <p:nvSpPr>
          <p:cNvPr id="5" name="TextBox 4"/>
          <p:cNvSpPr txBox="1"/>
          <p:nvPr/>
        </p:nvSpPr>
        <p:spPr>
          <a:xfrm>
            <a:off x="587319" y="514350"/>
            <a:ext cx="177916"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200" b="1" i="0" u="none" strike="noStrike" cap="none" spc="0" normalizeH="0" baseline="0" dirty="0" smtClean="0">
                <a:ln>
                  <a:noFill/>
                </a:ln>
                <a:solidFill>
                  <a:srgbClr val="000000"/>
                </a:solidFill>
                <a:effectLst/>
                <a:uFillTx/>
                <a:latin typeface="Arial"/>
                <a:ea typeface="Arial"/>
                <a:cs typeface="Arial"/>
                <a:sym typeface="Arial"/>
              </a:rPr>
              <a:t>4</a:t>
            </a: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27745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8175" y="514350"/>
            <a:ext cx="2787650" cy="2368550"/>
          </a:xfrm>
        </p:spPr>
      </p:sp>
      <p:sp>
        <p:nvSpPr>
          <p:cNvPr id="3" name="Notes Placeholder 2"/>
          <p:cNvSpPr>
            <a:spLocks noGrp="1"/>
          </p:cNvSpPr>
          <p:nvPr>
            <p:ph type="body" idx="1"/>
          </p:nvPr>
        </p:nvSpPr>
        <p:spPr>
          <a:xfrm>
            <a:off x="206497" y="2883096"/>
            <a:ext cx="8937503" cy="3974904"/>
          </a:xfrm>
        </p:spPr>
        <p:txBody>
          <a:bodyPr>
            <a:noAutofit/>
          </a:bodyPr>
          <a:lstStyle/>
          <a:p>
            <a:pPr>
              <a:spcAft>
                <a:spcPct val="50000"/>
              </a:spcAft>
            </a:pPr>
            <a:r>
              <a:rPr lang="en-CA" sz="1400" dirty="0" smtClean="0">
                <a:latin typeface="Arial" pitchFamily="-110" charset="0"/>
              </a:rPr>
              <a:t>This slide looks at WHY people need HIV prevention methods that are easy for them to use. About 1.2 million people are living with HIV in the US right now. 45,000 more people are diagnosed with it every year.</a:t>
            </a:r>
            <a:r>
              <a:rPr lang="en-CA" sz="1400" b="1" baseline="30000" dirty="0" smtClean="0">
                <a:solidFill>
                  <a:srgbClr val="FF0000"/>
                </a:solidFill>
                <a:latin typeface="Arial" pitchFamily="-110" charset="0"/>
              </a:rPr>
              <a:t>1</a:t>
            </a:r>
            <a:r>
              <a:rPr lang="en-CA" sz="1400" dirty="0" smtClean="0">
                <a:latin typeface="Arial" pitchFamily="-110" charset="0"/>
              </a:rPr>
              <a:t> About 80% -- or four out of five -- of the newly diagnosed people are men. One in every five is a women.</a:t>
            </a:r>
            <a:r>
              <a:rPr lang="en-CA" sz="1400" b="1" baseline="30000" dirty="0" smtClean="0">
                <a:solidFill>
                  <a:srgbClr val="FF388C"/>
                </a:solidFill>
                <a:latin typeface="Arial" pitchFamily="-110" charset="0"/>
              </a:rPr>
              <a:t>2</a:t>
            </a:r>
            <a:r>
              <a:rPr lang="en-CA" sz="1400" dirty="0" smtClean="0">
                <a:latin typeface="Arial" pitchFamily="-110" charset="0"/>
              </a:rPr>
              <a:t> Clearly, we need more HIV prevention tools. The number will only go down if more people use protection.</a:t>
            </a:r>
          </a:p>
          <a:p>
            <a:pPr>
              <a:spcAft>
                <a:spcPct val="50000"/>
              </a:spcAft>
            </a:pPr>
            <a:endParaRPr lang="en-CA" sz="800" u="sng" dirty="0" smtClean="0">
              <a:latin typeface="Arial" pitchFamily="-110" charset="0"/>
            </a:endParaRPr>
          </a:p>
          <a:p>
            <a:pPr>
              <a:spcAft>
                <a:spcPct val="50000"/>
              </a:spcAft>
            </a:pPr>
            <a:r>
              <a:rPr lang="en-CA" sz="1400" dirty="0" smtClean="0">
                <a:latin typeface="Arial" pitchFamily="-110" charset="0"/>
              </a:rPr>
              <a:t>In almost half of the new cases, HIV is passed along by people who don’t even know they have the virus. This happens because of how HIV works. When someone first gets HIV, he</a:t>
            </a:r>
            <a:r>
              <a:rPr lang="en-CA" sz="1400" baseline="0" dirty="0" smtClean="0">
                <a:latin typeface="Arial" pitchFamily="-110" charset="0"/>
              </a:rPr>
              <a:t> or she</a:t>
            </a:r>
            <a:r>
              <a:rPr lang="en-CA" sz="1400" dirty="0" smtClean="0">
                <a:latin typeface="Arial" pitchFamily="-110" charset="0"/>
              </a:rPr>
              <a:t> has something called “acute infection” that lasts for 2-4 weeks. During that time, the virus reproduces itself like crazy in the body.  The person has a high viral load – meaning a lot of HIV is produced. The individual’s immune system is just starting to fight against it. Someone with high viral load is more likely to transmit HIV during sex if a condom isn’t used. Once people start HIV treatment, their viral loads</a:t>
            </a:r>
            <a:r>
              <a:rPr lang="en-CA" sz="1400" baseline="0" dirty="0" smtClean="0">
                <a:latin typeface="Arial" pitchFamily="-110" charset="0"/>
              </a:rPr>
              <a:t> </a:t>
            </a:r>
            <a:r>
              <a:rPr lang="en-CA" sz="1400" dirty="0" smtClean="0">
                <a:latin typeface="Arial" pitchFamily="-110" charset="0"/>
              </a:rPr>
              <a:t>go down. They are healthier and less likely to transmit HIV.</a:t>
            </a:r>
          </a:p>
          <a:p>
            <a:pPr>
              <a:spcAft>
                <a:spcPct val="50000"/>
              </a:spcAft>
            </a:pPr>
            <a:endParaRPr lang="en-CA" sz="800" dirty="0" smtClean="0">
              <a:latin typeface="Arial" pitchFamily="-110" charset="0"/>
            </a:endParaRPr>
          </a:p>
          <a:p>
            <a:pPr>
              <a:spcAft>
                <a:spcPct val="50000"/>
              </a:spcAft>
            </a:pPr>
            <a:r>
              <a:rPr lang="en-CA" sz="1400" dirty="0" smtClean="0">
                <a:latin typeface="Arial" pitchFamily="-110" charset="0"/>
              </a:rPr>
              <a:t>In the US, about 14% -- or one in seven-- of all people living with HIV don’t even know they have it. We all have to take responsibility for protecting ourselves from HIV.  You can’t rely on someone else to do it for you.</a:t>
            </a:r>
          </a:p>
          <a:p>
            <a:pPr>
              <a:spcAft>
                <a:spcPct val="50000"/>
              </a:spcAft>
            </a:pPr>
            <a:endParaRPr lang="en-CA" sz="1400" dirty="0" smtClean="0">
              <a:latin typeface="Arial" pitchFamily="-110" charset="0"/>
            </a:endParaRPr>
          </a:p>
          <a:p>
            <a:pPr>
              <a:spcAft>
                <a:spcPct val="50000"/>
              </a:spcAft>
            </a:pPr>
            <a:endParaRPr lang="en-CA" sz="1400" dirty="0" smtClean="0">
              <a:latin typeface="Arial" pitchFamily="-110" charset="0"/>
            </a:endParaRPr>
          </a:p>
          <a:p>
            <a:pPr>
              <a:spcAft>
                <a:spcPct val="50000"/>
              </a:spcAft>
            </a:pPr>
            <a:endParaRPr lang="en-CA" sz="1400" dirty="0" smtClean="0">
              <a:latin typeface="Arial" pitchFamily="-110" charset="0"/>
            </a:endParaRPr>
          </a:p>
          <a:p>
            <a:pPr>
              <a:spcAft>
                <a:spcPct val="50000"/>
              </a:spcAft>
            </a:pPr>
            <a:endParaRPr lang="en-CA" sz="1400" dirty="0" smtClean="0">
              <a:latin typeface="Arial" pitchFamily="-110" charset="0"/>
            </a:endParaRPr>
          </a:p>
          <a:p>
            <a:pPr>
              <a:spcAft>
                <a:spcPct val="50000"/>
              </a:spcAft>
            </a:pPr>
            <a:endParaRPr lang="en-CA" sz="1400" dirty="0" smtClean="0">
              <a:latin typeface="Arial" pitchFamily="-110" charset="0"/>
            </a:endParaRPr>
          </a:p>
        </p:txBody>
      </p:sp>
      <p:sp>
        <p:nvSpPr>
          <p:cNvPr id="4" name="TextBox 3"/>
          <p:cNvSpPr txBox="1"/>
          <p:nvPr/>
        </p:nvSpPr>
        <p:spPr>
          <a:xfrm>
            <a:off x="597165" y="514350"/>
            <a:ext cx="177916"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200" b="1" i="0" u="none" strike="noStrike" cap="none" spc="0" normalizeH="0" baseline="0" dirty="0" smtClean="0">
                <a:ln>
                  <a:noFill/>
                </a:ln>
                <a:solidFill>
                  <a:srgbClr val="000000"/>
                </a:solidFill>
                <a:effectLst/>
                <a:uFillTx/>
                <a:latin typeface="Arial"/>
                <a:ea typeface="Arial"/>
                <a:cs typeface="Arial"/>
                <a:sym typeface="Arial"/>
              </a:rPr>
              <a:t>5</a:t>
            </a: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059407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9113" y="514350"/>
            <a:ext cx="3025775" cy="2571750"/>
          </a:xfrm>
        </p:spPr>
      </p:sp>
      <p:sp>
        <p:nvSpPr>
          <p:cNvPr id="3" name="Notes Placeholder 2"/>
          <p:cNvSpPr>
            <a:spLocks noGrp="1"/>
          </p:cNvSpPr>
          <p:nvPr>
            <p:ph type="body" idx="1"/>
          </p:nvPr>
        </p:nvSpPr>
        <p:spPr>
          <a:xfrm>
            <a:off x="1" y="3086100"/>
            <a:ext cx="9144000" cy="3771899"/>
          </a:xfrm>
        </p:spPr>
        <p:txBody>
          <a:bodyPr>
            <a:normAutofit fontScale="92500" lnSpcReduction="10000"/>
          </a:bodyPr>
          <a:lstStyle/>
          <a:p>
            <a:r>
              <a:rPr lang="en-GB" sz="1400" dirty="0" smtClean="0">
                <a:latin typeface="Arial"/>
                <a:cs typeface="Arial"/>
              </a:rPr>
              <a:t>Since the 1980s, we have relied on condoms for HIV prevention. Male and female condoms are </a:t>
            </a:r>
            <a:r>
              <a:rPr lang="en-US" sz="1400" dirty="0" smtClean="0">
                <a:latin typeface="Arial" pitchFamily="-110" charset="0"/>
              </a:rPr>
              <a:t>the only tools that can keep HIV from getting into the body during sex. But we have to look at the realities about when and how often people use condoms. </a:t>
            </a:r>
          </a:p>
          <a:p>
            <a:endParaRPr lang="en-US" sz="1400" dirty="0" smtClean="0">
              <a:latin typeface="Arial" pitchFamily="-110" charset="0"/>
            </a:endParaRPr>
          </a:p>
          <a:p>
            <a:r>
              <a:rPr lang="en-GB" sz="1400" dirty="0" smtClean="0">
                <a:latin typeface="Arial"/>
                <a:cs typeface="Arial"/>
              </a:rPr>
              <a:t>Here are the results from one survey of nearly 6000 heterosexual adults and adolescents. The survey asked whether they had used a male condom the last time they had vaginal sex. Among the men, 24% said they had used one. And 18% of the women said the man used one.</a:t>
            </a:r>
            <a:r>
              <a:rPr lang="en-GB" sz="1400" b="1" baseline="30000" dirty="0" smtClean="0">
                <a:solidFill>
                  <a:srgbClr val="FF0000"/>
                </a:solidFill>
                <a:latin typeface="Arial"/>
                <a:cs typeface="Arial"/>
              </a:rPr>
              <a:t>3</a:t>
            </a:r>
          </a:p>
          <a:p>
            <a:endParaRPr lang="en-GB" sz="1400" dirty="0" smtClean="0">
              <a:latin typeface="Arial"/>
              <a:cs typeface="Arial"/>
            </a:endParaRPr>
          </a:p>
          <a:p>
            <a:r>
              <a:rPr lang="en-GB" sz="1400" dirty="0" smtClean="0">
                <a:latin typeface="Arial"/>
                <a:cs typeface="Arial"/>
              </a:rPr>
              <a:t>Now, this survey includes a wide range of sexually active adults. Some of the people surveyed were likely faithful couples who saw no need for condoms. Or maybe they were trying to get pregnant. Or maybe they ran out of condoms. </a:t>
            </a:r>
          </a:p>
          <a:p>
            <a:endParaRPr lang="en-GB" sz="1400" dirty="0" smtClean="0">
              <a:latin typeface="Arial"/>
              <a:cs typeface="Arial"/>
            </a:endParaRPr>
          </a:p>
          <a:p>
            <a:r>
              <a:rPr lang="en-GB" sz="1400" dirty="0" smtClean="0">
                <a:latin typeface="Arial"/>
                <a:cs typeface="Arial"/>
              </a:rPr>
              <a:t>But – besides all those reasons – it’s a fair bet that a lot of those people didn’t use condoms because they just don’t like them. Some say it takes away from their pleasure or that it suggests that they don’t trust each other. Some say it breaks the closeness and connection they want to feel during sex. Some men have problems keeping an erection when they use a male condom. This can happen to a man if he has been drinking alcohol or if he is a little older. People have all kinds of reasons for skipping the condom. That is one</a:t>
            </a:r>
            <a:r>
              <a:rPr lang="en-GB" sz="1400" baseline="0" dirty="0" smtClean="0">
                <a:latin typeface="Arial"/>
                <a:cs typeface="Arial"/>
              </a:rPr>
              <a:t> of the reasons we have 4</a:t>
            </a:r>
            <a:r>
              <a:rPr lang="en-GB" sz="1400" dirty="0" smtClean="0">
                <a:latin typeface="Arial"/>
                <a:cs typeface="Arial"/>
              </a:rPr>
              <a:t>5,000 new HIV cases every year. </a:t>
            </a:r>
            <a:endParaRPr lang="en-GB" sz="1400" dirty="0">
              <a:latin typeface="Arial"/>
              <a:cs typeface="Arial"/>
            </a:endParaRPr>
          </a:p>
        </p:txBody>
      </p:sp>
      <p:sp>
        <p:nvSpPr>
          <p:cNvPr id="4" name="TextBox 3"/>
          <p:cNvSpPr txBox="1"/>
          <p:nvPr/>
        </p:nvSpPr>
        <p:spPr>
          <a:xfrm>
            <a:off x="699053" y="514350"/>
            <a:ext cx="190740"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200" b="1" i="0" u="none" strike="noStrike" cap="none" spc="0" normalizeH="0" baseline="0" dirty="0" smtClean="0">
                <a:ln>
                  <a:noFill/>
                </a:ln>
                <a:solidFill>
                  <a:srgbClr val="000000"/>
                </a:solidFill>
                <a:effectLst/>
                <a:uFillTx/>
                <a:latin typeface="Arial"/>
                <a:ea typeface="Arial"/>
                <a:cs typeface="Arial"/>
                <a:sym typeface="Arial"/>
              </a:rPr>
              <a:t>6</a:t>
            </a: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2805660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9113" y="127000"/>
            <a:ext cx="3025775" cy="2571750"/>
          </a:xfrm>
        </p:spPr>
      </p:sp>
      <p:sp>
        <p:nvSpPr>
          <p:cNvPr id="3" name="Notes Placeholder 2"/>
          <p:cNvSpPr>
            <a:spLocks noGrp="1"/>
          </p:cNvSpPr>
          <p:nvPr>
            <p:ph type="body" idx="1"/>
          </p:nvPr>
        </p:nvSpPr>
        <p:spPr>
          <a:xfrm>
            <a:off x="0" y="3086100"/>
            <a:ext cx="9143999" cy="3771899"/>
          </a:xfrm>
        </p:spPr>
        <p:txBody>
          <a:bodyPr>
            <a:noAutofit/>
          </a:bodyPr>
          <a:lstStyle/>
          <a:p>
            <a:pPr eaLnBrk="1" hangingPunct="1">
              <a:lnSpc>
                <a:spcPct val="90000"/>
              </a:lnSpc>
            </a:pPr>
            <a:r>
              <a:rPr lang="en-US" sz="1200" dirty="0" smtClean="0">
                <a:latin typeface="Arial" pitchFamily="8" charset="0"/>
                <a:ea typeface="ＭＳ Ｐゴシック" pitchFamily="8" charset="-128"/>
                <a:cs typeface="ＭＳ Ｐゴシック" pitchFamily="8" charset="-128"/>
              </a:rPr>
              <a:t>So here is another choice -- the FC2. It is the only female condom sold in the US right now. In other countries, you can get a few other types of female – or internal – condoms. But those other models aren’t approved for sale in the US yet. </a:t>
            </a:r>
          </a:p>
          <a:p>
            <a:pPr eaLnBrk="1" hangingPunct="1">
              <a:lnSpc>
                <a:spcPct val="90000"/>
              </a:lnSpc>
            </a:pPr>
            <a:endParaRPr lang="en-US" sz="1200" dirty="0" smtClean="0">
              <a:latin typeface="Arial" pitchFamily="8" charset="0"/>
              <a:ea typeface="ＭＳ Ｐゴシック" pitchFamily="8" charset="-128"/>
              <a:cs typeface="ＭＳ Ｐゴシック" pitchFamily="8" charset="-128"/>
            </a:endParaRPr>
          </a:p>
          <a:p>
            <a:pPr eaLnBrk="1" hangingPunct="1">
              <a:lnSpc>
                <a:spcPct val="90000"/>
              </a:lnSpc>
            </a:pPr>
            <a:r>
              <a:rPr lang="en-US" sz="1200" dirty="0" smtClean="0">
                <a:latin typeface="Arial" pitchFamily="8" charset="0"/>
                <a:ea typeface="ＭＳ Ｐゴシック" pitchFamily="8" charset="-128"/>
                <a:cs typeface="ＭＳ Ｐゴシック" pitchFamily="8" charset="-128"/>
              </a:rPr>
              <a:t>Female condoms are just as safe and effective as male condoms. The woman can insert it into her vagina any time before sex – whether it is several hours in advance or right at the last minute. Some people also use a female condom for anal sex. </a:t>
            </a:r>
          </a:p>
          <a:p>
            <a:pPr eaLnBrk="1" hangingPunct="1">
              <a:lnSpc>
                <a:spcPct val="90000"/>
              </a:lnSpc>
            </a:pPr>
            <a:endParaRPr lang="en-US" sz="1200" dirty="0" smtClean="0">
              <a:latin typeface="Arial" pitchFamily="8" charset="0"/>
              <a:ea typeface="ＭＳ Ｐゴシック" pitchFamily="8" charset="-128"/>
              <a:cs typeface="ＭＳ Ｐゴシック" pitchFamily="8" charset="-128"/>
            </a:endParaRPr>
          </a:p>
          <a:p>
            <a:pPr eaLnBrk="1" hangingPunct="1">
              <a:lnSpc>
                <a:spcPct val="90000"/>
              </a:lnSpc>
            </a:pPr>
            <a:r>
              <a:rPr lang="en-US" sz="1200" dirty="0" smtClean="0">
                <a:latin typeface="Arial" pitchFamily="8" charset="0"/>
                <a:ea typeface="ＭＳ Ｐゴシック" pitchFamily="8" charset="-128"/>
                <a:cs typeface="ＭＳ Ｐゴシック" pitchFamily="8" charset="-128"/>
              </a:rPr>
              <a:t>The FC protects against pregnancy, HIV and other sexually transmitted infections (or </a:t>
            </a:r>
            <a:r>
              <a:rPr lang="en-US" sz="1200" dirty="0" err="1" smtClean="0">
                <a:latin typeface="Arial" pitchFamily="8" charset="0"/>
                <a:ea typeface="ＭＳ Ｐゴシック" pitchFamily="8" charset="-128"/>
                <a:cs typeface="ＭＳ Ｐゴシック" pitchFamily="8" charset="-128"/>
              </a:rPr>
              <a:t>STIs</a:t>
            </a:r>
            <a:r>
              <a:rPr lang="en-US" sz="1200" dirty="0" smtClean="0">
                <a:latin typeface="Arial" pitchFamily="8" charset="0"/>
                <a:ea typeface="ＭＳ Ｐゴシック" pitchFamily="8" charset="-128"/>
                <a:cs typeface="ＭＳ Ｐゴシック" pitchFamily="8" charset="-128"/>
              </a:rPr>
              <a:t>). The FC is also something a woman living with HIV can use if her partner is HIV negative or if she doesn’t know her partner’s status.  It gives her a way to protect her partner from her HIV and also protect herself from getting another strain of HIV if her partner is HIV positive. </a:t>
            </a:r>
          </a:p>
          <a:p>
            <a:pPr eaLnBrk="1" hangingPunct="1">
              <a:lnSpc>
                <a:spcPct val="90000"/>
              </a:lnSpc>
            </a:pPr>
            <a:endParaRPr lang="en-US" sz="1200" dirty="0" smtClean="0">
              <a:latin typeface="Arial" pitchFamily="8" charset="0"/>
              <a:ea typeface="ＭＳ Ｐゴシック" pitchFamily="8" charset="-128"/>
              <a:cs typeface="ＭＳ Ｐゴシック" pitchFamily="8" charset="-128"/>
            </a:endParaRPr>
          </a:p>
          <a:p>
            <a:pPr eaLnBrk="1" hangingPunct="1">
              <a:lnSpc>
                <a:spcPct val="90000"/>
              </a:lnSpc>
            </a:pPr>
            <a:r>
              <a:rPr lang="en-US" sz="1200" dirty="0" smtClean="0">
                <a:latin typeface="Arial" pitchFamily="8" charset="0"/>
                <a:ea typeface="ＭＳ Ｐゴシック" pitchFamily="8" charset="-128"/>
                <a:cs typeface="ＭＳ Ｐゴシック" pitchFamily="8" charset="-128"/>
              </a:rPr>
              <a:t>Some couples take turns --  using the male condom one time they have sex and then a female condom the next time. It is really helpful for people to have access to both options, so they have a choice about what they want to use. And many men say the FC doesn’t reduce their pleasure the way male condoms do sometimes. Some men really prefer </a:t>
            </a:r>
            <a:r>
              <a:rPr lang="en-US" sz="1200" dirty="0" err="1" smtClean="0">
                <a:latin typeface="Arial" pitchFamily="8" charset="0"/>
                <a:ea typeface="ＭＳ Ｐゴシック" pitchFamily="8" charset="-128"/>
                <a:cs typeface="ＭＳ Ｐゴシック" pitchFamily="8" charset="-128"/>
              </a:rPr>
              <a:t>FCs</a:t>
            </a:r>
            <a:r>
              <a:rPr lang="en-US" sz="1200" dirty="0" smtClean="0">
                <a:latin typeface="Arial" pitchFamily="8" charset="0"/>
                <a:ea typeface="ＭＳ Ｐゴシック" pitchFamily="8" charset="-128"/>
                <a:cs typeface="ＭＳ Ｐゴシック" pitchFamily="8" charset="-128"/>
              </a:rPr>
              <a:t> for that reason.</a:t>
            </a:r>
          </a:p>
          <a:p>
            <a:pPr eaLnBrk="1" hangingPunct="1">
              <a:lnSpc>
                <a:spcPct val="90000"/>
              </a:lnSpc>
            </a:pPr>
            <a:endParaRPr lang="en-US" sz="1200" dirty="0" smtClean="0">
              <a:latin typeface="Arial" pitchFamily="8" charset="0"/>
              <a:ea typeface="ＭＳ Ｐゴシック" pitchFamily="8" charset="-128"/>
              <a:cs typeface="ＭＳ Ｐゴシック" pitchFamily="8" charset="-128"/>
            </a:endParaRPr>
          </a:p>
          <a:p>
            <a:pPr eaLnBrk="1" hangingPunct="1">
              <a:lnSpc>
                <a:spcPct val="90000"/>
              </a:lnSpc>
            </a:pPr>
            <a:r>
              <a:rPr lang="en-US" sz="1200" dirty="0" smtClean="0">
                <a:latin typeface="Arial" pitchFamily="8" charset="0"/>
                <a:ea typeface="ＭＳ Ｐゴシック" pitchFamily="8" charset="-128"/>
                <a:cs typeface="ＭＳ Ｐゴシック" pitchFamily="8" charset="-128"/>
              </a:rPr>
              <a:t>But the FC may not be as easy to get as male condoms are. When they aren’t on the shelves in your local store -- next to the male condoms -- ask why not!!  Many store manager don’t think that women want FCs. So we need to start asking for them!</a:t>
            </a:r>
          </a:p>
          <a:p>
            <a:pPr eaLnBrk="1" hangingPunct="1">
              <a:lnSpc>
                <a:spcPct val="140000"/>
              </a:lnSpc>
            </a:pPr>
            <a:endParaRPr lang="en-US" sz="1200" dirty="0" smtClean="0">
              <a:latin typeface="Arial" pitchFamily="8" charset="0"/>
              <a:ea typeface="ＭＳ Ｐゴシック" pitchFamily="8" charset="-128"/>
              <a:cs typeface="ＭＳ Ｐゴシック" pitchFamily="8" charset="-128"/>
            </a:endParaRPr>
          </a:p>
          <a:p>
            <a:pPr eaLnBrk="1" hangingPunct="1">
              <a:lnSpc>
                <a:spcPct val="90000"/>
              </a:lnSpc>
            </a:pPr>
            <a:r>
              <a:rPr lang="en-US" sz="1200" dirty="0" smtClean="0">
                <a:latin typeface="Arial" pitchFamily="8" charset="0"/>
                <a:ea typeface="ＭＳ Ｐゴシック" pitchFamily="8" charset="-128"/>
                <a:cs typeface="ＭＳ Ｐゴシック" pitchFamily="8" charset="-128"/>
              </a:rPr>
              <a:t>Right now, </a:t>
            </a:r>
            <a:r>
              <a:rPr lang="en-US" sz="1200" dirty="0" err="1" smtClean="0">
                <a:latin typeface="Arial" pitchFamily="8" charset="0"/>
                <a:ea typeface="ＭＳ Ｐゴシック" pitchFamily="8" charset="-128"/>
                <a:cs typeface="ＭＳ Ｐゴシック" pitchFamily="8" charset="-128"/>
              </a:rPr>
              <a:t>FCs</a:t>
            </a:r>
            <a:r>
              <a:rPr lang="en-US" sz="1200" dirty="0" smtClean="0">
                <a:latin typeface="Arial" pitchFamily="8" charset="0"/>
                <a:ea typeface="ＭＳ Ｐゴシック" pitchFamily="8" charset="-128"/>
                <a:cs typeface="ＭＳ Ｐゴシック" pitchFamily="8" charset="-128"/>
              </a:rPr>
              <a:t> cost three to four times more than male condoms do. Their price will probably come down when they are more popular and there is a bigger demand for them. Meanwhile,</a:t>
            </a:r>
            <a:r>
              <a:rPr lang="en-US" sz="1200" baseline="0" dirty="0" smtClean="0">
                <a:latin typeface="Arial" pitchFamily="8" charset="0"/>
                <a:ea typeface="ＭＳ Ｐゴシック" pitchFamily="8" charset="-128"/>
                <a:cs typeface="ＭＳ Ｐゴシック" pitchFamily="8" charset="-128"/>
              </a:rPr>
              <a:t> you may be able to get free female condoms from your local health department, in family planning clinics, from outreach workers or at HIV-related organizations. </a:t>
            </a:r>
            <a:r>
              <a:rPr lang="en-GB" sz="1200" baseline="0" dirty="0" smtClean="0">
                <a:latin typeface="Arial" pitchFamily="8" charset="0"/>
                <a:ea typeface="ＭＳ Ｐゴシック" pitchFamily="8" charset="-128"/>
                <a:cs typeface="ＭＳ Ｐゴシック" pitchFamily="8" charset="-128"/>
              </a:rPr>
              <a:t>It’s worth looking around and asking if these providers to supply female condoms.  For many women, they can be life-savers.</a:t>
            </a:r>
            <a:endParaRPr lang="en-GB" sz="1400" dirty="0"/>
          </a:p>
        </p:txBody>
      </p:sp>
      <p:sp>
        <p:nvSpPr>
          <p:cNvPr id="4" name="TextBox 3"/>
          <p:cNvSpPr txBox="1"/>
          <p:nvPr/>
        </p:nvSpPr>
        <p:spPr>
          <a:xfrm>
            <a:off x="715311" y="502075"/>
            <a:ext cx="177916"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200" b="1" i="0" u="none" strike="noStrike" cap="none" spc="0" normalizeH="0" baseline="0" dirty="0" smtClean="0">
                <a:ln>
                  <a:noFill/>
                </a:ln>
                <a:solidFill>
                  <a:srgbClr val="000000"/>
                </a:solidFill>
                <a:effectLst/>
                <a:uFillTx/>
                <a:latin typeface="Arial"/>
                <a:ea typeface="Arial"/>
                <a:cs typeface="Arial"/>
                <a:sym typeface="Arial"/>
              </a:rPr>
              <a:t>7</a:t>
            </a: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3654225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xfrm>
            <a:off x="5180772" y="6514171"/>
            <a:ext cx="3961158" cy="342668"/>
          </a:xfrm>
          <a:prstGeom prst="rect">
            <a:avLst/>
          </a:prstGeom>
          <a:noFill/>
        </p:spPr>
        <p:txBody>
          <a:bodyPr/>
          <a:lstStyle/>
          <a:p>
            <a:fld id="{B8EC022F-1AB9-ED4B-9378-A6A052DAF436}" type="slidenum">
              <a:rPr lang="en-US">
                <a:latin typeface="Times New Roman" pitchFamily="-109" charset="0"/>
              </a:rPr>
              <a:pPr/>
              <a:t>8</a:t>
            </a:fld>
            <a:endParaRPr lang="en-US">
              <a:latin typeface="Times New Roman" pitchFamily="-109" charset="0"/>
            </a:endParaRPr>
          </a:p>
        </p:txBody>
      </p:sp>
      <p:sp>
        <p:nvSpPr>
          <p:cNvPr id="23556" name="Rectangle 3"/>
          <p:cNvSpPr>
            <a:spLocks noGrp="1" noChangeArrowheads="1"/>
          </p:cNvSpPr>
          <p:nvPr>
            <p:ph type="body" idx="1"/>
          </p:nvPr>
        </p:nvSpPr>
        <p:spPr>
          <a:xfrm>
            <a:off x="198783" y="2663824"/>
            <a:ext cx="8746435" cy="3984665"/>
          </a:xfrm>
          <a:noFill/>
          <a:ln/>
        </p:spPr>
        <p:txBody>
          <a:bodyPr/>
          <a:lstStyle/>
          <a:p>
            <a:pPr eaLnBrk="1" hangingPunct="1">
              <a:spcAft>
                <a:spcPts val="120"/>
              </a:spcAft>
            </a:pPr>
            <a:r>
              <a:rPr lang="en-US" sz="1200" dirty="0" smtClean="0">
                <a:solidFill>
                  <a:srgbClr val="000000"/>
                </a:solidFill>
                <a:latin typeface="Arial" pitchFamily="8" charset="0"/>
              </a:rPr>
              <a:t>Let’s try looking at HIV prevention as a big toolbox. The tools in black already exist. The lighter ones are still being developed. </a:t>
            </a:r>
            <a:endParaRPr lang="en-US" sz="1200" dirty="0" smtClean="0">
              <a:latin typeface="Arial" pitchFamily="8" charset="0"/>
            </a:endParaRPr>
          </a:p>
          <a:p>
            <a:pPr eaLnBrk="1" hangingPunct="1">
              <a:spcAft>
                <a:spcPts val="120"/>
              </a:spcAft>
            </a:pPr>
            <a:endParaRPr lang="en-US" sz="800" dirty="0" smtClean="0">
              <a:latin typeface="Arial" pitchFamily="8" charset="0"/>
            </a:endParaRPr>
          </a:p>
          <a:p>
            <a:pPr eaLnBrk="1" hangingPunct="1">
              <a:spcAft>
                <a:spcPts val="120"/>
              </a:spcAft>
            </a:pPr>
            <a:r>
              <a:rPr lang="en-US" sz="1200" dirty="0" smtClean="0">
                <a:latin typeface="Arial" pitchFamily="8" charset="0"/>
              </a:rPr>
              <a:t>This column </a:t>
            </a:r>
            <a:r>
              <a:rPr lang="en-US" sz="1200" b="1" dirty="0" smtClean="0">
                <a:latin typeface="Arial" pitchFamily="8" charset="0"/>
              </a:rPr>
              <a:t>(point to “before exposure”)</a:t>
            </a:r>
            <a:r>
              <a:rPr lang="en-US" sz="1200" dirty="0" smtClean="0">
                <a:latin typeface="Arial" pitchFamily="8" charset="0"/>
              </a:rPr>
              <a:t> has</a:t>
            </a:r>
            <a:r>
              <a:rPr lang="en-US" sz="1200" b="1" dirty="0" smtClean="0">
                <a:latin typeface="Arial" pitchFamily="8" charset="0"/>
              </a:rPr>
              <a:t> </a:t>
            </a:r>
            <a:r>
              <a:rPr lang="en-US" sz="1200" dirty="0" smtClean="0">
                <a:latin typeface="Arial" pitchFamily="8" charset="0"/>
              </a:rPr>
              <a:t>tools designed to work ahead of time, like HIV counseling and testing. Being circumcised has no effect on a man’s chances of </a:t>
            </a:r>
            <a:r>
              <a:rPr lang="en-US" sz="1200" u="sng" dirty="0" smtClean="0">
                <a:latin typeface="Arial" pitchFamily="8" charset="0"/>
              </a:rPr>
              <a:t>passing</a:t>
            </a:r>
            <a:r>
              <a:rPr lang="en-US" sz="1200" dirty="0" smtClean="0">
                <a:latin typeface="Arial" pitchFamily="8" charset="0"/>
              </a:rPr>
              <a:t> HIV during heterosexual sex, but it does reduce his risk of </a:t>
            </a:r>
            <a:r>
              <a:rPr lang="en-US" sz="1200" u="sng" dirty="0" smtClean="0">
                <a:latin typeface="Arial" pitchFamily="8" charset="0"/>
              </a:rPr>
              <a:t>getting</a:t>
            </a:r>
            <a:r>
              <a:rPr lang="en-US" sz="1200" dirty="0" smtClean="0">
                <a:latin typeface="Arial" pitchFamily="8" charset="0"/>
              </a:rPr>
              <a:t> HIV from a woman by up to 60%!  We’ll talk about </a:t>
            </a:r>
            <a:r>
              <a:rPr lang="en-US" sz="1200" dirty="0" err="1" smtClean="0">
                <a:latin typeface="Arial" pitchFamily="8" charset="0"/>
              </a:rPr>
              <a:t>PrEP</a:t>
            </a:r>
            <a:r>
              <a:rPr lang="en-US" sz="1200" dirty="0" smtClean="0">
                <a:latin typeface="Arial" pitchFamily="8" charset="0"/>
              </a:rPr>
              <a:t> in a minute. “Treatment as prevention” works because taking treatment when you have HIV lowers your HIV viral load and makes you less likely to pass it on. Work to develop a vaccine that prevents HIV is on-going. Someday, getting an HIV prevention shot may be as easy as getting a flu shot is now.</a:t>
            </a:r>
          </a:p>
          <a:p>
            <a:pPr eaLnBrk="1" hangingPunct="1">
              <a:spcAft>
                <a:spcPts val="120"/>
              </a:spcAft>
            </a:pPr>
            <a:endParaRPr lang="en-US" sz="800" dirty="0" smtClean="0">
              <a:latin typeface="Arial" pitchFamily="8" charset="0"/>
            </a:endParaRPr>
          </a:p>
          <a:p>
            <a:pPr eaLnBrk="1" hangingPunct="1">
              <a:spcAft>
                <a:spcPts val="120"/>
              </a:spcAft>
            </a:pPr>
            <a:r>
              <a:rPr lang="en-US" sz="1200" dirty="0" smtClean="0">
                <a:latin typeface="Arial" pitchFamily="8" charset="0"/>
              </a:rPr>
              <a:t>What protects us at the time of contact with HIV? Condoms and lubricants lead the list. Mothers living with HIV get treatment in pregnancy, childbirth and while breast-feeding to stop HIV from being passed to the baby. Clean syringes keep people from passing HIV on during drug use. </a:t>
            </a:r>
            <a:r>
              <a:rPr lang="en-US" sz="1200" dirty="0" err="1" smtClean="0">
                <a:latin typeface="Arial" pitchFamily="8" charset="0"/>
              </a:rPr>
              <a:t>Microbicides</a:t>
            </a:r>
            <a:r>
              <a:rPr lang="en-US" sz="1200" dirty="0" smtClean="0">
                <a:latin typeface="Arial" pitchFamily="8" charset="0"/>
              </a:rPr>
              <a:t> are gels, rings and other products are still being developed. These will be something you can insert before sex for protection.  So are cervical barriers</a:t>
            </a:r>
            <a:r>
              <a:rPr lang="en-US" sz="1200" dirty="0" smtClean="0">
                <a:latin typeface="Times New Roman" pitchFamily="8" charset="0"/>
              </a:rPr>
              <a:t>—</a:t>
            </a:r>
            <a:r>
              <a:rPr lang="en-US" sz="1200" dirty="0" smtClean="0">
                <a:latin typeface="Arial"/>
                <a:cs typeface="Arial"/>
              </a:rPr>
              <a:t>like </a:t>
            </a:r>
            <a:r>
              <a:rPr lang="en-US" sz="1200" dirty="0" smtClean="0">
                <a:latin typeface="Arial" pitchFamily="8" charset="0"/>
              </a:rPr>
              <a:t>diaphragms or cervical caps</a:t>
            </a:r>
            <a:r>
              <a:rPr lang="en-US" sz="1200" dirty="0" smtClean="0">
                <a:latin typeface="Times New Roman" pitchFamily="8" charset="0"/>
              </a:rPr>
              <a:t>—</a:t>
            </a:r>
            <a:r>
              <a:rPr lang="en-US" sz="1200" dirty="0" smtClean="0"/>
              <a:t>that could be used along with </a:t>
            </a:r>
            <a:r>
              <a:rPr lang="en-US" sz="1200" dirty="0" err="1" smtClean="0"/>
              <a:t>microbicides</a:t>
            </a:r>
            <a:r>
              <a:rPr lang="en-US" sz="1200" dirty="0" smtClean="0"/>
              <a:t> for extra protection.</a:t>
            </a:r>
          </a:p>
          <a:p>
            <a:pPr eaLnBrk="1" hangingPunct="1">
              <a:spcAft>
                <a:spcPts val="120"/>
              </a:spcAft>
            </a:pPr>
            <a:endParaRPr lang="en-US" sz="1200" dirty="0" smtClean="0">
              <a:latin typeface="Arial" pitchFamily="8" charset="0"/>
            </a:endParaRPr>
          </a:p>
          <a:p>
            <a:pPr eaLnBrk="1" hangingPunct="1">
              <a:spcAft>
                <a:spcPts val="120"/>
              </a:spcAft>
            </a:pPr>
            <a:r>
              <a:rPr lang="en-US" sz="1200" dirty="0" smtClean="0">
                <a:latin typeface="Arial" pitchFamily="8" charset="0"/>
              </a:rPr>
              <a:t>Lastly, what can we use </a:t>
            </a:r>
            <a:r>
              <a:rPr lang="en-US" sz="1200" u="sng" dirty="0" smtClean="0">
                <a:latin typeface="Arial" pitchFamily="8" charset="0"/>
              </a:rPr>
              <a:t>after</a:t>
            </a:r>
            <a:r>
              <a:rPr lang="en-US" sz="1200" dirty="0" smtClean="0">
                <a:latin typeface="Arial" pitchFamily="8" charset="0"/>
              </a:rPr>
              <a:t> contact with HIV.</a:t>
            </a:r>
            <a:r>
              <a:rPr lang="en-US" sz="1200" b="1" dirty="0" smtClean="0">
                <a:latin typeface="Arial" pitchFamily="8" charset="0"/>
              </a:rPr>
              <a:t> </a:t>
            </a:r>
            <a:r>
              <a:rPr lang="en-US" sz="1200" dirty="0" smtClean="0">
                <a:latin typeface="Arial" pitchFamily="8" charset="0"/>
              </a:rPr>
              <a:t>Post-exposure prophylaxis, or PEP, is something you can take </a:t>
            </a:r>
            <a:r>
              <a:rPr lang="en-US" sz="1200" u="sng" dirty="0" smtClean="0">
                <a:latin typeface="Arial" pitchFamily="8" charset="0"/>
              </a:rPr>
              <a:t>after you have been exposed</a:t>
            </a:r>
            <a:r>
              <a:rPr lang="en-US" sz="1200" dirty="0" smtClean="0">
                <a:latin typeface="Arial" pitchFamily="8" charset="0"/>
              </a:rPr>
              <a:t> to HIV to prevent it from taking hold</a:t>
            </a:r>
            <a:r>
              <a:rPr lang="en-US" sz="1200" baseline="0" dirty="0" smtClean="0">
                <a:latin typeface="Arial" pitchFamily="8" charset="0"/>
              </a:rPr>
              <a:t> in your body. PEP is different from </a:t>
            </a:r>
            <a:r>
              <a:rPr lang="en-US" sz="1200" baseline="0" dirty="0" err="1" smtClean="0">
                <a:latin typeface="Arial" pitchFamily="8" charset="0"/>
              </a:rPr>
              <a:t>PrEP</a:t>
            </a:r>
            <a:r>
              <a:rPr lang="en-US" sz="1200" baseline="0" dirty="0" smtClean="0">
                <a:latin typeface="Arial" pitchFamily="8" charset="0"/>
              </a:rPr>
              <a:t>, which you take </a:t>
            </a:r>
            <a:r>
              <a:rPr lang="en-US" sz="1200" u="sng" baseline="0" dirty="0" smtClean="0">
                <a:latin typeface="Arial" pitchFamily="8" charset="0"/>
              </a:rPr>
              <a:t>before you are exposed </a:t>
            </a:r>
            <a:r>
              <a:rPr lang="en-US" sz="1200" baseline="0" dirty="0" smtClean="0">
                <a:latin typeface="Arial" pitchFamily="8" charset="0"/>
              </a:rPr>
              <a:t>to HIV. PEP </a:t>
            </a:r>
            <a:r>
              <a:rPr lang="en-US" sz="1200" dirty="0" smtClean="0">
                <a:latin typeface="Arial" pitchFamily="8" charset="0"/>
              </a:rPr>
              <a:t>is usually prescribed after a rape or an accident like a needle-stick in a hospital. It can also be prescribed after a person is exposed during</a:t>
            </a:r>
            <a:r>
              <a:rPr lang="en-US" sz="1200" baseline="0" dirty="0" smtClean="0">
                <a:latin typeface="Arial" pitchFamily="8" charset="0"/>
              </a:rPr>
              <a:t> </a:t>
            </a:r>
            <a:r>
              <a:rPr lang="en-US" sz="1200" dirty="0" smtClean="0">
                <a:latin typeface="Arial" pitchFamily="8" charset="0"/>
              </a:rPr>
              <a:t>sex but it is more often used more as an emergency measure.  </a:t>
            </a:r>
            <a:r>
              <a:rPr lang="en-US" sz="1200" baseline="0" dirty="0" smtClean="0">
                <a:latin typeface="Arial" pitchFamily="8" charset="0"/>
              </a:rPr>
              <a:t> </a:t>
            </a:r>
            <a:r>
              <a:rPr lang="en-US" sz="1200" dirty="0" smtClean="0">
                <a:latin typeface="Arial" pitchFamily="8" charset="0"/>
              </a:rPr>
              <a:t>And, finally, therapeutic vaccines are being developed to reduce the impact of HIV in the bodies for people living with HIV.</a:t>
            </a:r>
            <a:endParaRPr lang="en-GB" sz="1200" dirty="0" smtClean="0"/>
          </a:p>
          <a:p>
            <a:endParaRPr lang="en-GB" sz="1400" dirty="0">
              <a:latin typeface="Arial"/>
              <a:ea typeface="ＭＳ Ｐゴシック" pitchFamily="-109" charset="-128"/>
              <a:cs typeface="Arial"/>
            </a:endParaRPr>
          </a:p>
        </p:txBody>
      </p:sp>
      <p:sp>
        <p:nvSpPr>
          <p:cNvPr id="23555" name="Rectangle 2"/>
          <p:cNvSpPr>
            <a:spLocks noGrp="1" noRot="1" noChangeAspect="1" noChangeArrowheads="1" noTextEdit="1"/>
          </p:cNvSpPr>
          <p:nvPr>
            <p:ph type="sldImg"/>
          </p:nvPr>
        </p:nvSpPr>
        <p:spPr>
          <a:xfrm>
            <a:off x="3022600" y="481013"/>
            <a:ext cx="2566988" cy="2182812"/>
          </a:xfrm>
          <a:ln/>
        </p:spPr>
      </p:sp>
      <p:sp>
        <p:nvSpPr>
          <p:cNvPr id="5" name="TextBox 4"/>
          <p:cNvSpPr txBox="1"/>
          <p:nvPr/>
        </p:nvSpPr>
        <p:spPr>
          <a:xfrm>
            <a:off x="784229" y="481013"/>
            <a:ext cx="177916"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200" b="1" i="0" u="none" strike="noStrike" cap="none" spc="0" normalizeH="0" baseline="0" dirty="0" smtClean="0">
                <a:ln>
                  <a:noFill/>
                </a:ln>
                <a:solidFill>
                  <a:srgbClr val="000000"/>
                </a:solidFill>
                <a:effectLst/>
                <a:uFillTx/>
                <a:latin typeface="Arial"/>
                <a:ea typeface="Arial"/>
                <a:cs typeface="Arial"/>
                <a:sym typeface="Arial"/>
              </a:rPr>
              <a:t>8</a:t>
            </a: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4084723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xfrm>
            <a:off x="5180772" y="6514171"/>
            <a:ext cx="3961158" cy="342668"/>
          </a:xfrm>
          <a:prstGeom prst="rect">
            <a:avLst/>
          </a:prstGeom>
          <a:noFill/>
        </p:spPr>
        <p:txBody>
          <a:bodyPr/>
          <a:lstStyle/>
          <a:p>
            <a:fld id="{56457C8F-10A8-7446-8CEF-FD4EFF039E21}" type="slidenum">
              <a:rPr lang="en-US">
                <a:latin typeface="Times New Roman" pitchFamily="-109" charset="0"/>
              </a:rPr>
              <a:pPr/>
              <a:t>9</a:t>
            </a:fld>
            <a:endParaRPr lang="en-US">
              <a:latin typeface="Times New Roman" pitchFamily="-109" charset="0"/>
            </a:endParaRPr>
          </a:p>
        </p:txBody>
      </p:sp>
      <p:sp>
        <p:nvSpPr>
          <p:cNvPr id="31747" name="Rectangle 4"/>
          <p:cNvSpPr>
            <a:spLocks noGrp="1" noRot="1" noChangeAspect="1" noChangeArrowheads="1" noTextEdit="1"/>
          </p:cNvSpPr>
          <p:nvPr>
            <p:ph type="sldImg"/>
          </p:nvPr>
        </p:nvSpPr>
        <p:spPr>
          <a:xfrm>
            <a:off x="3059113" y="514350"/>
            <a:ext cx="3025775" cy="2571750"/>
          </a:xfrm>
          <a:ln/>
        </p:spPr>
      </p:sp>
      <p:sp>
        <p:nvSpPr>
          <p:cNvPr id="31748" name="Rectangle 5"/>
          <p:cNvSpPr>
            <a:spLocks noGrp="1" noChangeArrowheads="1"/>
          </p:cNvSpPr>
          <p:nvPr>
            <p:ph type="body" idx="1"/>
          </p:nvPr>
        </p:nvSpPr>
        <p:spPr>
          <a:xfrm>
            <a:off x="198783" y="2921813"/>
            <a:ext cx="8746435" cy="3420444"/>
          </a:xfrm>
          <a:noFill/>
          <a:ln/>
        </p:spPr>
        <p:txBody>
          <a:bodyPr/>
          <a:lstStyle/>
          <a:p>
            <a:r>
              <a:rPr lang="en-GB" sz="1400" dirty="0" smtClean="0">
                <a:latin typeface="Arial"/>
                <a:cs typeface="Arial"/>
              </a:rPr>
              <a:t>In 2012, the US Food and Drug Administration ruled that </a:t>
            </a:r>
            <a:r>
              <a:rPr lang="en-GB" sz="1400" dirty="0" err="1" smtClean="0">
                <a:latin typeface="Arial"/>
                <a:cs typeface="Arial"/>
              </a:rPr>
              <a:t>Truvada</a:t>
            </a:r>
            <a:r>
              <a:rPr lang="en-GB" sz="1400" dirty="0" smtClean="0">
                <a:latin typeface="Arial"/>
                <a:cs typeface="Arial"/>
              </a:rPr>
              <a:t> (</a:t>
            </a:r>
            <a:r>
              <a:rPr lang="en-GB" sz="1400" dirty="0" err="1" smtClean="0">
                <a:latin typeface="Arial"/>
                <a:cs typeface="Arial"/>
              </a:rPr>
              <a:t>troo-</a:t>
            </a:r>
            <a:r>
              <a:rPr lang="en-GB" sz="1400" baseline="0" dirty="0" err="1" smtClean="0">
                <a:latin typeface="Arial"/>
                <a:cs typeface="Arial"/>
              </a:rPr>
              <a:t>VAH-dah</a:t>
            </a:r>
            <a:r>
              <a:rPr lang="en-GB" sz="1400" baseline="0" dirty="0" smtClean="0">
                <a:latin typeface="Arial"/>
                <a:cs typeface="Arial"/>
              </a:rPr>
              <a:t>) </a:t>
            </a:r>
            <a:r>
              <a:rPr lang="en-GB" sz="1400" dirty="0" smtClean="0">
                <a:latin typeface="Arial"/>
                <a:cs typeface="Arial"/>
              </a:rPr>
              <a:t>could be prescribed as </a:t>
            </a:r>
            <a:r>
              <a:rPr lang="en-GB" sz="1400" dirty="0" err="1" smtClean="0">
                <a:latin typeface="Arial"/>
                <a:cs typeface="Arial"/>
              </a:rPr>
              <a:t>PrEP</a:t>
            </a:r>
            <a:r>
              <a:rPr lang="en-GB" sz="1400" dirty="0" smtClean="0">
                <a:latin typeface="Arial"/>
                <a:cs typeface="Arial"/>
              </a:rPr>
              <a:t> to prevent HIV. They first approved </a:t>
            </a:r>
            <a:r>
              <a:rPr lang="en-GB" sz="1400" dirty="0" err="1" smtClean="0">
                <a:latin typeface="Arial"/>
                <a:cs typeface="Arial"/>
              </a:rPr>
              <a:t>Truvada</a:t>
            </a:r>
            <a:r>
              <a:rPr lang="en-GB" sz="1400" dirty="0" smtClean="0">
                <a:latin typeface="Arial"/>
                <a:cs typeface="Arial"/>
              </a:rPr>
              <a:t> back in 2004 as an anti-retroviral drug to</a:t>
            </a:r>
            <a:r>
              <a:rPr lang="en-GB" sz="1400" u="sng" dirty="0" smtClean="0">
                <a:latin typeface="Arial"/>
                <a:cs typeface="Arial"/>
              </a:rPr>
              <a:t> treat</a:t>
            </a:r>
            <a:r>
              <a:rPr lang="en-GB" sz="1400" dirty="0" smtClean="0">
                <a:latin typeface="Arial"/>
                <a:cs typeface="Arial"/>
              </a:rPr>
              <a:t> people living with HIV. HIV is a retrovirus, so drugs fight HIV are called anti-retroviral drugs, or </a:t>
            </a:r>
            <a:r>
              <a:rPr lang="en-GB" sz="1400" dirty="0" err="1" smtClean="0">
                <a:latin typeface="Arial"/>
                <a:cs typeface="Arial"/>
              </a:rPr>
              <a:t>ARVs</a:t>
            </a:r>
            <a:r>
              <a:rPr lang="en-GB" sz="1400" dirty="0" smtClean="0">
                <a:latin typeface="Arial"/>
                <a:cs typeface="Arial"/>
              </a:rPr>
              <a:t>, for short.  </a:t>
            </a:r>
          </a:p>
          <a:p>
            <a:endParaRPr lang="en-GB" sz="1400" dirty="0" smtClean="0">
              <a:latin typeface="Arial"/>
              <a:cs typeface="Arial"/>
            </a:endParaRPr>
          </a:p>
          <a:p>
            <a:r>
              <a:rPr lang="en-GB" sz="1400" dirty="0" smtClean="0">
                <a:latin typeface="Arial"/>
                <a:cs typeface="Arial"/>
              </a:rPr>
              <a:t>When you have HIV, doctors prescribe a mix of </a:t>
            </a:r>
            <a:r>
              <a:rPr lang="en-GB" sz="1400" dirty="0" err="1" smtClean="0">
                <a:latin typeface="Arial"/>
                <a:cs typeface="Arial"/>
              </a:rPr>
              <a:t>ARVs</a:t>
            </a:r>
            <a:r>
              <a:rPr lang="en-GB" sz="1400" dirty="0" smtClean="0">
                <a:latin typeface="Arial"/>
                <a:cs typeface="Arial"/>
              </a:rPr>
              <a:t> to keep the virus under control in your body. One drug alone is not enough to do the job. As you see, </a:t>
            </a:r>
            <a:r>
              <a:rPr lang="en-GB" sz="1400" dirty="0" err="1" smtClean="0">
                <a:latin typeface="Arial"/>
                <a:cs typeface="Arial"/>
              </a:rPr>
              <a:t>Truvada</a:t>
            </a:r>
            <a:r>
              <a:rPr lang="en-GB" sz="1400" dirty="0" smtClean="0">
                <a:latin typeface="Arial"/>
                <a:cs typeface="Arial"/>
              </a:rPr>
              <a:t> is actually a mix</a:t>
            </a:r>
            <a:r>
              <a:rPr lang="en-GB" sz="1400" baseline="0" dirty="0" smtClean="0">
                <a:latin typeface="Arial"/>
                <a:cs typeface="Arial"/>
              </a:rPr>
              <a:t> of two ARV drugs--</a:t>
            </a:r>
            <a:r>
              <a:rPr lang="en-GB" sz="1400" dirty="0" err="1" smtClean="0">
                <a:latin typeface="Arial"/>
                <a:cs typeface="Arial"/>
              </a:rPr>
              <a:t>Tenofovir</a:t>
            </a:r>
            <a:r>
              <a:rPr lang="en-GB" sz="1400" dirty="0" smtClean="0">
                <a:latin typeface="Arial"/>
                <a:cs typeface="Arial"/>
              </a:rPr>
              <a:t> (</a:t>
            </a:r>
            <a:r>
              <a:rPr lang="en-GB" sz="1400" dirty="0" err="1" smtClean="0">
                <a:latin typeface="Arial"/>
                <a:cs typeface="Arial"/>
              </a:rPr>
              <a:t>tuh</a:t>
            </a:r>
            <a:r>
              <a:rPr lang="en-GB" sz="1400" dirty="0" smtClean="0">
                <a:latin typeface="Arial"/>
                <a:cs typeface="Arial"/>
              </a:rPr>
              <a:t>-NOF-uh-</a:t>
            </a:r>
            <a:r>
              <a:rPr lang="en-GB" sz="1400" dirty="0" err="1" smtClean="0">
                <a:latin typeface="Arial"/>
                <a:cs typeface="Arial"/>
              </a:rPr>
              <a:t>vĭr</a:t>
            </a:r>
            <a:r>
              <a:rPr lang="en-GB" sz="1400" dirty="0" smtClean="0">
                <a:latin typeface="Arial"/>
                <a:cs typeface="Arial"/>
              </a:rPr>
              <a:t>)</a:t>
            </a:r>
            <a:r>
              <a:rPr lang="en-GB" sz="1400" baseline="0" dirty="0" smtClean="0">
                <a:latin typeface="Arial"/>
                <a:cs typeface="Arial"/>
              </a:rPr>
              <a:t> and </a:t>
            </a:r>
            <a:r>
              <a:rPr lang="en-GB" sz="1400" dirty="0" err="1" smtClean="0">
                <a:latin typeface="Arial"/>
                <a:cs typeface="Arial"/>
              </a:rPr>
              <a:t>Emtricitibine</a:t>
            </a:r>
            <a:r>
              <a:rPr lang="en-GB" sz="1400" dirty="0" smtClean="0">
                <a:latin typeface="Arial"/>
                <a:cs typeface="Arial"/>
              </a:rPr>
              <a:t> (</a:t>
            </a:r>
            <a:r>
              <a:rPr lang="en-GB" sz="1400" dirty="0" err="1" smtClean="0">
                <a:latin typeface="Arial"/>
                <a:cs typeface="Arial"/>
              </a:rPr>
              <a:t>ĕm</a:t>
            </a:r>
            <a:r>
              <a:rPr lang="en-GB" sz="1400" dirty="0" smtClean="0">
                <a:latin typeface="Arial"/>
                <a:cs typeface="Arial"/>
              </a:rPr>
              <a:t>-</a:t>
            </a:r>
            <a:r>
              <a:rPr lang="en-GB" sz="1400" dirty="0" err="1" smtClean="0">
                <a:latin typeface="Arial"/>
                <a:cs typeface="Arial"/>
              </a:rPr>
              <a:t>truh</a:t>
            </a:r>
            <a:r>
              <a:rPr lang="en-GB" sz="1400" dirty="0" smtClean="0">
                <a:latin typeface="Arial"/>
                <a:cs typeface="Arial"/>
              </a:rPr>
              <a:t>-CIT-uh-bean).</a:t>
            </a:r>
          </a:p>
          <a:p>
            <a:endParaRPr lang="en-GB" sz="1400" dirty="0" smtClean="0">
              <a:latin typeface="Arial"/>
              <a:cs typeface="Arial"/>
            </a:endParaRPr>
          </a:p>
          <a:p>
            <a:r>
              <a:rPr lang="en-GB" sz="1400" dirty="0" smtClean="0">
                <a:latin typeface="Arial"/>
                <a:cs typeface="Arial"/>
              </a:rPr>
              <a:t>If you are HIV negative, taking </a:t>
            </a:r>
            <a:r>
              <a:rPr lang="en-GB" sz="1400" dirty="0" err="1" smtClean="0">
                <a:latin typeface="Arial"/>
                <a:cs typeface="Arial"/>
              </a:rPr>
              <a:t>Truvada</a:t>
            </a:r>
            <a:r>
              <a:rPr lang="en-GB" sz="1400" dirty="0" smtClean="0">
                <a:latin typeface="Arial"/>
                <a:cs typeface="Arial"/>
              </a:rPr>
              <a:t> can really lower your risk of getting HIV if you are exposed to it. It stays in the blood stream long enough to protect you if you take one pill every day. We will talk about the side effects it may have in a minute.</a:t>
            </a:r>
          </a:p>
          <a:p>
            <a:endParaRPr lang="en-GB" sz="1400" dirty="0" smtClean="0">
              <a:latin typeface="Arial"/>
              <a:cs typeface="Arial"/>
            </a:endParaRPr>
          </a:p>
          <a:p>
            <a:r>
              <a:rPr lang="en-GB" sz="1400" dirty="0" smtClean="0">
                <a:latin typeface="Arial"/>
                <a:cs typeface="Arial"/>
              </a:rPr>
              <a:t>Some other </a:t>
            </a:r>
            <a:r>
              <a:rPr lang="en-GB" sz="1400" dirty="0" err="1" smtClean="0">
                <a:latin typeface="Arial"/>
                <a:cs typeface="Arial"/>
              </a:rPr>
              <a:t>ARVs</a:t>
            </a:r>
            <a:r>
              <a:rPr lang="en-GB" sz="1400" dirty="0" smtClean="0">
                <a:latin typeface="Arial"/>
                <a:cs typeface="Arial"/>
              </a:rPr>
              <a:t> are being tested to see if they could work as well for </a:t>
            </a:r>
            <a:r>
              <a:rPr lang="en-GB" sz="1400" dirty="0" err="1" smtClean="0">
                <a:latin typeface="Arial"/>
                <a:cs typeface="Arial"/>
              </a:rPr>
              <a:t>PrEP</a:t>
            </a:r>
            <a:r>
              <a:rPr lang="en-GB" sz="1400" dirty="0" smtClean="0">
                <a:latin typeface="Arial"/>
                <a:cs typeface="Arial"/>
              </a:rPr>
              <a:t> as </a:t>
            </a:r>
            <a:r>
              <a:rPr lang="en-GB" sz="1400" dirty="0" err="1" smtClean="0">
                <a:latin typeface="Arial"/>
                <a:cs typeface="Arial"/>
              </a:rPr>
              <a:t>Truvada</a:t>
            </a:r>
            <a:r>
              <a:rPr lang="en-GB" sz="1400" dirty="0" smtClean="0">
                <a:latin typeface="Arial"/>
                <a:cs typeface="Arial"/>
              </a:rPr>
              <a:t> does. But none of those have been approved yet for use as </a:t>
            </a:r>
            <a:r>
              <a:rPr lang="en-GB" sz="1400" dirty="0" err="1" smtClean="0">
                <a:latin typeface="Arial"/>
                <a:cs typeface="Arial"/>
              </a:rPr>
              <a:t>PrEP</a:t>
            </a:r>
            <a:r>
              <a:rPr lang="en-GB" sz="1400" dirty="0" smtClean="0">
                <a:latin typeface="Arial"/>
                <a:cs typeface="Arial"/>
              </a:rPr>
              <a:t>  -- so the only </a:t>
            </a:r>
            <a:r>
              <a:rPr lang="en-GB" sz="1400" dirty="0" err="1" smtClean="0">
                <a:latin typeface="Arial"/>
                <a:cs typeface="Arial"/>
              </a:rPr>
              <a:t>PrEP</a:t>
            </a:r>
            <a:r>
              <a:rPr lang="en-GB" sz="1400" dirty="0" smtClean="0">
                <a:latin typeface="Arial"/>
                <a:cs typeface="Arial"/>
              </a:rPr>
              <a:t> drug available right now is </a:t>
            </a:r>
            <a:r>
              <a:rPr lang="en-GB" sz="1400" dirty="0" err="1" smtClean="0">
                <a:latin typeface="Arial"/>
                <a:cs typeface="Arial"/>
              </a:rPr>
              <a:t>Truvada</a:t>
            </a:r>
            <a:r>
              <a:rPr lang="en-GB" sz="1400" dirty="0" smtClean="0">
                <a:latin typeface="Arial"/>
                <a:cs typeface="Arial"/>
              </a:rPr>
              <a:t>.</a:t>
            </a:r>
          </a:p>
          <a:p>
            <a:endParaRPr lang="en-GB" sz="1400" b="1" dirty="0" smtClean="0">
              <a:latin typeface="Arial"/>
              <a:ea typeface="ＭＳ Ｐゴシック" pitchFamily="-109" charset="-128"/>
              <a:cs typeface="Arial"/>
            </a:endParaRPr>
          </a:p>
        </p:txBody>
      </p:sp>
      <p:sp>
        <p:nvSpPr>
          <p:cNvPr id="5" name="TextBox 4"/>
          <p:cNvSpPr txBox="1"/>
          <p:nvPr/>
        </p:nvSpPr>
        <p:spPr>
          <a:xfrm>
            <a:off x="735002" y="514350"/>
            <a:ext cx="177916"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200" b="1" i="0" u="none" strike="noStrike" cap="none" spc="0" normalizeH="0" baseline="0" dirty="0" smtClean="0">
                <a:ln>
                  <a:noFill/>
                </a:ln>
                <a:solidFill>
                  <a:srgbClr val="000000"/>
                </a:solidFill>
                <a:effectLst/>
                <a:uFillTx/>
                <a:latin typeface="Arial"/>
                <a:ea typeface="Arial"/>
                <a:cs typeface="Arial"/>
                <a:sym typeface="Arial"/>
              </a:rPr>
              <a:t>9</a:t>
            </a: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511178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14" name="GCMlogoWHTnew_tagline.pdf" descr="GCMlogoWHTnew_tagline"/>
          <p:cNvPicPr/>
          <p:nvPr/>
        </p:nvPicPr>
        <p:blipFill>
          <a:blip r:embed="rId2">
            <a:extLst/>
          </a:blip>
          <a:stretch>
            <a:fillRect/>
          </a:stretch>
        </p:blipFill>
        <p:spPr>
          <a:xfrm>
            <a:off x="922338" y="5832899"/>
            <a:ext cx="3802063" cy="1227032"/>
          </a:xfrm>
          <a:prstGeom prst="rect">
            <a:avLst/>
          </a:prstGeom>
          <a:ln w="12700">
            <a:miter lim="400000"/>
          </a:ln>
        </p:spPr>
      </p:pic>
      <p:sp>
        <p:nvSpPr>
          <p:cNvPr id="15" name="Shape 15"/>
          <p:cNvSpPr/>
          <p:nvPr/>
        </p:nvSpPr>
        <p:spPr>
          <a:xfrm>
            <a:off x="-828675" y="4199255"/>
            <a:ext cx="12722225" cy="3191722"/>
          </a:xfrm>
          <a:custGeom>
            <a:avLst/>
            <a:gdLst/>
            <a:ahLst/>
            <a:cxnLst>
              <a:cxn ang="0">
                <a:pos x="wd2" y="hd2"/>
              </a:cxn>
              <a:cxn ang="5400000">
                <a:pos x="wd2" y="hd2"/>
              </a:cxn>
              <a:cxn ang="10800000">
                <a:pos x="wd2" y="hd2"/>
              </a:cxn>
              <a:cxn ang="16200000">
                <a:pos x="wd2" y="hd2"/>
              </a:cxn>
            </a:cxnLst>
            <a:rect l="0" t="0" r="r" b="b"/>
            <a:pathLst>
              <a:path w="21600" h="21600" extrusionOk="0">
                <a:moveTo>
                  <a:pt x="4932" y="950"/>
                </a:moveTo>
                <a:lnTo>
                  <a:pt x="4329" y="1339"/>
                </a:lnTo>
                <a:lnTo>
                  <a:pt x="4032" y="1559"/>
                </a:lnTo>
                <a:lnTo>
                  <a:pt x="3736" y="1802"/>
                </a:lnTo>
                <a:lnTo>
                  <a:pt x="3434" y="2070"/>
                </a:lnTo>
                <a:lnTo>
                  <a:pt x="3137" y="2362"/>
                </a:lnTo>
                <a:lnTo>
                  <a:pt x="2846" y="2679"/>
                </a:lnTo>
                <a:lnTo>
                  <a:pt x="2550" y="2995"/>
                </a:lnTo>
                <a:lnTo>
                  <a:pt x="1968" y="3726"/>
                </a:lnTo>
                <a:lnTo>
                  <a:pt x="1676" y="4140"/>
                </a:lnTo>
                <a:lnTo>
                  <a:pt x="1391" y="4554"/>
                </a:lnTo>
                <a:lnTo>
                  <a:pt x="1105" y="4992"/>
                </a:lnTo>
                <a:lnTo>
                  <a:pt x="544" y="5966"/>
                </a:lnTo>
                <a:lnTo>
                  <a:pt x="264" y="6502"/>
                </a:lnTo>
                <a:lnTo>
                  <a:pt x="0" y="7038"/>
                </a:lnTo>
                <a:lnTo>
                  <a:pt x="16" y="7135"/>
                </a:lnTo>
                <a:lnTo>
                  <a:pt x="92" y="7573"/>
                </a:lnTo>
                <a:lnTo>
                  <a:pt x="108" y="7622"/>
                </a:lnTo>
                <a:lnTo>
                  <a:pt x="124" y="7646"/>
                </a:lnTo>
                <a:lnTo>
                  <a:pt x="345" y="7184"/>
                </a:lnTo>
                <a:lnTo>
                  <a:pt x="571" y="6745"/>
                </a:lnTo>
                <a:lnTo>
                  <a:pt x="798" y="6331"/>
                </a:lnTo>
                <a:lnTo>
                  <a:pt x="1261" y="5552"/>
                </a:lnTo>
                <a:lnTo>
                  <a:pt x="1493" y="5187"/>
                </a:lnTo>
                <a:lnTo>
                  <a:pt x="1725" y="4846"/>
                </a:lnTo>
                <a:lnTo>
                  <a:pt x="1962" y="4505"/>
                </a:lnTo>
                <a:lnTo>
                  <a:pt x="2194" y="4189"/>
                </a:lnTo>
                <a:lnTo>
                  <a:pt x="2668" y="3604"/>
                </a:lnTo>
                <a:lnTo>
                  <a:pt x="2911" y="3336"/>
                </a:lnTo>
                <a:lnTo>
                  <a:pt x="3148" y="3068"/>
                </a:lnTo>
                <a:lnTo>
                  <a:pt x="3391" y="2825"/>
                </a:lnTo>
                <a:lnTo>
                  <a:pt x="3876" y="2386"/>
                </a:lnTo>
                <a:lnTo>
                  <a:pt x="4135" y="2021"/>
                </a:lnTo>
                <a:lnTo>
                  <a:pt x="4393" y="1632"/>
                </a:lnTo>
                <a:lnTo>
                  <a:pt x="4932" y="950"/>
                </a:lnTo>
                <a:close/>
                <a:moveTo>
                  <a:pt x="21600" y="21600"/>
                </a:moveTo>
                <a:lnTo>
                  <a:pt x="21595" y="21551"/>
                </a:lnTo>
                <a:lnTo>
                  <a:pt x="21471" y="20699"/>
                </a:lnTo>
                <a:lnTo>
                  <a:pt x="21330" y="19871"/>
                </a:lnTo>
                <a:lnTo>
                  <a:pt x="21190" y="19067"/>
                </a:lnTo>
                <a:lnTo>
                  <a:pt x="21039" y="18288"/>
                </a:lnTo>
                <a:lnTo>
                  <a:pt x="20883" y="17533"/>
                </a:lnTo>
                <a:lnTo>
                  <a:pt x="20721" y="16827"/>
                </a:lnTo>
                <a:lnTo>
                  <a:pt x="20554" y="16121"/>
                </a:lnTo>
                <a:lnTo>
                  <a:pt x="20376" y="15439"/>
                </a:lnTo>
                <a:lnTo>
                  <a:pt x="20204" y="14782"/>
                </a:lnTo>
                <a:lnTo>
                  <a:pt x="20021" y="14148"/>
                </a:lnTo>
                <a:lnTo>
                  <a:pt x="19832" y="13515"/>
                </a:lnTo>
                <a:lnTo>
                  <a:pt x="19649" y="12931"/>
                </a:lnTo>
                <a:lnTo>
                  <a:pt x="19260" y="11811"/>
                </a:lnTo>
                <a:lnTo>
                  <a:pt x="19066" y="11275"/>
                </a:lnTo>
                <a:lnTo>
                  <a:pt x="18872" y="10763"/>
                </a:lnTo>
                <a:lnTo>
                  <a:pt x="18452" y="9741"/>
                </a:lnTo>
                <a:lnTo>
                  <a:pt x="18242" y="9254"/>
                </a:lnTo>
                <a:lnTo>
                  <a:pt x="17810" y="8328"/>
                </a:lnTo>
                <a:lnTo>
                  <a:pt x="17595" y="7890"/>
                </a:lnTo>
                <a:lnTo>
                  <a:pt x="17153" y="7062"/>
                </a:lnTo>
                <a:lnTo>
                  <a:pt x="16711" y="6283"/>
                </a:lnTo>
                <a:lnTo>
                  <a:pt x="16258" y="5577"/>
                </a:lnTo>
                <a:lnTo>
                  <a:pt x="15805" y="4919"/>
                </a:lnTo>
                <a:lnTo>
                  <a:pt x="15352" y="4286"/>
                </a:lnTo>
                <a:lnTo>
                  <a:pt x="14878" y="3701"/>
                </a:lnTo>
                <a:lnTo>
                  <a:pt x="14398" y="3141"/>
                </a:lnTo>
                <a:lnTo>
                  <a:pt x="13918" y="2654"/>
                </a:lnTo>
                <a:lnTo>
                  <a:pt x="13433" y="2192"/>
                </a:lnTo>
                <a:lnTo>
                  <a:pt x="12948" y="1778"/>
                </a:lnTo>
                <a:lnTo>
                  <a:pt x="12458" y="1412"/>
                </a:lnTo>
                <a:lnTo>
                  <a:pt x="11972" y="1096"/>
                </a:lnTo>
                <a:lnTo>
                  <a:pt x="11477" y="804"/>
                </a:lnTo>
                <a:lnTo>
                  <a:pt x="10986" y="584"/>
                </a:lnTo>
                <a:lnTo>
                  <a:pt x="10495" y="390"/>
                </a:lnTo>
                <a:lnTo>
                  <a:pt x="10000" y="219"/>
                </a:lnTo>
                <a:lnTo>
                  <a:pt x="9509" y="122"/>
                </a:lnTo>
                <a:lnTo>
                  <a:pt x="9013" y="49"/>
                </a:lnTo>
                <a:lnTo>
                  <a:pt x="8517" y="0"/>
                </a:lnTo>
                <a:lnTo>
                  <a:pt x="8027" y="0"/>
                </a:lnTo>
                <a:lnTo>
                  <a:pt x="7531" y="49"/>
                </a:lnTo>
                <a:lnTo>
                  <a:pt x="6997" y="146"/>
                </a:lnTo>
                <a:lnTo>
                  <a:pt x="6463" y="268"/>
                </a:lnTo>
                <a:lnTo>
                  <a:pt x="5930" y="463"/>
                </a:lnTo>
                <a:lnTo>
                  <a:pt x="5396" y="706"/>
                </a:lnTo>
                <a:lnTo>
                  <a:pt x="4846" y="1339"/>
                </a:lnTo>
                <a:lnTo>
                  <a:pt x="4577" y="1680"/>
                </a:lnTo>
                <a:lnTo>
                  <a:pt x="4312" y="2046"/>
                </a:lnTo>
                <a:lnTo>
                  <a:pt x="4701" y="1778"/>
                </a:lnTo>
                <a:lnTo>
                  <a:pt x="5089" y="1534"/>
                </a:lnTo>
                <a:lnTo>
                  <a:pt x="5477" y="1315"/>
                </a:lnTo>
                <a:lnTo>
                  <a:pt x="5865" y="1145"/>
                </a:lnTo>
                <a:lnTo>
                  <a:pt x="6641" y="852"/>
                </a:lnTo>
                <a:lnTo>
                  <a:pt x="7029" y="755"/>
                </a:lnTo>
                <a:lnTo>
                  <a:pt x="7417" y="682"/>
                </a:lnTo>
                <a:lnTo>
                  <a:pt x="7913" y="609"/>
                </a:lnTo>
                <a:lnTo>
                  <a:pt x="8415" y="584"/>
                </a:lnTo>
                <a:lnTo>
                  <a:pt x="8911" y="609"/>
                </a:lnTo>
                <a:lnTo>
                  <a:pt x="9412" y="657"/>
                </a:lnTo>
                <a:lnTo>
                  <a:pt x="9908" y="755"/>
                </a:lnTo>
                <a:lnTo>
                  <a:pt x="10409" y="901"/>
                </a:lnTo>
                <a:lnTo>
                  <a:pt x="10905" y="1071"/>
                </a:lnTo>
                <a:lnTo>
                  <a:pt x="11406" y="1315"/>
                </a:lnTo>
                <a:lnTo>
                  <a:pt x="11902" y="1583"/>
                </a:lnTo>
                <a:lnTo>
                  <a:pt x="12393" y="1899"/>
                </a:lnTo>
                <a:lnTo>
                  <a:pt x="12889" y="2240"/>
                </a:lnTo>
                <a:lnTo>
                  <a:pt x="13379" y="2654"/>
                </a:lnTo>
                <a:lnTo>
                  <a:pt x="13870" y="3093"/>
                </a:lnTo>
                <a:lnTo>
                  <a:pt x="14355" y="3580"/>
                </a:lnTo>
                <a:lnTo>
                  <a:pt x="14840" y="4115"/>
                </a:lnTo>
                <a:lnTo>
                  <a:pt x="15320" y="4700"/>
                </a:lnTo>
                <a:lnTo>
                  <a:pt x="15735" y="5236"/>
                </a:lnTo>
                <a:lnTo>
                  <a:pt x="16145" y="5820"/>
                </a:lnTo>
                <a:lnTo>
                  <a:pt x="16549" y="6429"/>
                </a:lnTo>
                <a:lnTo>
                  <a:pt x="16953" y="7111"/>
                </a:lnTo>
                <a:lnTo>
                  <a:pt x="17352" y="7817"/>
                </a:lnTo>
                <a:lnTo>
                  <a:pt x="17751" y="8572"/>
                </a:lnTo>
                <a:lnTo>
                  <a:pt x="18139" y="9375"/>
                </a:lnTo>
                <a:lnTo>
                  <a:pt x="18527" y="10228"/>
                </a:lnTo>
                <a:lnTo>
                  <a:pt x="18948" y="11251"/>
                </a:lnTo>
                <a:lnTo>
                  <a:pt x="19153" y="11786"/>
                </a:lnTo>
                <a:lnTo>
                  <a:pt x="19363" y="12346"/>
                </a:lnTo>
                <a:lnTo>
                  <a:pt x="19568" y="12906"/>
                </a:lnTo>
                <a:lnTo>
                  <a:pt x="19773" y="13515"/>
                </a:lnTo>
                <a:lnTo>
                  <a:pt x="19972" y="14148"/>
                </a:lnTo>
                <a:lnTo>
                  <a:pt x="20166" y="14806"/>
                </a:lnTo>
                <a:lnTo>
                  <a:pt x="20355" y="15488"/>
                </a:lnTo>
                <a:lnTo>
                  <a:pt x="20538" y="16194"/>
                </a:lnTo>
                <a:lnTo>
                  <a:pt x="20716" y="16924"/>
                </a:lnTo>
                <a:lnTo>
                  <a:pt x="20883" y="17679"/>
                </a:lnTo>
                <a:lnTo>
                  <a:pt x="21050" y="18483"/>
                </a:lnTo>
                <a:lnTo>
                  <a:pt x="21201" y="19311"/>
                </a:lnTo>
                <a:lnTo>
                  <a:pt x="21347" y="20188"/>
                </a:lnTo>
                <a:lnTo>
                  <a:pt x="21481" y="21064"/>
                </a:lnTo>
                <a:lnTo>
                  <a:pt x="21568" y="21503"/>
                </a:lnTo>
                <a:lnTo>
                  <a:pt x="21584" y="21576"/>
                </a:lnTo>
                <a:lnTo>
                  <a:pt x="21595" y="21600"/>
                </a:lnTo>
                <a:lnTo>
                  <a:pt x="21600" y="21600"/>
                </a:lnTo>
                <a:close/>
              </a:path>
            </a:pathLst>
          </a:custGeom>
          <a:solidFill>
            <a:srgbClr val="FFFFFF"/>
          </a:solidFill>
          <a:ln w="12700">
            <a:miter lim="400000"/>
          </a:ln>
        </p:spPr>
        <p:txBody>
          <a:bodyPr lIns="0" tIns="0" rIns="0" bIns="0"/>
          <a:lstStyle/>
          <a:p>
            <a:pPr lvl="0" algn="l" defTabSz="457200">
              <a:defRPr sz="1800" b="0">
                <a:solidFill>
                  <a:srgbClr val="FFFFFF"/>
                </a:solidFill>
              </a:defRPr>
            </a:pPr>
            <a:endParaRPr/>
          </a:p>
        </p:txBody>
      </p:sp>
      <p:sp>
        <p:nvSpPr>
          <p:cNvPr id="16" name="Shape 16"/>
          <p:cNvSpPr/>
          <p:nvPr/>
        </p:nvSpPr>
        <p:spPr>
          <a:xfrm>
            <a:off x="-828675" y="4339590"/>
            <a:ext cx="2905125" cy="98954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956" y="1257"/>
                </a:lnTo>
                <a:lnTo>
                  <a:pt x="17658" y="1964"/>
                </a:lnTo>
                <a:lnTo>
                  <a:pt x="16359" y="2749"/>
                </a:lnTo>
                <a:lnTo>
                  <a:pt x="15037" y="3613"/>
                </a:lnTo>
                <a:lnTo>
                  <a:pt x="13739" y="4556"/>
                </a:lnTo>
                <a:lnTo>
                  <a:pt x="12464" y="5577"/>
                </a:lnTo>
                <a:lnTo>
                  <a:pt x="11166" y="6598"/>
                </a:lnTo>
                <a:lnTo>
                  <a:pt x="8616" y="8954"/>
                </a:lnTo>
                <a:lnTo>
                  <a:pt x="7342" y="10289"/>
                </a:lnTo>
                <a:lnTo>
                  <a:pt x="6090" y="11625"/>
                </a:lnTo>
                <a:lnTo>
                  <a:pt x="4839" y="13039"/>
                </a:lnTo>
                <a:lnTo>
                  <a:pt x="2384" y="16180"/>
                </a:lnTo>
                <a:lnTo>
                  <a:pt x="1157" y="17908"/>
                </a:lnTo>
                <a:lnTo>
                  <a:pt x="0" y="19636"/>
                </a:lnTo>
                <a:lnTo>
                  <a:pt x="71" y="19951"/>
                </a:lnTo>
                <a:lnTo>
                  <a:pt x="401" y="21364"/>
                </a:lnTo>
                <a:lnTo>
                  <a:pt x="472" y="21521"/>
                </a:lnTo>
                <a:lnTo>
                  <a:pt x="543" y="21600"/>
                </a:lnTo>
                <a:lnTo>
                  <a:pt x="1511" y="20108"/>
                </a:lnTo>
                <a:lnTo>
                  <a:pt x="2502" y="18694"/>
                </a:lnTo>
                <a:lnTo>
                  <a:pt x="3494" y="17359"/>
                </a:lnTo>
                <a:lnTo>
                  <a:pt x="5524" y="14845"/>
                </a:lnTo>
                <a:lnTo>
                  <a:pt x="6539" y="13667"/>
                </a:lnTo>
                <a:lnTo>
                  <a:pt x="7554" y="12567"/>
                </a:lnTo>
                <a:lnTo>
                  <a:pt x="8593" y="11468"/>
                </a:lnTo>
                <a:lnTo>
                  <a:pt x="9608" y="10447"/>
                </a:lnTo>
                <a:lnTo>
                  <a:pt x="11685" y="8561"/>
                </a:lnTo>
                <a:lnTo>
                  <a:pt x="12748" y="7697"/>
                </a:lnTo>
                <a:lnTo>
                  <a:pt x="13786" y="6833"/>
                </a:lnTo>
                <a:lnTo>
                  <a:pt x="14849" y="6048"/>
                </a:lnTo>
                <a:lnTo>
                  <a:pt x="16973" y="4634"/>
                </a:lnTo>
                <a:lnTo>
                  <a:pt x="18106" y="3456"/>
                </a:lnTo>
                <a:lnTo>
                  <a:pt x="19239" y="2199"/>
                </a:lnTo>
                <a:lnTo>
                  <a:pt x="21600" y="0"/>
                </a:lnTo>
              </a:path>
            </a:pathLst>
          </a:custGeom>
          <a:solidFill>
            <a:srgbClr val="B2D8B2"/>
          </a:solidFill>
          <a:ln w="12700">
            <a:miter lim="400000"/>
          </a:ln>
        </p:spPr>
        <p:txBody>
          <a:bodyPr lIns="0" tIns="0" rIns="0" bIns="0"/>
          <a:lstStyle/>
          <a:p>
            <a:pPr lvl="0" algn="l" defTabSz="457200">
              <a:defRPr sz="1800" b="0">
                <a:solidFill>
                  <a:srgbClr val="FFFFFF"/>
                </a:solidFill>
              </a:defRPr>
            </a:pPr>
            <a:endParaRPr/>
          </a:p>
        </p:txBody>
      </p:sp>
      <p:sp>
        <p:nvSpPr>
          <p:cNvPr id="17" name="Shape 17"/>
          <p:cNvSpPr/>
          <p:nvPr/>
        </p:nvSpPr>
        <p:spPr>
          <a:xfrm>
            <a:off x="1711326" y="4199255"/>
            <a:ext cx="10182225" cy="31917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93" y="21551"/>
                </a:lnTo>
                <a:lnTo>
                  <a:pt x="21438" y="20699"/>
                </a:lnTo>
                <a:lnTo>
                  <a:pt x="21263" y="19871"/>
                </a:lnTo>
                <a:lnTo>
                  <a:pt x="21088" y="19067"/>
                </a:lnTo>
                <a:lnTo>
                  <a:pt x="20900" y="18288"/>
                </a:lnTo>
                <a:lnTo>
                  <a:pt x="20704" y="17533"/>
                </a:lnTo>
                <a:lnTo>
                  <a:pt x="20502" y="16827"/>
                </a:lnTo>
                <a:lnTo>
                  <a:pt x="20293" y="16121"/>
                </a:lnTo>
                <a:lnTo>
                  <a:pt x="20071" y="15439"/>
                </a:lnTo>
                <a:lnTo>
                  <a:pt x="19856" y="14782"/>
                </a:lnTo>
                <a:lnTo>
                  <a:pt x="19627" y="14148"/>
                </a:lnTo>
                <a:lnTo>
                  <a:pt x="19391" y="13515"/>
                </a:lnTo>
                <a:lnTo>
                  <a:pt x="19162" y="12931"/>
                </a:lnTo>
                <a:lnTo>
                  <a:pt x="18677" y="11811"/>
                </a:lnTo>
                <a:lnTo>
                  <a:pt x="18434" y="11275"/>
                </a:lnTo>
                <a:lnTo>
                  <a:pt x="18192" y="10763"/>
                </a:lnTo>
                <a:lnTo>
                  <a:pt x="17667" y="9741"/>
                </a:lnTo>
                <a:lnTo>
                  <a:pt x="17404" y="9254"/>
                </a:lnTo>
                <a:lnTo>
                  <a:pt x="16865" y="8328"/>
                </a:lnTo>
                <a:lnTo>
                  <a:pt x="16596" y="7890"/>
                </a:lnTo>
                <a:lnTo>
                  <a:pt x="16043" y="7062"/>
                </a:lnTo>
                <a:lnTo>
                  <a:pt x="15491" y="6283"/>
                </a:lnTo>
                <a:lnTo>
                  <a:pt x="14925" y="5577"/>
                </a:lnTo>
                <a:lnTo>
                  <a:pt x="14360" y="4919"/>
                </a:lnTo>
                <a:lnTo>
                  <a:pt x="13794" y="4286"/>
                </a:lnTo>
                <a:lnTo>
                  <a:pt x="13201" y="3701"/>
                </a:lnTo>
                <a:lnTo>
                  <a:pt x="12602" y="3141"/>
                </a:lnTo>
                <a:lnTo>
                  <a:pt x="12002" y="2654"/>
                </a:lnTo>
                <a:lnTo>
                  <a:pt x="11396" y="2192"/>
                </a:lnTo>
                <a:lnTo>
                  <a:pt x="10790" y="1778"/>
                </a:lnTo>
                <a:lnTo>
                  <a:pt x="10177" y="1412"/>
                </a:lnTo>
                <a:lnTo>
                  <a:pt x="9571" y="1096"/>
                </a:lnTo>
                <a:lnTo>
                  <a:pt x="8951" y="804"/>
                </a:lnTo>
                <a:lnTo>
                  <a:pt x="8338" y="584"/>
                </a:lnTo>
                <a:lnTo>
                  <a:pt x="7725" y="390"/>
                </a:lnTo>
                <a:lnTo>
                  <a:pt x="7106" y="219"/>
                </a:lnTo>
                <a:lnTo>
                  <a:pt x="6493" y="122"/>
                </a:lnTo>
                <a:lnTo>
                  <a:pt x="5873" y="49"/>
                </a:lnTo>
                <a:lnTo>
                  <a:pt x="5254" y="0"/>
                </a:lnTo>
                <a:lnTo>
                  <a:pt x="4641" y="0"/>
                </a:lnTo>
                <a:lnTo>
                  <a:pt x="4021" y="49"/>
                </a:lnTo>
                <a:lnTo>
                  <a:pt x="3354" y="146"/>
                </a:lnTo>
                <a:lnTo>
                  <a:pt x="2687" y="268"/>
                </a:lnTo>
                <a:lnTo>
                  <a:pt x="2021" y="463"/>
                </a:lnTo>
                <a:lnTo>
                  <a:pt x="1354" y="706"/>
                </a:lnTo>
                <a:lnTo>
                  <a:pt x="667" y="1339"/>
                </a:lnTo>
                <a:lnTo>
                  <a:pt x="330" y="1680"/>
                </a:lnTo>
                <a:lnTo>
                  <a:pt x="0" y="2046"/>
                </a:lnTo>
                <a:lnTo>
                  <a:pt x="485" y="1778"/>
                </a:lnTo>
                <a:lnTo>
                  <a:pt x="970" y="1534"/>
                </a:lnTo>
                <a:lnTo>
                  <a:pt x="1455" y="1315"/>
                </a:lnTo>
                <a:lnTo>
                  <a:pt x="1940" y="1145"/>
                </a:lnTo>
                <a:lnTo>
                  <a:pt x="2910" y="852"/>
                </a:lnTo>
                <a:lnTo>
                  <a:pt x="3395" y="755"/>
                </a:lnTo>
                <a:lnTo>
                  <a:pt x="3880" y="682"/>
                </a:lnTo>
                <a:lnTo>
                  <a:pt x="4499" y="609"/>
                </a:lnTo>
                <a:lnTo>
                  <a:pt x="5126" y="584"/>
                </a:lnTo>
                <a:lnTo>
                  <a:pt x="5745" y="609"/>
                </a:lnTo>
                <a:lnTo>
                  <a:pt x="6372" y="657"/>
                </a:lnTo>
                <a:lnTo>
                  <a:pt x="6991" y="755"/>
                </a:lnTo>
                <a:lnTo>
                  <a:pt x="7618" y="901"/>
                </a:lnTo>
                <a:lnTo>
                  <a:pt x="8237" y="1071"/>
                </a:lnTo>
                <a:lnTo>
                  <a:pt x="8864" y="1315"/>
                </a:lnTo>
                <a:lnTo>
                  <a:pt x="9483" y="1583"/>
                </a:lnTo>
                <a:lnTo>
                  <a:pt x="10096" y="1899"/>
                </a:lnTo>
                <a:lnTo>
                  <a:pt x="10716" y="2240"/>
                </a:lnTo>
                <a:lnTo>
                  <a:pt x="11329" y="2654"/>
                </a:lnTo>
                <a:lnTo>
                  <a:pt x="11942" y="3093"/>
                </a:lnTo>
                <a:lnTo>
                  <a:pt x="12548" y="3580"/>
                </a:lnTo>
                <a:lnTo>
                  <a:pt x="13154" y="4115"/>
                </a:lnTo>
                <a:lnTo>
                  <a:pt x="13753" y="4700"/>
                </a:lnTo>
                <a:lnTo>
                  <a:pt x="14272" y="5236"/>
                </a:lnTo>
                <a:lnTo>
                  <a:pt x="14784" y="5820"/>
                </a:lnTo>
                <a:lnTo>
                  <a:pt x="15289" y="6429"/>
                </a:lnTo>
                <a:lnTo>
                  <a:pt x="15794" y="7111"/>
                </a:lnTo>
                <a:lnTo>
                  <a:pt x="16293" y="7817"/>
                </a:lnTo>
                <a:lnTo>
                  <a:pt x="16791" y="8572"/>
                </a:lnTo>
                <a:lnTo>
                  <a:pt x="17276" y="9375"/>
                </a:lnTo>
                <a:lnTo>
                  <a:pt x="17761" y="10228"/>
                </a:lnTo>
                <a:lnTo>
                  <a:pt x="18286" y="11251"/>
                </a:lnTo>
                <a:lnTo>
                  <a:pt x="18542" y="11786"/>
                </a:lnTo>
                <a:lnTo>
                  <a:pt x="18805" y="12346"/>
                </a:lnTo>
                <a:lnTo>
                  <a:pt x="19061" y="12906"/>
                </a:lnTo>
                <a:lnTo>
                  <a:pt x="19317" y="13515"/>
                </a:lnTo>
                <a:lnTo>
                  <a:pt x="19566" y="14148"/>
                </a:lnTo>
                <a:lnTo>
                  <a:pt x="19808" y="14806"/>
                </a:lnTo>
                <a:lnTo>
                  <a:pt x="20044" y="15488"/>
                </a:lnTo>
                <a:lnTo>
                  <a:pt x="20273" y="16194"/>
                </a:lnTo>
                <a:lnTo>
                  <a:pt x="20495" y="16924"/>
                </a:lnTo>
                <a:lnTo>
                  <a:pt x="20704" y="17679"/>
                </a:lnTo>
                <a:lnTo>
                  <a:pt x="20913" y="18483"/>
                </a:lnTo>
                <a:lnTo>
                  <a:pt x="21102" y="19311"/>
                </a:lnTo>
                <a:lnTo>
                  <a:pt x="21283" y="20188"/>
                </a:lnTo>
                <a:lnTo>
                  <a:pt x="21452" y="21064"/>
                </a:lnTo>
                <a:lnTo>
                  <a:pt x="21560" y="21503"/>
                </a:lnTo>
                <a:lnTo>
                  <a:pt x="21580" y="21576"/>
                </a:lnTo>
                <a:lnTo>
                  <a:pt x="21593" y="21600"/>
                </a:lnTo>
                <a:lnTo>
                  <a:pt x="21600" y="21600"/>
                </a:lnTo>
              </a:path>
            </a:pathLst>
          </a:custGeom>
          <a:solidFill>
            <a:srgbClr val="B2D8B2"/>
          </a:solidFill>
          <a:ln w="12700">
            <a:miter lim="400000"/>
          </a:ln>
        </p:spPr>
        <p:txBody>
          <a:bodyPr lIns="0" tIns="0" rIns="0" bIns="0"/>
          <a:lstStyle/>
          <a:p>
            <a:pPr lvl="0" algn="l" defTabSz="457200">
              <a:defRPr sz="1800" b="0">
                <a:solidFill>
                  <a:srgbClr val="FFFFFF"/>
                </a:solidFill>
              </a:defRPr>
            </a:pPr>
            <a:endParaRPr/>
          </a:p>
        </p:txBody>
      </p:sp>
      <p:sp>
        <p:nvSpPr>
          <p:cNvPr id="18" name="Shape 18"/>
          <p:cNvSpPr/>
          <p:nvPr/>
        </p:nvSpPr>
        <p:spPr>
          <a:xfrm>
            <a:off x="-1066800" y="3810636"/>
            <a:ext cx="13557250" cy="2493645"/>
          </a:xfrm>
          <a:custGeom>
            <a:avLst/>
            <a:gdLst/>
            <a:ahLst/>
            <a:cxnLst>
              <a:cxn ang="0">
                <a:pos x="wd2" y="hd2"/>
              </a:cxn>
              <a:cxn ang="5400000">
                <a:pos x="wd2" y="hd2"/>
              </a:cxn>
              <a:cxn ang="10800000">
                <a:pos x="wd2" y="hd2"/>
              </a:cxn>
              <a:cxn ang="16200000">
                <a:pos x="wd2" y="hd2"/>
              </a:cxn>
            </a:cxnLst>
            <a:rect l="0" t="0" r="r" b="b"/>
            <a:pathLst>
              <a:path w="21600" h="21600" extrusionOk="0">
                <a:moveTo>
                  <a:pt x="4426" y="5984"/>
                </a:moveTo>
                <a:lnTo>
                  <a:pt x="4016" y="6421"/>
                </a:lnTo>
                <a:lnTo>
                  <a:pt x="3728" y="7044"/>
                </a:lnTo>
                <a:lnTo>
                  <a:pt x="3445" y="7699"/>
                </a:lnTo>
                <a:lnTo>
                  <a:pt x="3167" y="8384"/>
                </a:lnTo>
                <a:lnTo>
                  <a:pt x="2899" y="9070"/>
                </a:lnTo>
                <a:lnTo>
                  <a:pt x="2656" y="9756"/>
                </a:lnTo>
                <a:lnTo>
                  <a:pt x="2423" y="10442"/>
                </a:lnTo>
                <a:lnTo>
                  <a:pt x="2195" y="11127"/>
                </a:lnTo>
                <a:lnTo>
                  <a:pt x="1978" y="11844"/>
                </a:lnTo>
                <a:lnTo>
                  <a:pt x="1765" y="12592"/>
                </a:lnTo>
                <a:lnTo>
                  <a:pt x="1371" y="14088"/>
                </a:lnTo>
                <a:lnTo>
                  <a:pt x="1189" y="14836"/>
                </a:lnTo>
                <a:lnTo>
                  <a:pt x="1012" y="15616"/>
                </a:lnTo>
                <a:lnTo>
                  <a:pt x="840" y="16426"/>
                </a:lnTo>
                <a:lnTo>
                  <a:pt x="526" y="18047"/>
                </a:lnTo>
                <a:lnTo>
                  <a:pt x="384" y="18857"/>
                </a:lnTo>
                <a:lnTo>
                  <a:pt x="248" y="19699"/>
                </a:lnTo>
                <a:lnTo>
                  <a:pt x="121" y="20540"/>
                </a:lnTo>
                <a:lnTo>
                  <a:pt x="0" y="21382"/>
                </a:lnTo>
                <a:lnTo>
                  <a:pt x="46" y="21600"/>
                </a:lnTo>
                <a:lnTo>
                  <a:pt x="162" y="20790"/>
                </a:lnTo>
                <a:lnTo>
                  <a:pt x="288" y="19948"/>
                </a:lnTo>
                <a:lnTo>
                  <a:pt x="425" y="19106"/>
                </a:lnTo>
                <a:lnTo>
                  <a:pt x="567" y="18296"/>
                </a:lnTo>
                <a:lnTo>
                  <a:pt x="718" y="17486"/>
                </a:lnTo>
                <a:lnTo>
                  <a:pt x="875" y="16706"/>
                </a:lnTo>
                <a:lnTo>
                  <a:pt x="1219" y="15148"/>
                </a:lnTo>
                <a:lnTo>
                  <a:pt x="1406" y="14369"/>
                </a:lnTo>
                <a:lnTo>
                  <a:pt x="1599" y="13621"/>
                </a:lnTo>
                <a:lnTo>
                  <a:pt x="1796" y="12904"/>
                </a:lnTo>
                <a:lnTo>
                  <a:pt x="2003" y="12156"/>
                </a:lnTo>
                <a:lnTo>
                  <a:pt x="2221" y="11470"/>
                </a:lnTo>
                <a:lnTo>
                  <a:pt x="2448" y="10753"/>
                </a:lnTo>
                <a:lnTo>
                  <a:pt x="2681" y="10068"/>
                </a:lnTo>
                <a:lnTo>
                  <a:pt x="2919" y="9413"/>
                </a:lnTo>
                <a:lnTo>
                  <a:pt x="3283" y="8478"/>
                </a:lnTo>
                <a:lnTo>
                  <a:pt x="3652" y="7605"/>
                </a:lnTo>
                <a:lnTo>
                  <a:pt x="4037" y="6764"/>
                </a:lnTo>
                <a:lnTo>
                  <a:pt x="4426" y="5984"/>
                </a:lnTo>
                <a:close/>
                <a:moveTo>
                  <a:pt x="21600" y="16706"/>
                </a:moveTo>
                <a:lnTo>
                  <a:pt x="21443" y="16021"/>
                </a:lnTo>
                <a:lnTo>
                  <a:pt x="21281" y="15335"/>
                </a:lnTo>
                <a:lnTo>
                  <a:pt x="21114" y="14681"/>
                </a:lnTo>
                <a:lnTo>
                  <a:pt x="20937" y="14026"/>
                </a:lnTo>
                <a:lnTo>
                  <a:pt x="20755" y="13403"/>
                </a:lnTo>
                <a:lnTo>
                  <a:pt x="20573" y="12748"/>
                </a:lnTo>
                <a:lnTo>
                  <a:pt x="20381" y="12125"/>
                </a:lnTo>
                <a:lnTo>
                  <a:pt x="20184" y="11532"/>
                </a:lnTo>
                <a:lnTo>
                  <a:pt x="19910" y="10722"/>
                </a:lnTo>
                <a:lnTo>
                  <a:pt x="19637" y="9943"/>
                </a:lnTo>
                <a:lnTo>
                  <a:pt x="19071" y="8509"/>
                </a:lnTo>
                <a:lnTo>
                  <a:pt x="18777" y="7823"/>
                </a:lnTo>
                <a:lnTo>
                  <a:pt x="18479" y="7169"/>
                </a:lnTo>
                <a:lnTo>
                  <a:pt x="18175" y="6545"/>
                </a:lnTo>
                <a:lnTo>
                  <a:pt x="17872" y="5953"/>
                </a:lnTo>
                <a:lnTo>
                  <a:pt x="17427" y="5143"/>
                </a:lnTo>
                <a:lnTo>
                  <a:pt x="16976" y="4426"/>
                </a:lnTo>
                <a:lnTo>
                  <a:pt x="16521" y="3740"/>
                </a:lnTo>
                <a:lnTo>
                  <a:pt x="16056" y="3117"/>
                </a:lnTo>
                <a:lnTo>
                  <a:pt x="15585" y="2556"/>
                </a:lnTo>
                <a:lnTo>
                  <a:pt x="15110" y="2026"/>
                </a:lnTo>
                <a:lnTo>
                  <a:pt x="14629" y="1590"/>
                </a:lnTo>
                <a:lnTo>
                  <a:pt x="14144" y="1184"/>
                </a:lnTo>
                <a:lnTo>
                  <a:pt x="13653" y="842"/>
                </a:lnTo>
                <a:lnTo>
                  <a:pt x="13162" y="561"/>
                </a:lnTo>
                <a:lnTo>
                  <a:pt x="12667" y="343"/>
                </a:lnTo>
                <a:lnTo>
                  <a:pt x="12166" y="187"/>
                </a:lnTo>
                <a:lnTo>
                  <a:pt x="11670" y="62"/>
                </a:lnTo>
                <a:lnTo>
                  <a:pt x="11174" y="0"/>
                </a:lnTo>
                <a:lnTo>
                  <a:pt x="10674" y="31"/>
                </a:lnTo>
                <a:lnTo>
                  <a:pt x="10178" y="94"/>
                </a:lnTo>
                <a:lnTo>
                  <a:pt x="9839" y="156"/>
                </a:lnTo>
                <a:lnTo>
                  <a:pt x="9505" y="281"/>
                </a:lnTo>
                <a:lnTo>
                  <a:pt x="9166" y="405"/>
                </a:lnTo>
                <a:lnTo>
                  <a:pt x="8832" y="561"/>
                </a:lnTo>
                <a:lnTo>
                  <a:pt x="8498" y="748"/>
                </a:lnTo>
                <a:lnTo>
                  <a:pt x="7841" y="1184"/>
                </a:lnTo>
                <a:lnTo>
                  <a:pt x="7517" y="1465"/>
                </a:lnTo>
                <a:lnTo>
                  <a:pt x="7188" y="1745"/>
                </a:lnTo>
                <a:lnTo>
                  <a:pt x="6551" y="2431"/>
                </a:lnTo>
                <a:lnTo>
                  <a:pt x="6237" y="2805"/>
                </a:lnTo>
                <a:lnTo>
                  <a:pt x="5924" y="3210"/>
                </a:lnTo>
                <a:lnTo>
                  <a:pt x="5306" y="4083"/>
                </a:lnTo>
                <a:lnTo>
                  <a:pt x="5008" y="4582"/>
                </a:lnTo>
                <a:lnTo>
                  <a:pt x="5443" y="4270"/>
                </a:lnTo>
                <a:lnTo>
                  <a:pt x="5999" y="3460"/>
                </a:lnTo>
                <a:lnTo>
                  <a:pt x="6864" y="2431"/>
                </a:lnTo>
                <a:lnTo>
                  <a:pt x="7451" y="1870"/>
                </a:lnTo>
                <a:lnTo>
                  <a:pt x="7750" y="1621"/>
                </a:lnTo>
                <a:lnTo>
                  <a:pt x="8347" y="1184"/>
                </a:lnTo>
                <a:lnTo>
                  <a:pt x="8650" y="1029"/>
                </a:lnTo>
                <a:lnTo>
                  <a:pt x="8954" y="842"/>
                </a:lnTo>
                <a:lnTo>
                  <a:pt x="9257" y="717"/>
                </a:lnTo>
                <a:lnTo>
                  <a:pt x="9566" y="592"/>
                </a:lnTo>
                <a:lnTo>
                  <a:pt x="9869" y="499"/>
                </a:lnTo>
                <a:lnTo>
                  <a:pt x="10178" y="436"/>
                </a:lnTo>
                <a:lnTo>
                  <a:pt x="10674" y="374"/>
                </a:lnTo>
                <a:lnTo>
                  <a:pt x="11174" y="374"/>
                </a:lnTo>
                <a:lnTo>
                  <a:pt x="11670" y="405"/>
                </a:lnTo>
                <a:lnTo>
                  <a:pt x="12166" y="530"/>
                </a:lnTo>
                <a:lnTo>
                  <a:pt x="12662" y="686"/>
                </a:lnTo>
                <a:lnTo>
                  <a:pt x="13157" y="904"/>
                </a:lnTo>
                <a:lnTo>
                  <a:pt x="13648" y="1184"/>
                </a:lnTo>
                <a:lnTo>
                  <a:pt x="14134" y="1527"/>
                </a:lnTo>
                <a:lnTo>
                  <a:pt x="14619" y="1932"/>
                </a:lnTo>
                <a:lnTo>
                  <a:pt x="15100" y="2400"/>
                </a:lnTo>
                <a:lnTo>
                  <a:pt x="15575" y="2899"/>
                </a:lnTo>
                <a:lnTo>
                  <a:pt x="16046" y="3460"/>
                </a:lnTo>
                <a:lnTo>
                  <a:pt x="16506" y="4083"/>
                </a:lnTo>
                <a:lnTo>
                  <a:pt x="16966" y="4769"/>
                </a:lnTo>
                <a:lnTo>
                  <a:pt x="17412" y="5486"/>
                </a:lnTo>
                <a:lnTo>
                  <a:pt x="17852" y="6296"/>
                </a:lnTo>
                <a:lnTo>
                  <a:pt x="18160" y="6888"/>
                </a:lnTo>
                <a:lnTo>
                  <a:pt x="18459" y="7512"/>
                </a:lnTo>
                <a:lnTo>
                  <a:pt x="18757" y="8166"/>
                </a:lnTo>
                <a:lnTo>
                  <a:pt x="19050" y="8852"/>
                </a:lnTo>
                <a:lnTo>
                  <a:pt x="19334" y="9538"/>
                </a:lnTo>
                <a:lnTo>
                  <a:pt x="19890" y="11034"/>
                </a:lnTo>
                <a:lnTo>
                  <a:pt x="20153" y="11844"/>
                </a:lnTo>
                <a:lnTo>
                  <a:pt x="20351" y="12468"/>
                </a:lnTo>
                <a:lnTo>
                  <a:pt x="20543" y="13060"/>
                </a:lnTo>
                <a:lnTo>
                  <a:pt x="20730" y="13714"/>
                </a:lnTo>
                <a:lnTo>
                  <a:pt x="20907" y="14338"/>
                </a:lnTo>
                <a:lnTo>
                  <a:pt x="21084" y="14992"/>
                </a:lnTo>
                <a:lnTo>
                  <a:pt x="21251" y="15647"/>
                </a:lnTo>
                <a:lnTo>
                  <a:pt x="21413" y="16301"/>
                </a:lnTo>
                <a:lnTo>
                  <a:pt x="21570" y="16987"/>
                </a:lnTo>
                <a:lnTo>
                  <a:pt x="21600" y="16706"/>
                </a:lnTo>
                <a:close/>
              </a:path>
            </a:pathLst>
          </a:custGeom>
          <a:solidFill>
            <a:srgbClr val="FFFFFF"/>
          </a:solidFill>
          <a:ln w="12700">
            <a:miter lim="400000"/>
          </a:ln>
        </p:spPr>
        <p:txBody>
          <a:bodyPr lIns="0" tIns="0" rIns="0" bIns="0"/>
          <a:lstStyle/>
          <a:p>
            <a:pPr lvl="0" algn="l" defTabSz="457200">
              <a:defRPr sz="1800" b="0">
                <a:solidFill>
                  <a:srgbClr val="FFFFFF"/>
                </a:solidFill>
              </a:defRPr>
            </a:pPr>
            <a:endParaRPr/>
          </a:p>
        </p:txBody>
      </p:sp>
      <p:sp>
        <p:nvSpPr>
          <p:cNvPr id="19" name="Shape 19"/>
          <p:cNvSpPr/>
          <p:nvPr/>
        </p:nvSpPr>
        <p:spPr>
          <a:xfrm>
            <a:off x="-1066800" y="4501516"/>
            <a:ext cx="2778125" cy="18027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00" y="604"/>
                </a:lnTo>
                <a:lnTo>
                  <a:pt x="18193" y="1466"/>
                </a:lnTo>
                <a:lnTo>
                  <a:pt x="16811" y="2371"/>
                </a:lnTo>
                <a:lnTo>
                  <a:pt x="15453" y="3320"/>
                </a:lnTo>
                <a:lnTo>
                  <a:pt x="14145" y="4268"/>
                </a:lnTo>
                <a:lnTo>
                  <a:pt x="12960" y="5217"/>
                </a:lnTo>
                <a:lnTo>
                  <a:pt x="11824" y="6165"/>
                </a:lnTo>
                <a:lnTo>
                  <a:pt x="10714" y="7114"/>
                </a:lnTo>
                <a:lnTo>
                  <a:pt x="9652" y="8105"/>
                </a:lnTo>
                <a:lnTo>
                  <a:pt x="8615" y="9140"/>
                </a:lnTo>
                <a:lnTo>
                  <a:pt x="6690" y="11210"/>
                </a:lnTo>
                <a:lnTo>
                  <a:pt x="5801" y="12244"/>
                </a:lnTo>
                <a:lnTo>
                  <a:pt x="4937" y="13322"/>
                </a:lnTo>
                <a:lnTo>
                  <a:pt x="4098" y="14443"/>
                </a:lnTo>
                <a:lnTo>
                  <a:pt x="2567" y="16685"/>
                </a:lnTo>
                <a:lnTo>
                  <a:pt x="1876" y="17806"/>
                </a:lnTo>
                <a:lnTo>
                  <a:pt x="1210" y="18970"/>
                </a:lnTo>
                <a:lnTo>
                  <a:pt x="592" y="20134"/>
                </a:lnTo>
                <a:lnTo>
                  <a:pt x="0" y="21298"/>
                </a:lnTo>
                <a:lnTo>
                  <a:pt x="222" y="21600"/>
                </a:lnTo>
                <a:lnTo>
                  <a:pt x="790" y="20479"/>
                </a:lnTo>
                <a:lnTo>
                  <a:pt x="1407" y="19315"/>
                </a:lnTo>
                <a:lnTo>
                  <a:pt x="2074" y="18151"/>
                </a:lnTo>
                <a:lnTo>
                  <a:pt x="2765" y="17030"/>
                </a:lnTo>
                <a:lnTo>
                  <a:pt x="3505" y="15909"/>
                </a:lnTo>
                <a:lnTo>
                  <a:pt x="4271" y="14831"/>
                </a:lnTo>
                <a:lnTo>
                  <a:pt x="5949" y="12675"/>
                </a:lnTo>
                <a:lnTo>
                  <a:pt x="6863" y="11598"/>
                </a:lnTo>
                <a:lnTo>
                  <a:pt x="7801" y="10563"/>
                </a:lnTo>
                <a:lnTo>
                  <a:pt x="8763" y="9571"/>
                </a:lnTo>
                <a:lnTo>
                  <a:pt x="9776" y="8537"/>
                </a:lnTo>
                <a:lnTo>
                  <a:pt x="10837" y="7588"/>
                </a:lnTo>
                <a:lnTo>
                  <a:pt x="11948" y="6596"/>
                </a:lnTo>
                <a:lnTo>
                  <a:pt x="13083" y="5648"/>
                </a:lnTo>
                <a:lnTo>
                  <a:pt x="14244" y="4743"/>
                </a:lnTo>
                <a:lnTo>
                  <a:pt x="16021" y="3449"/>
                </a:lnTo>
                <a:lnTo>
                  <a:pt x="17823" y="2242"/>
                </a:lnTo>
                <a:lnTo>
                  <a:pt x="19699" y="1078"/>
                </a:lnTo>
                <a:lnTo>
                  <a:pt x="21600" y="0"/>
                </a:lnTo>
              </a:path>
            </a:pathLst>
          </a:custGeom>
          <a:solidFill>
            <a:srgbClr val="B2D8B2"/>
          </a:solidFill>
          <a:ln w="12700">
            <a:miter lim="400000"/>
          </a:ln>
        </p:spPr>
        <p:txBody>
          <a:bodyPr lIns="0" tIns="0" rIns="0" bIns="0"/>
          <a:lstStyle/>
          <a:p>
            <a:pPr lvl="0" algn="l" defTabSz="457200">
              <a:defRPr sz="1800" b="0">
                <a:solidFill>
                  <a:srgbClr val="FFFFFF"/>
                </a:solidFill>
              </a:defRPr>
            </a:pPr>
            <a:endParaRPr/>
          </a:p>
        </p:txBody>
      </p:sp>
      <p:sp>
        <p:nvSpPr>
          <p:cNvPr id="20" name="Shape 20"/>
          <p:cNvSpPr/>
          <p:nvPr/>
        </p:nvSpPr>
        <p:spPr>
          <a:xfrm>
            <a:off x="2076450" y="3810635"/>
            <a:ext cx="10414000" cy="1961092"/>
          </a:xfrm>
          <a:custGeom>
            <a:avLst/>
            <a:gdLst/>
            <a:ahLst/>
            <a:cxnLst>
              <a:cxn ang="0">
                <a:pos x="wd2" y="hd2"/>
              </a:cxn>
              <a:cxn ang="5400000">
                <a:pos x="wd2" y="hd2"/>
              </a:cxn>
              <a:cxn ang="10800000">
                <a:pos x="wd2" y="hd2"/>
              </a:cxn>
              <a:cxn ang="16200000">
                <a:pos x="wd2" y="hd2"/>
              </a:cxn>
            </a:cxnLst>
            <a:rect l="0" t="0" r="r" b="b"/>
            <a:pathLst>
              <a:path w="21600" h="21600" extrusionOk="0">
                <a:moveTo>
                  <a:pt x="21600" y="21243"/>
                </a:moveTo>
                <a:lnTo>
                  <a:pt x="21396" y="20371"/>
                </a:lnTo>
                <a:lnTo>
                  <a:pt x="21185" y="19499"/>
                </a:lnTo>
                <a:lnTo>
                  <a:pt x="20968" y="18667"/>
                </a:lnTo>
                <a:lnTo>
                  <a:pt x="20737" y="17835"/>
                </a:lnTo>
                <a:lnTo>
                  <a:pt x="20500" y="17042"/>
                </a:lnTo>
                <a:lnTo>
                  <a:pt x="20263" y="16210"/>
                </a:lnTo>
                <a:lnTo>
                  <a:pt x="20013" y="15417"/>
                </a:lnTo>
                <a:lnTo>
                  <a:pt x="19756" y="14664"/>
                </a:lnTo>
                <a:lnTo>
                  <a:pt x="19400" y="13634"/>
                </a:lnTo>
                <a:lnTo>
                  <a:pt x="19045" y="12643"/>
                </a:lnTo>
                <a:lnTo>
                  <a:pt x="18307" y="10820"/>
                </a:lnTo>
                <a:lnTo>
                  <a:pt x="17925" y="9948"/>
                </a:lnTo>
                <a:lnTo>
                  <a:pt x="17537" y="9116"/>
                </a:lnTo>
                <a:lnTo>
                  <a:pt x="17142" y="8323"/>
                </a:lnTo>
                <a:lnTo>
                  <a:pt x="16747" y="7570"/>
                </a:lnTo>
                <a:lnTo>
                  <a:pt x="16167" y="6539"/>
                </a:lnTo>
                <a:lnTo>
                  <a:pt x="15581" y="5628"/>
                </a:lnTo>
                <a:lnTo>
                  <a:pt x="14988" y="4756"/>
                </a:lnTo>
                <a:lnTo>
                  <a:pt x="14382" y="3963"/>
                </a:lnTo>
                <a:lnTo>
                  <a:pt x="13770" y="3250"/>
                </a:lnTo>
                <a:lnTo>
                  <a:pt x="13151" y="2576"/>
                </a:lnTo>
                <a:lnTo>
                  <a:pt x="12525" y="2021"/>
                </a:lnTo>
                <a:lnTo>
                  <a:pt x="11893" y="1506"/>
                </a:lnTo>
                <a:lnTo>
                  <a:pt x="11254" y="1070"/>
                </a:lnTo>
                <a:lnTo>
                  <a:pt x="10616" y="713"/>
                </a:lnTo>
                <a:lnTo>
                  <a:pt x="9970" y="436"/>
                </a:lnTo>
                <a:lnTo>
                  <a:pt x="9318" y="238"/>
                </a:lnTo>
                <a:lnTo>
                  <a:pt x="8673" y="79"/>
                </a:lnTo>
                <a:lnTo>
                  <a:pt x="8028" y="0"/>
                </a:lnTo>
                <a:lnTo>
                  <a:pt x="7376" y="40"/>
                </a:lnTo>
                <a:lnTo>
                  <a:pt x="6730" y="119"/>
                </a:lnTo>
                <a:lnTo>
                  <a:pt x="6289" y="198"/>
                </a:lnTo>
                <a:lnTo>
                  <a:pt x="5854" y="357"/>
                </a:lnTo>
                <a:lnTo>
                  <a:pt x="5413" y="515"/>
                </a:lnTo>
                <a:lnTo>
                  <a:pt x="4979" y="713"/>
                </a:lnTo>
                <a:lnTo>
                  <a:pt x="4544" y="951"/>
                </a:lnTo>
                <a:lnTo>
                  <a:pt x="3688" y="1506"/>
                </a:lnTo>
                <a:lnTo>
                  <a:pt x="3266" y="1863"/>
                </a:lnTo>
                <a:lnTo>
                  <a:pt x="2838" y="2219"/>
                </a:lnTo>
                <a:lnTo>
                  <a:pt x="2009" y="3091"/>
                </a:lnTo>
                <a:lnTo>
                  <a:pt x="1600" y="3567"/>
                </a:lnTo>
                <a:lnTo>
                  <a:pt x="1192" y="4082"/>
                </a:lnTo>
                <a:lnTo>
                  <a:pt x="389" y="5192"/>
                </a:lnTo>
                <a:lnTo>
                  <a:pt x="0" y="5826"/>
                </a:lnTo>
                <a:lnTo>
                  <a:pt x="566" y="5430"/>
                </a:lnTo>
                <a:lnTo>
                  <a:pt x="1291" y="4399"/>
                </a:lnTo>
                <a:lnTo>
                  <a:pt x="2417" y="3091"/>
                </a:lnTo>
                <a:lnTo>
                  <a:pt x="3181" y="2378"/>
                </a:lnTo>
                <a:lnTo>
                  <a:pt x="3569" y="2061"/>
                </a:lnTo>
                <a:lnTo>
                  <a:pt x="4346" y="1506"/>
                </a:lnTo>
                <a:lnTo>
                  <a:pt x="4741" y="1308"/>
                </a:lnTo>
                <a:lnTo>
                  <a:pt x="5137" y="1070"/>
                </a:lnTo>
                <a:lnTo>
                  <a:pt x="5532" y="912"/>
                </a:lnTo>
                <a:lnTo>
                  <a:pt x="5933" y="753"/>
                </a:lnTo>
                <a:lnTo>
                  <a:pt x="6329" y="634"/>
                </a:lnTo>
                <a:lnTo>
                  <a:pt x="6730" y="555"/>
                </a:lnTo>
                <a:lnTo>
                  <a:pt x="7376" y="476"/>
                </a:lnTo>
                <a:lnTo>
                  <a:pt x="8028" y="476"/>
                </a:lnTo>
                <a:lnTo>
                  <a:pt x="8673" y="515"/>
                </a:lnTo>
                <a:lnTo>
                  <a:pt x="9318" y="674"/>
                </a:lnTo>
                <a:lnTo>
                  <a:pt x="9964" y="872"/>
                </a:lnTo>
                <a:lnTo>
                  <a:pt x="10609" y="1149"/>
                </a:lnTo>
                <a:lnTo>
                  <a:pt x="11248" y="1506"/>
                </a:lnTo>
                <a:lnTo>
                  <a:pt x="11880" y="1942"/>
                </a:lnTo>
                <a:lnTo>
                  <a:pt x="12512" y="2457"/>
                </a:lnTo>
                <a:lnTo>
                  <a:pt x="13138" y="3052"/>
                </a:lnTo>
                <a:lnTo>
                  <a:pt x="13757" y="3686"/>
                </a:lnTo>
                <a:lnTo>
                  <a:pt x="14369" y="4399"/>
                </a:lnTo>
                <a:lnTo>
                  <a:pt x="14969" y="5192"/>
                </a:lnTo>
                <a:lnTo>
                  <a:pt x="15568" y="6064"/>
                </a:lnTo>
                <a:lnTo>
                  <a:pt x="16147" y="6975"/>
                </a:lnTo>
                <a:lnTo>
                  <a:pt x="16720" y="8006"/>
                </a:lnTo>
                <a:lnTo>
                  <a:pt x="17122" y="8759"/>
                </a:lnTo>
                <a:lnTo>
                  <a:pt x="17510" y="9552"/>
                </a:lnTo>
                <a:lnTo>
                  <a:pt x="17899" y="10384"/>
                </a:lnTo>
                <a:lnTo>
                  <a:pt x="18281" y="11256"/>
                </a:lnTo>
                <a:lnTo>
                  <a:pt x="18650" y="12128"/>
                </a:lnTo>
                <a:lnTo>
                  <a:pt x="19374" y="14030"/>
                </a:lnTo>
                <a:lnTo>
                  <a:pt x="19717" y="15061"/>
                </a:lnTo>
                <a:lnTo>
                  <a:pt x="19973" y="15853"/>
                </a:lnTo>
                <a:lnTo>
                  <a:pt x="20224" y="16606"/>
                </a:lnTo>
                <a:lnTo>
                  <a:pt x="20467" y="17439"/>
                </a:lnTo>
                <a:lnTo>
                  <a:pt x="20698" y="18231"/>
                </a:lnTo>
                <a:lnTo>
                  <a:pt x="20928" y="19063"/>
                </a:lnTo>
                <a:lnTo>
                  <a:pt x="21146" y="19896"/>
                </a:lnTo>
                <a:lnTo>
                  <a:pt x="21356" y="20728"/>
                </a:lnTo>
                <a:lnTo>
                  <a:pt x="21560" y="21600"/>
                </a:lnTo>
                <a:lnTo>
                  <a:pt x="21600" y="21243"/>
                </a:lnTo>
              </a:path>
            </a:pathLst>
          </a:custGeom>
          <a:solidFill>
            <a:srgbClr val="B2D8B2"/>
          </a:solidFill>
          <a:ln w="12700">
            <a:miter lim="400000"/>
          </a:ln>
        </p:spPr>
        <p:txBody>
          <a:bodyPr lIns="0" tIns="0" rIns="0" bIns="0"/>
          <a:lstStyle/>
          <a:p>
            <a:pPr lvl="0" algn="l" defTabSz="457200">
              <a:defRPr sz="1800" b="0">
                <a:solidFill>
                  <a:srgbClr val="FFFFFF"/>
                </a:solidFill>
              </a:defRPr>
            </a:pPr>
            <a:endParaRPr/>
          </a:p>
        </p:txBody>
      </p:sp>
      <p:sp>
        <p:nvSpPr>
          <p:cNvPr id="21" name="Shape 21"/>
          <p:cNvSpPr/>
          <p:nvPr/>
        </p:nvSpPr>
        <p:spPr>
          <a:xfrm>
            <a:off x="1454150" y="4303607"/>
            <a:ext cx="895350" cy="2482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013" y="3130"/>
                </a:lnTo>
                <a:lnTo>
                  <a:pt x="7353" y="11896"/>
                </a:lnTo>
                <a:lnTo>
                  <a:pt x="3677" y="16904"/>
                </a:lnTo>
                <a:lnTo>
                  <a:pt x="0" y="21600"/>
                </a:lnTo>
                <a:lnTo>
                  <a:pt x="6204" y="17217"/>
                </a:lnTo>
                <a:lnTo>
                  <a:pt x="9957" y="12522"/>
                </a:lnTo>
                <a:lnTo>
                  <a:pt x="13787" y="8139"/>
                </a:lnTo>
                <a:lnTo>
                  <a:pt x="21600" y="0"/>
                </a:lnTo>
                <a:close/>
              </a:path>
            </a:pathLst>
          </a:custGeom>
          <a:solidFill>
            <a:srgbClr val="EDEFF5"/>
          </a:solidFill>
          <a:ln w="12700">
            <a:miter lim="400000"/>
          </a:ln>
        </p:spPr>
        <p:txBody>
          <a:bodyPr lIns="0" tIns="0" rIns="0" bIns="0"/>
          <a:lstStyle/>
          <a:p>
            <a:pPr lvl="0" algn="l" defTabSz="457200">
              <a:defRPr sz="1800" b="0">
                <a:solidFill>
                  <a:srgbClr val="FFFFFF"/>
                </a:solidFill>
              </a:defRPr>
            </a:pPr>
            <a:endParaRPr/>
          </a:p>
        </p:txBody>
      </p:sp>
      <p:sp>
        <p:nvSpPr>
          <p:cNvPr id="22" name="Shape 22"/>
          <p:cNvSpPr/>
          <p:nvPr/>
        </p:nvSpPr>
        <p:spPr>
          <a:xfrm>
            <a:off x="1454150" y="4303607"/>
            <a:ext cx="895350" cy="2482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013" y="3130"/>
                </a:lnTo>
                <a:lnTo>
                  <a:pt x="7353" y="11896"/>
                </a:lnTo>
                <a:lnTo>
                  <a:pt x="3677" y="16904"/>
                </a:lnTo>
                <a:lnTo>
                  <a:pt x="0" y="21600"/>
                </a:lnTo>
                <a:lnTo>
                  <a:pt x="6204" y="17217"/>
                </a:lnTo>
                <a:lnTo>
                  <a:pt x="9957" y="12522"/>
                </a:lnTo>
                <a:lnTo>
                  <a:pt x="13787" y="8139"/>
                </a:lnTo>
                <a:lnTo>
                  <a:pt x="21600" y="0"/>
                </a:lnTo>
              </a:path>
            </a:pathLst>
          </a:custGeom>
          <a:solidFill>
            <a:srgbClr val="8DC486"/>
          </a:solidFill>
          <a:ln>
            <a:solidFill>
              <a:srgbClr val="C0D3DD"/>
            </a:solidFill>
            <a:round/>
          </a:ln>
        </p:spPr>
        <p:txBody>
          <a:bodyPr lIns="0" tIns="0" rIns="0" bIns="0"/>
          <a:lstStyle/>
          <a:p>
            <a:pPr lvl="0" algn="l" defTabSz="457200">
              <a:defRPr sz="1800" b="0">
                <a:solidFill>
                  <a:srgbClr val="FFFFFF"/>
                </a:solidFill>
              </a:defRPr>
            </a:pPr>
            <a:endParaRPr/>
          </a:p>
        </p:txBody>
      </p:sp>
      <p:sp>
        <p:nvSpPr>
          <p:cNvPr id="23" name="Shape 23"/>
          <p:cNvSpPr/>
          <p:nvPr/>
        </p:nvSpPr>
        <p:spPr>
          <a:xfrm>
            <a:off x="1127126" y="3627120"/>
            <a:ext cx="6454775" cy="967952"/>
          </a:xfrm>
          <a:custGeom>
            <a:avLst/>
            <a:gdLst/>
            <a:ahLst/>
            <a:cxnLst>
              <a:cxn ang="0">
                <a:pos x="wd2" y="hd2"/>
              </a:cxn>
              <a:cxn ang="5400000">
                <a:pos x="wd2" y="hd2"/>
              </a:cxn>
              <a:cxn ang="10800000">
                <a:pos x="wd2" y="hd2"/>
              </a:cxn>
              <a:cxn ang="16200000">
                <a:pos x="wd2" y="hd2"/>
              </a:cxn>
            </a:cxnLst>
            <a:rect l="0" t="0" r="r" b="b"/>
            <a:pathLst>
              <a:path w="21600" h="21600" extrusionOk="0">
                <a:moveTo>
                  <a:pt x="12877" y="15176"/>
                </a:moveTo>
                <a:lnTo>
                  <a:pt x="13642" y="14132"/>
                </a:lnTo>
                <a:lnTo>
                  <a:pt x="14396" y="13008"/>
                </a:lnTo>
                <a:lnTo>
                  <a:pt x="15172" y="11804"/>
                </a:lnTo>
                <a:lnTo>
                  <a:pt x="15926" y="10519"/>
                </a:lnTo>
                <a:lnTo>
                  <a:pt x="17393" y="8030"/>
                </a:lnTo>
                <a:lnTo>
                  <a:pt x="18731" y="5621"/>
                </a:lnTo>
                <a:lnTo>
                  <a:pt x="19889" y="3372"/>
                </a:lnTo>
                <a:lnTo>
                  <a:pt x="20793" y="1606"/>
                </a:lnTo>
                <a:lnTo>
                  <a:pt x="21600" y="0"/>
                </a:lnTo>
                <a:lnTo>
                  <a:pt x="19996" y="8913"/>
                </a:lnTo>
                <a:lnTo>
                  <a:pt x="19337" y="10117"/>
                </a:lnTo>
                <a:lnTo>
                  <a:pt x="18668" y="11161"/>
                </a:lnTo>
                <a:lnTo>
                  <a:pt x="17977" y="12205"/>
                </a:lnTo>
                <a:lnTo>
                  <a:pt x="17276" y="13249"/>
                </a:lnTo>
                <a:lnTo>
                  <a:pt x="16553" y="14213"/>
                </a:lnTo>
                <a:lnTo>
                  <a:pt x="15841" y="15176"/>
                </a:lnTo>
                <a:lnTo>
                  <a:pt x="15108" y="16059"/>
                </a:lnTo>
                <a:lnTo>
                  <a:pt x="14375" y="16862"/>
                </a:lnTo>
                <a:lnTo>
                  <a:pt x="13642" y="17585"/>
                </a:lnTo>
                <a:lnTo>
                  <a:pt x="12898" y="18308"/>
                </a:lnTo>
                <a:lnTo>
                  <a:pt x="12165" y="18950"/>
                </a:lnTo>
                <a:lnTo>
                  <a:pt x="11422" y="19593"/>
                </a:lnTo>
                <a:lnTo>
                  <a:pt x="10699" y="20074"/>
                </a:lnTo>
                <a:lnTo>
                  <a:pt x="9966" y="20556"/>
                </a:lnTo>
                <a:lnTo>
                  <a:pt x="8542" y="21199"/>
                </a:lnTo>
                <a:lnTo>
                  <a:pt x="7841" y="21439"/>
                </a:lnTo>
                <a:lnTo>
                  <a:pt x="7161" y="21520"/>
                </a:lnTo>
                <a:lnTo>
                  <a:pt x="6492" y="21600"/>
                </a:lnTo>
                <a:lnTo>
                  <a:pt x="5844" y="21600"/>
                </a:lnTo>
                <a:lnTo>
                  <a:pt x="5206" y="21520"/>
                </a:lnTo>
                <a:lnTo>
                  <a:pt x="4590" y="21279"/>
                </a:lnTo>
                <a:lnTo>
                  <a:pt x="4006" y="20958"/>
                </a:lnTo>
                <a:lnTo>
                  <a:pt x="3442" y="20556"/>
                </a:lnTo>
                <a:lnTo>
                  <a:pt x="2901" y="20074"/>
                </a:lnTo>
                <a:lnTo>
                  <a:pt x="2391" y="19512"/>
                </a:lnTo>
                <a:lnTo>
                  <a:pt x="1902" y="18790"/>
                </a:lnTo>
                <a:lnTo>
                  <a:pt x="1456" y="17987"/>
                </a:lnTo>
                <a:lnTo>
                  <a:pt x="1041" y="17103"/>
                </a:lnTo>
                <a:lnTo>
                  <a:pt x="839" y="16622"/>
                </a:lnTo>
                <a:lnTo>
                  <a:pt x="478" y="15497"/>
                </a:lnTo>
                <a:lnTo>
                  <a:pt x="308" y="14935"/>
                </a:lnTo>
                <a:lnTo>
                  <a:pt x="149" y="14293"/>
                </a:lnTo>
                <a:lnTo>
                  <a:pt x="0" y="13651"/>
                </a:lnTo>
                <a:lnTo>
                  <a:pt x="297" y="14373"/>
                </a:lnTo>
                <a:lnTo>
                  <a:pt x="606" y="15096"/>
                </a:lnTo>
                <a:lnTo>
                  <a:pt x="924" y="15658"/>
                </a:lnTo>
                <a:lnTo>
                  <a:pt x="1254" y="16220"/>
                </a:lnTo>
                <a:lnTo>
                  <a:pt x="1604" y="16782"/>
                </a:lnTo>
                <a:lnTo>
                  <a:pt x="1966" y="17264"/>
                </a:lnTo>
                <a:lnTo>
                  <a:pt x="2337" y="17665"/>
                </a:lnTo>
                <a:lnTo>
                  <a:pt x="2720" y="17987"/>
                </a:lnTo>
                <a:lnTo>
                  <a:pt x="3113" y="18308"/>
                </a:lnTo>
                <a:lnTo>
                  <a:pt x="3517" y="18629"/>
                </a:lnTo>
                <a:lnTo>
                  <a:pt x="4345" y="19030"/>
                </a:lnTo>
                <a:lnTo>
                  <a:pt x="5195" y="19271"/>
                </a:lnTo>
                <a:lnTo>
                  <a:pt x="6067" y="19432"/>
                </a:lnTo>
                <a:lnTo>
                  <a:pt x="6949" y="19352"/>
                </a:lnTo>
                <a:lnTo>
                  <a:pt x="7830" y="19111"/>
                </a:lnTo>
                <a:lnTo>
                  <a:pt x="8723" y="18790"/>
                </a:lnTo>
                <a:lnTo>
                  <a:pt x="9594" y="18308"/>
                </a:lnTo>
                <a:lnTo>
                  <a:pt x="10465" y="17665"/>
                </a:lnTo>
                <a:lnTo>
                  <a:pt x="11294" y="16943"/>
                </a:lnTo>
                <a:lnTo>
                  <a:pt x="12112" y="16059"/>
                </a:lnTo>
                <a:lnTo>
                  <a:pt x="12877" y="15176"/>
                </a:lnTo>
                <a:close/>
              </a:path>
            </a:pathLst>
          </a:custGeom>
          <a:solidFill>
            <a:srgbClr val="A95578"/>
          </a:solidFill>
          <a:ln w="12700">
            <a:miter lim="400000"/>
          </a:ln>
        </p:spPr>
        <p:txBody>
          <a:bodyPr lIns="0" tIns="0" rIns="0" bIns="0"/>
          <a:lstStyle/>
          <a:p>
            <a:pPr lvl="0" algn="l" defTabSz="457200">
              <a:defRPr sz="1800" b="0">
                <a:solidFill>
                  <a:srgbClr val="FFFFFF"/>
                </a:solidFill>
              </a:defRPr>
            </a:pPr>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48" name="Shape 4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pPr lvl="0">
              <a:defRPr sz="1800" b="0">
                <a:solidFill>
                  <a:srgbClr val="000000"/>
                </a:solidFill>
              </a:defRPr>
            </a:pPr>
            <a:r>
              <a:rPr sz="3600" b="1">
                <a:solidFill>
                  <a:srgbClr val="B2D8B2"/>
                </a:solidFill>
              </a:rPr>
              <a:t>Title Text</a:t>
            </a:r>
          </a:p>
        </p:txBody>
      </p:sp>
      <p:sp>
        <p:nvSpPr>
          <p:cNvPr id="51" name="Shape 51"/>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52" name="Shape 5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pPr lvl="0">
              <a:defRPr sz="1800" b="0">
                <a:solidFill>
                  <a:srgbClr val="000000"/>
                </a:solidFill>
              </a:defRPr>
            </a:pPr>
            <a:r>
              <a:rPr sz="3600" b="1">
                <a:solidFill>
                  <a:srgbClr val="B2D8B2"/>
                </a:solidFill>
              </a:rPr>
              <a:t>Title Text</a:t>
            </a:r>
          </a:p>
        </p:txBody>
      </p:sp>
      <p:sp>
        <p:nvSpPr>
          <p:cNvPr id="55" name="Shape 55"/>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56" name="Shape 5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lstStyle/>
          <a:p>
            <a:pPr lvl="0">
              <a:defRPr sz="1800" b="0">
                <a:solidFill>
                  <a:srgbClr val="000000"/>
                </a:solidFill>
              </a:defRPr>
            </a:pPr>
            <a:r>
              <a:rPr sz="3600" b="1">
                <a:solidFill>
                  <a:srgbClr val="B2D8B2"/>
                </a:solidFill>
              </a:rPr>
              <a:t>Title Text</a:t>
            </a:r>
          </a:p>
        </p:txBody>
      </p:sp>
      <p:sp>
        <p:nvSpPr>
          <p:cNvPr id="59" name="Shape 59"/>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60" name="Shape 6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pPr lvl="0">
              <a:defRPr sz="1800" b="0">
                <a:solidFill>
                  <a:srgbClr val="000000"/>
                </a:solidFill>
              </a:defRPr>
            </a:pPr>
            <a:r>
              <a:rPr sz="3600" b="1">
                <a:solidFill>
                  <a:srgbClr val="B2D8B2"/>
                </a:solidFill>
              </a:rPr>
              <a:t>Title Text</a:t>
            </a:r>
          </a:p>
        </p:txBody>
      </p:sp>
      <p:sp>
        <p:nvSpPr>
          <p:cNvPr id="63" name="Shape 63"/>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64" name="Shape 6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9"/>
          <p:cNvSpPr>
            <a:spLocks noGrp="1" noChangeArrowheads="1"/>
          </p:cNvSpPr>
          <p:nvPr>
            <p:ph type="sldNum" sz="quarter" idx="10"/>
          </p:nvPr>
        </p:nvSpPr>
        <p:spPr/>
        <p:txBody>
          <a:bodyPr/>
          <a:lstStyle>
            <a:lvl1pPr>
              <a:defRPr/>
            </a:lvl1pPr>
          </a:lstStyle>
          <a:p>
            <a:pPr>
              <a:defRPr/>
            </a:pPr>
            <a:fld id="{047858EA-D3D1-E24B-99F8-27DB2DF98FA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6" name="Shape 2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28" name="Shape 2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pPr lvl="0">
              <a:defRPr sz="1800" b="0">
                <a:solidFill>
                  <a:srgbClr val="000000"/>
                </a:solidFill>
              </a:defRPr>
            </a:pPr>
            <a:r>
              <a:rPr sz="3600" b="1">
                <a:solidFill>
                  <a:srgbClr val="B2D8B2"/>
                </a:solidFill>
              </a:rPr>
              <a:t>Title Text</a:t>
            </a:r>
          </a:p>
        </p:txBody>
      </p:sp>
      <p:sp>
        <p:nvSpPr>
          <p:cNvPr id="31" name="Shape 31"/>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32" name="Shape 3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4" name="Shape 34"/>
          <p:cNvSpPr>
            <a:spLocks noGrp="1"/>
          </p:cNvSpPr>
          <p:nvPr>
            <p:ph type="title"/>
          </p:nvPr>
        </p:nvSpPr>
        <p:spPr>
          <a:prstGeom prst="rect">
            <a:avLst/>
          </a:prstGeom>
        </p:spPr>
        <p:txBody>
          <a:bodyPr/>
          <a:lstStyle/>
          <a:p>
            <a:pPr lvl="0">
              <a:defRPr sz="1800" b="0">
                <a:solidFill>
                  <a:srgbClr val="000000"/>
                </a:solidFill>
              </a:defRPr>
            </a:pPr>
            <a:r>
              <a:rPr sz="3600" b="1">
                <a:solidFill>
                  <a:srgbClr val="B2D8B2"/>
                </a:solidFill>
              </a:rPr>
              <a:t>Title Text</a:t>
            </a:r>
          </a:p>
        </p:txBody>
      </p:sp>
      <p:sp>
        <p:nvSpPr>
          <p:cNvPr id="35" name="Shape 35"/>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36" name="Shape 3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defRPr sz="1800" b="0">
                <a:solidFill>
                  <a:srgbClr val="000000"/>
                </a:solidFill>
              </a:defRPr>
            </a:pPr>
            <a:r>
              <a:rPr sz="3600" b="1">
                <a:solidFill>
                  <a:srgbClr val="B2D8B2"/>
                </a:solidFill>
              </a:rPr>
              <a:t>Title Text</a:t>
            </a:r>
          </a:p>
        </p:txBody>
      </p:sp>
      <p:sp>
        <p:nvSpPr>
          <p:cNvPr id="39" name="Shape 39"/>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40" name="Shape 4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lstStyle/>
          <a:p>
            <a:pPr lvl="0">
              <a:defRPr sz="1800" b="0">
                <a:solidFill>
                  <a:srgbClr val="000000"/>
                </a:solidFill>
              </a:defRPr>
            </a:pPr>
            <a:r>
              <a:rPr sz="3600" b="1">
                <a:solidFill>
                  <a:srgbClr val="B2D8B2"/>
                </a:solidFill>
              </a:rPr>
              <a:t>Title Text</a:t>
            </a:r>
          </a:p>
        </p:txBody>
      </p:sp>
      <p:sp>
        <p:nvSpPr>
          <p:cNvPr id="43" name="Shape 43"/>
          <p:cNvSpPr>
            <a:spLocks noGrp="1"/>
          </p:cNvSpPr>
          <p:nvPr>
            <p:ph type="body" idx="1"/>
          </p:nvPr>
        </p:nvSpPr>
        <p:spPr>
          <a:prstGeom prst="rect">
            <a:avLst/>
          </a:prstGeom>
        </p:spPr>
        <p:txBody>
          <a:body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44" name="Shape 4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grpSp>
        <p:nvGrpSpPr>
          <p:cNvPr id="5" name="Group 5"/>
          <p:cNvGrpSpPr/>
          <p:nvPr/>
        </p:nvGrpSpPr>
        <p:grpSpPr>
          <a:xfrm>
            <a:off x="7269982" y="-6394921"/>
            <a:ext cx="4836252" cy="15558949"/>
            <a:chOff x="2" y="0"/>
            <a:chExt cx="4836251" cy="13728482"/>
          </a:xfrm>
        </p:grpSpPr>
        <p:sp>
          <p:nvSpPr>
            <p:cNvPr id="2" name="Shape 2"/>
            <p:cNvSpPr/>
            <p:nvPr/>
          </p:nvSpPr>
          <p:spPr>
            <a:xfrm rot="16650201">
              <a:off x="-3751574" y="5726929"/>
              <a:ext cx="12722226" cy="2816226"/>
            </a:xfrm>
            <a:custGeom>
              <a:avLst/>
              <a:gdLst/>
              <a:ahLst/>
              <a:cxnLst>
                <a:cxn ang="0">
                  <a:pos x="wd2" y="hd2"/>
                </a:cxn>
                <a:cxn ang="5400000">
                  <a:pos x="wd2" y="hd2"/>
                </a:cxn>
                <a:cxn ang="10800000">
                  <a:pos x="wd2" y="hd2"/>
                </a:cxn>
                <a:cxn ang="16200000">
                  <a:pos x="wd2" y="hd2"/>
                </a:cxn>
              </a:cxnLst>
              <a:rect l="0" t="0" r="r" b="b"/>
              <a:pathLst>
                <a:path w="21600" h="21600" extrusionOk="0">
                  <a:moveTo>
                    <a:pt x="4932" y="950"/>
                  </a:moveTo>
                  <a:lnTo>
                    <a:pt x="4329" y="1339"/>
                  </a:lnTo>
                  <a:lnTo>
                    <a:pt x="4032" y="1559"/>
                  </a:lnTo>
                  <a:lnTo>
                    <a:pt x="3736" y="1802"/>
                  </a:lnTo>
                  <a:lnTo>
                    <a:pt x="3434" y="2070"/>
                  </a:lnTo>
                  <a:lnTo>
                    <a:pt x="3137" y="2362"/>
                  </a:lnTo>
                  <a:lnTo>
                    <a:pt x="2846" y="2679"/>
                  </a:lnTo>
                  <a:lnTo>
                    <a:pt x="2550" y="2995"/>
                  </a:lnTo>
                  <a:lnTo>
                    <a:pt x="1968" y="3726"/>
                  </a:lnTo>
                  <a:lnTo>
                    <a:pt x="1676" y="4140"/>
                  </a:lnTo>
                  <a:lnTo>
                    <a:pt x="1391" y="4554"/>
                  </a:lnTo>
                  <a:lnTo>
                    <a:pt x="1105" y="4992"/>
                  </a:lnTo>
                  <a:lnTo>
                    <a:pt x="544" y="5966"/>
                  </a:lnTo>
                  <a:lnTo>
                    <a:pt x="264" y="6502"/>
                  </a:lnTo>
                  <a:lnTo>
                    <a:pt x="0" y="7038"/>
                  </a:lnTo>
                  <a:lnTo>
                    <a:pt x="16" y="7135"/>
                  </a:lnTo>
                  <a:lnTo>
                    <a:pt x="92" y="7573"/>
                  </a:lnTo>
                  <a:lnTo>
                    <a:pt x="108" y="7622"/>
                  </a:lnTo>
                  <a:lnTo>
                    <a:pt x="124" y="7646"/>
                  </a:lnTo>
                  <a:lnTo>
                    <a:pt x="345" y="7184"/>
                  </a:lnTo>
                  <a:lnTo>
                    <a:pt x="571" y="6745"/>
                  </a:lnTo>
                  <a:lnTo>
                    <a:pt x="798" y="6331"/>
                  </a:lnTo>
                  <a:lnTo>
                    <a:pt x="1261" y="5552"/>
                  </a:lnTo>
                  <a:lnTo>
                    <a:pt x="1493" y="5187"/>
                  </a:lnTo>
                  <a:lnTo>
                    <a:pt x="1725" y="4846"/>
                  </a:lnTo>
                  <a:lnTo>
                    <a:pt x="1962" y="4505"/>
                  </a:lnTo>
                  <a:lnTo>
                    <a:pt x="2194" y="4189"/>
                  </a:lnTo>
                  <a:lnTo>
                    <a:pt x="2668" y="3604"/>
                  </a:lnTo>
                  <a:lnTo>
                    <a:pt x="2911" y="3336"/>
                  </a:lnTo>
                  <a:lnTo>
                    <a:pt x="3148" y="3068"/>
                  </a:lnTo>
                  <a:lnTo>
                    <a:pt x="3391" y="2825"/>
                  </a:lnTo>
                  <a:lnTo>
                    <a:pt x="3876" y="2386"/>
                  </a:lnTo>
                  <a:lnTo>
                    <a:pt x="4135" y="2021"/>
                  </a:lnTo>
                  <a:lnTo>
                    <a:pt x="4393" y="1632"/>
                  </a:lnTo>
                  <a:lnTo>
                    <a:pt x="4932" y="950"/>
                  </a:lnTo>
                  <a:close/>
                  <a:moveTo>
                    <a:pt x="21600" y="21600"/>
                  </a:moveTo>
                  <a:lnTo>
                    <a:pt x="21595" y="21551"/>
                  </a:lnTo>
                  <a:lnTo>
                    <a:pt x="21471" y="20699"/>
                  </a:lnTo>
                  <a:lnTo>
                    <a:pt x="21330" y="19871"/>
                  </a:lnTo>
                  <a:lnTo>
                    <a:pt x="21190" y="19067"/>
                  </a:lnTo>
                  <a:lnTo>
                    <a:pt x="21039" y="18288"/>
                  </a:lnTo>
                  <a:lnTo>
                    <a:pt x="20883" y="17533"/>
                  </a:lnTo>
                  <a:lnTo>
                    <a:pt x="20721" y="16827"/>
                  </a:lnTo>
                  <a:lnTo>
                    <a:pt x="20554" y="16121"/>
                  </a:lnTo>
                  <a:lnTo>
                    <a:pt x="20376" y="15439"/>
                  </a:lnTo>
                  <a:lnTo>
                    <a:pt x="20204" y="14782"/>
                  </a:lnTo>
                  <a:lnTo>
                    <a:pt x="20021" y="14148"/>
                  </a:lnTo>
                  <a:lnTo>
                    <a:pt x="19832" y="13515"/>
                  </a:lnTo>
                  <a:lnTo>
                    <a:pt x="19649" y="12931"/>
                  </a:lnTo>
                  <a:lnTo>
                    <a:pt x="19260" y="11811"/>
                  </a:lnTo>
                  <a:lnTo>
                    <a:pt x="19066" y="11275"/>
                  </a:lnTo>
                  <a:lnTo>
                    <a:pt x="18872" y="10763"/>
                  </a:lnTo>
                  <a:lnTo>
                    <a:pt x="18452" y="9741"/>
                  </a:lnTo>
                  <a:lnTo>
                    <a:pt x="18242" y="9254"/>
                  </a:lnTo>
                  <a:lnTo>
                    <a:pt x="17810" y="8328"/>
                  </a:lnTo>
                  <a:lnTo>
                    <a:pt x="17595" y="7890"/>
                  </a:lnTo>
                  <a:lnTo>
                    <a:pt x="17153" y="7062"/>
                  </a:lnTo>
                  <a:lnTo>
                    <a:pt x="16711" y="6283"/>
                  </a:lnTo>
                  <a:lnTo>
                    <a:pt x="16258" y="5577"/>
                  </a:lnTo>
                  <a:lnTo>
                    <a:pt x="15805" y="4919"/>
                  </a:lnTo>
                  <a:lnTo>
                    <a:pt x="15352" y="4286"/>
                  </a:lnTo>
                  <a:lnTo>
                    <a:pt x="14878" y="3701"/>
                  </a:lnTo>
                  <a:lnTo>
                    <a:pt x="14398" y="3141"/>
                  </a:lnTo>
                  <a:lnTo>
                    <a:pt x="13918" y="2654"/>
                  </a:lnTo>
                  <a:lnTo>
                    <a:pt x="13433" y="2192"/>
                  </a:lnTo>
                  <a:lnTo>
                    <a:pt x="12948" y="1778"/>
                  </a:lnTo>
                  <a:lnTo>
                    <a:pt x="12458" y="1412"/>
                  </a:lnTo>
                  <a:lnTo>
                    <a:pt x="11972" y="1096"/>
                  </a:lnTo>
                  <a:lnTo>
                    <a:pt x="11477" y="804"/>
                  </a:lnTo>
                  <a:lnTo>
                    <a:pt x="10986" y="584"/>
                  </a:lnTo>
                  <a:lnTo>
                    <a:pt x="10495" y="390"/>
                  </a:lnTo>
                  <a:lnTo>
                    <a:pt x="10000" y="219"/>
                  </a:lnTo>
                  <a:lnTo>
                    <a:pt x="9509" y="122"/>
                  </a:lnTo>
                  <a:lnTo>
                    <a:pt x="9013" y="49"/>
                  </a:lnTo>
                  <a:lnTo>
                    <a:pt x="8517" y="0"/>
                  </a:lnTo>
                  <a:lnTo>
                    <a:pt x="8027" y="0"/>
                  </a:lnTo>
                  <a:lnTo>
                    <a:pt x="7531" y="49"/>
                  </a:lnTo>
                  <a:lnTo>
                    <a:pt x="6997" y="146"/>
                  </a:lnTo>
                  <a:lnTo>
                    <a:pt x="6463" y="268"/>
                  </a:lnTo>
                  <a:lnTo>
                    <a:pt x="5930" y="463"/>
                  </a:lnTo>
                  <a:lnTo>
                    <a:pt x="5396" y="706"/>
                  </a:lnTo>
                  <a:lnTo>
                    <a:pt x="4846" y="1339"/>
                  </a:lnTo>
                  <a:lnTo>
                    <a:pt x="4577" y="1680"/>
                  </a:lnTo>
                  <a:lnTo>
                    <a:pt x="4312" y="2046"/>
                  </a:lnTo>
                  <a:lnTo>
                    <a:pt x="4701" y="1778"/>
                  </a:lnTo>
                  <a:lnTo>
                    <a:pt x="5089" y="1534"/>
                  </a:lnTo>
                  <a:lnTo>
                    <a:pt x="5477" y="1315"/>
                  </a:lnTo>
                  <a:lnTo>
                    <a:pt x="5865" y="1145"/>
                  </a:lnTo>
                  <a:lnTo>
                    <a:pt x="6641" y="852"/>
                  </a:lnTo>
                  <a:lnTo>
                    <a:pt x="7029" y="755"/>
                  </a:lnTo>
                  <a:lnTo>
                    <a:pt x="7417" y="682"/>
                  </a:lnTo>
                  <a:lnTo>
                    <a:pt x="7913" y="609"/>
                  </a:lnTo>
                  <a:lnTo>
                    <a:pt x="8415" y="584"/>
                  </a:lnTo>
                  <a:lnTo>
                    <a:pt x="8911" y="609"/>
                  </a:lnTo>
                  <a:lnTo>
                    <a:pt x="9412" y="657"/>
                  </a:lnTo>
                  <a:lnTo>
                    <a:pt x="9908" y="755"/>
                  </a:lnTo>
                  <a:lnTo>
                    <a:pt x="10409" y="901"/>
                  </a:lnTo>
                  <a:lnTo>
                    <a:pt x="10905" y="1071"/>
                  </a:lnTo>
                  <a:lnTo>
                    <a:pt x="11406" y="1315"/>
                  </a:lnTo>
                  <a:lnTo>
                    <a:pt x="11902" y="1583"/>
                  </a:lnTo>
                  <a:lnTo>
                    <a:pt x="12393" y="1899"/>
                  </a:lnTo>
                  <a:lnTo>
                    <a:pt x="12889" y="2240"/>
                  </a:lnTo>
                  <a:lnTo>
                    <a:pt x="13379" y="2654"/>
                  </a:lnTo>
                  <a:lnTo>
                    <a:pt x="13870" y="3093"/>
                  </a:lnTo>
                  <a:lnTo>
                    <a:pt x="14355" y="3580"/>
                  </a:lnTo>
                  <a:lnTo>
                    <a:pt x="14840" y="4115"/>
                  </a:lnTo>
                  <a:lnTo>
                    <a:pt x="15320" y="4700"/>
                  </a:lnTo>
                  <a:lnTo>
                    <a:pt x="15735" y="5236"/>
                  </a:lnTo>
                  <a:lnTo>
                    <a:pt x="16145" y="5820"/>
                  </a:lnTo>
                  <a:lnTo>
                    <a:pt x="16549" y="6429"/>
                  </a:lnTo>
                  <a:lnTo>
                    <a:pt x="16953" y="7111"/>
                  </a:lnTo>
                  <a:lnTo>
                    <a:pt x="17352" y="7817"/>
                  </a:lnTo>
                  <a:lnTo>
                    <a:pt x="17751" y="8572"/>
                  </a:lnTo>
                  <a:lnTo>
                    <a:pt x="18139" y="9375"/>
                  </a:lnTo>
                  <a:lnTo>
                    <a:pt x="18527" y="10228"/>
                  </a:lnTo>
                  <a:lnTo>
                    <a:pt x="18948" y="11251"/>
                  </a:lnTo>
                  <a:lnTo>
                    <a:pt x="19153" y="11786"/>
                  </a:lnTo>
                  <a:lnTo>
                    <a:pt x="19363" y="12346"/>
                  </a:lnTo>
                  <a:lnTo>
                    <a:pt x="19568" y="12906"/>
                  </a:lnTo>
                  <a:lnTo>
                    <a:pt x="19773" y="13515"/>
                  </a:lnTo>
                  <a:lnTo>
                    <a:pt x="19972" y="14148"/>
                  </a:lnTo>
                  <a:lnTo>
                    <a:pt x="20166" y="14806"/>
                  </a:lnTo>
                  <a:lnTo>
                    <a:pt x="20355" y="15488"/>
                  </a:lnTo>
                  <a:lnTo>
                    <a:pt x="20538" y="16194"/>
                  </a:lnTo>
                  <a:lnTo>
                    <a:pt x="20716" y="16924"/>
                  </a:lnTo>
                  <a:lnTo>
                    <a:pt x="20883" y="17679"/>
                  </a:lnTo>
                  <a:lnTo>
                    <a:pt x="21050" y="18483"/>
                  </a:lnTo>
                  <a:lnTo>
                    <a:pt x="21201" y="19311"/>
                  </a:lnTo>
                  <a:lnTo>
                    <a:pt x="21347" y="20188"/>
                  </a:lnTo>
                  <a:lnTo>
                    <a:pt x="21481" y="21064"/>
                  </a:lnTo>
                  <a:lnTo>
                    <a:pt x="21568" y="21503"/>
                  </a:lnTo>
                  <a:lnTo>
                    <a:pt x="21584" y="21576"/>
                  </a:lnTo>
                  <a:lnTo>
                    <a:pt x="21595" y="21600"/>
                  </a:lnTo>
                  <a:lnTo>
                    <a:pt x="21600" y="21600"/>
                  </a:lnTo>
                  <a:close/>
                </a:path>
              </a:pathLst>
            </a:custGeom>
            <a:solidFill>
              <a:srgbClr val="B2D8B2"/>
            </a:solidFill>
            <a:ln w="12700" cap="flat">
              <a:noFill/>
              <a:miter lim="400000"/>
            </a:ln>
            <a:effectLst/>
          </p:spPr>
          <p:txBody>
            <a:bodyPr wrap="square" lIns="0" tIns="0" rIns="0" bIns="0" numCol="1" anchor="t">
              <a:noAutofit/>
            </a:bodyPr>
            <a:lstStyle/>
            <a:p>
              <a:pPr lvl="0" algn="l" defTabSz="457200">
                <a:defRPr sz="1800" b="0">
                  <a:solidFill>
                    <a:srgbClr val="FFFFFF"/>
                  </a:solidFill>
                </a:defRPr>
              </a:pPr>
              <a:endParaRPr/>
            </a:p>
          </p:txBody>
        </p:sp>
        <p:sp>
          <p:nvSpPr>
            <p:cNvPr id="3" name="Shape 3"/>
            <p:cNvSpPr/>
            <p:nvPr/>
          </p:nvSpPr>
          <p:spPr>
            <a:xfrm rot="16650201">
              <a:off x="-4802725" y="5764104"/>
              <a:ext cx="13557251" cy="2200276"/>
            </a:xfrm>
            <a:custGeom>
              <a:avLst/>
              <a:gdLst/>
              <a:ahLst/>
              <a:cxnLst>
                <a:cxn ang="0">
                  <a:pos x="wd2" y="hd2"/>
                </a:cxn>
                <a:cxn ang="5400000">
                  <a:pos x="wd2" y="hd2"/>
                </a:cxn>
                <a:cxn ang="10800000">
                  <a:pos x="wd2" y="hd2"/>
                </a:cxn>
                <a:cxn ang="16200000">
                  <a:pos x="wd2" y="hd2"/>
                </a:cxn>
              </a:cxnLst>
              <a:rect l="0" t="0" r="r" b="b"/>
              <a:pathLst>
                <a:path w="21600" h="21600" extrusionOk="0">
                  <a:moveTo>
                    <a:pt x="4426" y="5984"/>
                  </a:moveTo>
                  <a:lnTo>
                    <a:pt x="4016" y="6421"/>
                  </a:lnTo>
                  <a:lnTo>
                    <a:pt x="3728" y="7044"/>
                  </a:lnTo>
                  <a:lnTo>
                    <a:pt x="3445" y="7699"/>
                  </a:lnTo>
                  <a:lnTo>
                    <a:pt x="3167" y="8384"/>
                  </a:lnTo>
                  <a:lnTo>
                    <a:pt x="2899" y="9070"/>
                  </a:lnTo>
                  <a:lnTo>
                    <a:pt x="2656" y="9756"/>
                  </a:lnTo>
                  <a:lnTo>
                    <a:pt x="2423" y="10442"/>
                  </a:lnTo>
                  <a:lnTo>
                    <a:pt x="2195" y="11127"/>
                  </a:lnTo>
                  <a:lnTo>
                    <a:pt x="1978" y="11844"/>
                  </a:lnTo>
                  <a:lnTo>
                    <a:pt x="1765" y="12592"/>
                  </a:lnTo>
                  <a:lnTo>
                    <a:pt x="1371" y="14088"/>
                  </a:lnTo>
                  <a:lnTo>
                    <a:pt x="1189" y="14836"/>
                  </a:lnTo>
                  <a:lnTo>
                    <a:pt x="1012" y="15616"/>
                  </a:lnTo>
                  <a:lnTo>
                    <a:pt x="840" y="16426"/>
                  </a:lnTo>
                  <a:lnTo>
                    <a:pt x="526" y="18047"/>
                  </a:lnTo>
                  <a:lnTo>
                    <a:pt x="384" y="18857"/>
                  </a:lnTo>
                  <a:lnTo>
                    <a:pt x="248" y="19699"/>
                  </a:lnTo>
                  <a:lnTo>
                    <a:pt x="121" y="20540"/>
                  </a:lnTo>
                  <a:lnTo>
                    <a:pt x="0" y="21382"/>
                  </a:lnTo>
                  <a:lnTo>
                    <a:pt x="46" y="21600"/>
                  </a:lnTo>
                  <a:lnTo>
                    <a:pt x="162" y="20790"/>
                  </a:lnTo>
                  <a:lnTo>
                    <a:pt x="288" y="19948"/>
                  </a:lnTo>
                  <a:lnTo>
                    <a:pt x="425" y="19106"/>
                  </a:lnTo>
                  <a:lnTo>
                    <a:pt x="567" y="18296"/>
                  </a:lnTo>
                  <a:lnTo>
                    <a:pt x="718" y="17486"/>
                  </a:lnTo>
                  <a:lnTo>
                    <a:pt x="875" y="16706"/>
                  </a:lnTo>
                  <a:lnTo>
                    <a:pt x="1219" y="15148"/>
                  </a:lnTo>
                  <a:lnTo>
                    <a:pt x="1406" y="14369"/>
                  </a:lnTo>
                  <a:lnTo>
                    <a:pt x="1599" y="13621"/>
                  </a:lnTo>
                  <a:lnTo>
                    <a:pt x="1796" y="12904"/>
                  </a:lnTo>
                  <a:lnTo>
                    <a:pt x="2003" y="12156"/>
                  </a:lnTo>
                  <a:lnTo>
                    <a:pt x="2221" y="11470"/>
                  </a:lnTo>
                  <a:lnTo>
                    <a:pt x="2448" y="10753"/>
                  </a:lnTo>
                  <a:lnTo>
                    <a:pt x="2681" y="10068"/>
                  </a:lnTo>
                  <a:lnTo>
                    <a:pt x="2919" y="9413"/>
                  </a:lnTo>
                  <a:lnTo>
                    <a:pt x="3283" y="8478"/>
                  </a:lnTo>
                  <a:lnTo>
                    <a:pt x="3652" y="7605"/>
                  </a:lnTo>
                  <a:lnTo>
                    <a:pt x="4037" y="6764"/>
                  </a:lnTo>
                  <a:lnTo>
                    <a:pt x="4426" y="5984"/>
                  </a:lnTo>
                  <a:close/>
                  <a:moveTo>
                    <a:pt x="21600" y="16706"/>
                  </a:moveTo>
                  <a:lnTo>
                    <a:pt x="21443" y="16021"/>
                  </a:lnTo>
                  <a:lnTo>
                    <a:pt x="21281" y="15335"/>
                  </a:lnTo>
                  <a:lnTo>
                    <a:pt x="21114" y="14681"/>
                  </a:lnTo>
                  <a:lnTo>
                    <a:pt x="20937" y="14026"/>
                  </a:lnTo>
                  <a:lnTo>
                    <a:pt x="20755" y="13403"/>
                  </a:lnTo>
                  <a:lnTo>
                    <a:pt x="20573" y="12748"/>
                  </a:lnTo>
                  <a:lnTo>
                    <a:pt x="20381" y="12125"/>
                  </a:lnTo>
                  <a:lnTo>
                    <a:pt x="20184" y="11532"/>
                  </a:lnTo>
                  <a:lnTo>
                    <a:pt x="19910" y="10722"/>
                  </a:lnTo>
                  <a:lnTo>
                    <a:pt x="19637" y="9943"/>
                  </a:lnTo>
                  <a:lnTo>
                    <a:pt x="19071" y="8509"/>
                  </a:lnTo>
                  <a:lnTo>
                    <a:pt x="18777" y="7823"/>
                  </a:lnTo>
                  <a:lnTo>
                    <a:pt x="18479" y="7169"/>
                  </a:lnTo>
                  <a:lnTo>
                    <a:pt x="18175" y="6545"/>
                  </a:lnTo>
                  <a:lnTo>
                    <a:pt x="17872" y="5953"/>
                  </a:lnTo>
                  <a:lnTo>
                    <a:pt x="17427" y="5143"/>
                  </a:lnTo>
                  <a:lnTo>
                    <a:pt x="16976" y="4426"/>
                  </a:lnTo>
                  <a:lnTo>
                    <a:pt x="16521" y="3740"/>
                  </a:lnTo>
                  <a:lnTo>
                    <a:pt x="16056" y="3117"/>
                  </a:lnTo>
                  <a:lnTo>
                    <a:pt x="15585" y="2556"/>
                  </a:lnTo>
                  <a:lnTo>
                    <a:pt x="15110" y="2026"/>
                  </a:lnTo>
                  <a:lnTo>
                    <a:pt x="14629" y="1590"/>
                  </a:lnTo>
                  <a:lnTo>
                    <a:pt x="14144" y="1184"/>
                  </a:lnTo>
                  <a:lnTo>
                    <a:pt x="13653" y="842"/>
                  </a:lnTo>
                  <a:lnTo>
                    <a:pt x="13162" y="561"/>
                  </a:lnTo>
                  <a:lnTo>
                    <a:pt x="12667" y="343"/>
                  </a:lnTo>
                  <a:lnTo>
                    <a:pt x="12166" y="187"/>
                  </a:lnTo>
                  <a:lnTo>
                    <a:pt x="11670" y="62"/>
                  </a:lnTo>
                  <a:lnTo>
                    <a:pt x="11174" y="0"/>
                  </a:lnTo>
                  <a:lnTo>
                    <a:pt x="10674" y="31"/>
                  </a:lnTo>
                  <a:lnTo>
                    <a:pt x="10178" y="94"/>
                  </a:lnTo>
                  <a:lnTo>
                    <a:pt x="9839" y="156"/>
                  </a:lnTo>
                  <a:lnTo>
                    <a:pt x="9505" y="281"/>
                  </a:lnTo>
                  <a:lnTo>
                    <a:pt x="9166" y="405"/>
                  </a:lnTo>
                  <a:lnTo>
                    <a:pt x="8832" y="561"/>
                  </a:lnTo>
                  <a:lnTo>
                    <a:pt x="8498" y="748"/>
                  </a:lnTo>
                  <a:lnTo>
                    <a:pt x="7841" y="1184"/>
                  </a:lnTo>
                  <a:lnTo>
                    <a:pt x="7517" y="1465"/>
                  </a:lnTo>
                  <a:lnTo>
                    <a:pt x="7188" y="1745"/>
                  </a:lnTo>
                  <a:lnTo>
                    <a:pt x="6551" y="2431"/>
                  </a:lnTo>
                  <a:lnTo>
                    <a:pt x="6237" y="2805"/>
                  </a:lnTo>
                  <a:lnTo>
                    <a:pt x="5924" y="3210"/>
                  </a:lnTo>
                  <a:lnTo>
                    <a:pt x="5306" y="4083"/>
                  </a:lnTo>
                  <a:lnTo>
                    <a:pt x="5008" y="4582"/>
                  </a:lnTo>
                  <a:lnTo>
                    <a:pt x="5443" y="4270"/>
                  </a:lnTo>
                  <a:lnTo>
                    <a:pt x="5999" y="3460"/>
                  </a:lnTo>
                  <a:lnTo>
                    <a:pt x="6864" y="2431"/>
                  </a:lnTo>
                  <a:lnTo>
                    <a:pt x="7451" y="1870"/>
                  </a:lnTo>
                  <a:lnTo>
                    <a:pt x="7750" y="1621"/>
                  </a:lnTo>
                  <a:lnTo>
                    <a:pt x="8347" y="1184"/>
                  </a:lnTo>
                  <a:lnTo>
                    <a:pt x="8650" y="1029"/>
                  </a:lnTo>
                  <a:lnTo>
                    <a:pt x="8954" y="842"/>
                  </a:lnTo>
                  <a:lnTo>
                    <a:pt x="9257" y="717"/>
                  </a:lnTo>
                  <a:lnTo>
                    <a:pt x="9566" y="592"/>
                  </a:lnTo>
                  <a:lnTo>
                    <a:pt x="9869" y="499"/>
                  </a:lnTo>
                  <a:lnTo>
                    <a:pt x="10178" y="436"/>
                  </a:lnTo>
                  <a:lnTo>
                    <a:pt x="10674" y="374"/>
                  </a:lnTo>
                  <a:lnTo>
                    <a:pt x="11174" y="374"/>
                  </a:lnTo>
                  <a:lnTo>
                    <a:pt x="11670" y="405"/>
                  </a:lnTo>
                  <a:lnTo>
                    <a:pt x="12166" y="530"/>
                  </a:lnTo>
                  <a:lnTo>
                    <a:pt x="12662" y="686"/>
                  </a:lnTo>
                  <a:lnTo>
                    <a:pt x="13157" y="904"/>
                  </a:lnTo>
                  <a:lnTo>
                    <a:pt x="13648" y="1184"/>
                  </a:lnTo>
                  <a:lnTo>
                    <a:pt x="14134" y="1527"/>
                  </a:lnTo>
                  <a:lnTo>
                    <a:pt x="14619" y="1932"/>
                  </a:lnTo>
                  <a:lnTo>
                    <a:pt x="15100" y="2400"/>
                  </a:lnTo>
                  <a:lnTo>
                    <a:pt x="15575" y="2899"/>
                  </a:lnTo>
                  <a:lnTo>
                    <a:pt x="16046" y="3460"/>
                  </a:lnTo>
                  <a:lnTo>
                    <a:pt x="16506" y="4083"/>
                  </a:lnTo>
                  <a:lnTo>
                    <a:pt x="16966" y="4769"/>
                  </a:lnTo>
                  <a:lnTo>
                    <a:pt x="17412" y="5486"/>
                  </a:lnTo>
                  <a:lnTo>
                    <a:pt x="17852" y="6296"/>
                  </a:lnTo>
                  <a:lnTo>
                    <a:pt x="18160" y="6888"/>
                  </a:lnTo>
                  <a:lnTo>
                    <a:pt x="18459" y="7512"/>
                  </a:lnTo>
                  <a:lnTo>
                    <a:pt x="18757" y="8166"/>
                  </a:lnTo>
                  <a:lnTo>
                    <a:pt x="19050" y="8852"/>
                  </a:lnTo>
                  <a:lnTo>
                    <a:pt x="19334" y="9538"/>
                  </a:lnTo>
                  <a:lnTo>
                    <a:pt x="19890" y="11034"/>
                  </a:lnTo>
                  <a:lnTo>
                    <a:pt x="20153" y="11844"/>
                  </a:lnTo>
                  <a:lnTo>
                    <a:pt x="20351" y="12468"/>
                  </a:lnTo>
                  <a:lnTo>
                    <a:pt x="20543" y="13060"/>
                  </a:lnTo>
                  <a:lnTo>
                    <a:pt x="20730" y="13714"/>
                  </a:lnTo>
                  <a:lnTo>
                    <a:pt x="20907" y="14338"/>
                  </a:lnTo>
                  <a:lnTo>
                    <a:pt x="21084" y="14992"/>
                  </a:lnTo>
                  <a:lnTo>
                    <a:pt x="21251" y="15647"/>
                  </a:lnTo>
                  <a:lnTo>
                    <a:pt x="21413" y="16301"/>
                  </a:lnTo>
                  <a:lnTo>
                    <a:pt x="21570" y="16987"/>
                  </a:lnTo>
                  <a:lnTo>
                    <a:pt x="21600" y="16706"/>
                  </a:lnTo>
                  <a:close/>
                </a:path>
              </a:pathLst>
            </a:custGeom>
            <a:solidFill>
              <a:srgbClr val="B2D8B2"/>
            </a:solidFill>
            <a:ln w="12700" cap="flat">
              <a:noFill/>
              <a:miter lim="400000"/>
            </a:ln>
            <a:effectLst/>
          </p:spPr>
          <p:txBody>
            <a:bodyPr wrap="square" lIns="0" tIns="0" rIns="0" bIns="0" numCol="1" anchor="t">
              <a:noAutofit/>
            </a:bodyPr>
            <a:lstStyle/>
            <a:p>
              <a:pPr lvl="0" algn="l" defTabSz="457200">
                <a:defRPr sz="1800" b="0">
                  <a:solidFill>
                    <a:srgbClr val="FFFFFF"/>
                  </a:solidFill>
                </a:defRPr>
              </a:pPr>
              <a:endParaRPr/>
            </a:p>
          </p:txBody>
        </p:sp>
        <p:sp>
          <p:nvSpPr>
            <p:cNvPr id="4" name="Shape 4"/>
            <p:cNvSpPr/>
            <p:nvPr/>
          </p:nvSpPr>
          <p:spPr>
            <a:xfrm rot="16650201">
              <a:off x="491593" y="10467478"/>
              <a:ext cx="895351" cy="2190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013" y="3130"/>
                  </a:lnTo>
                  <a:lnTo>
                    <a:pt x="7353" y="11896"/>
                  </a:lnTo>
                  <a:lnTo>
                    <a:pt x="3677" y="16904"/>
                  </a:lnTo>
                  <a:lnTo>
                    <a:pt x="0" y="21600"/>
                  </a:lnTo>
                  <a:lnTo>
                    <a:pt x="6204" y="17217"/>
                  </a:lnTo>
                  <a:lnTo>
                    <a:pt x="9957" y="12522"/>
                  </a:lnTo>
                  <a:lnTo>
                    <a:pt x="13787" y="8139"/>
                  </a:lnTo>
                  <a:lnTo>
                    <a:pt x="21600" y="0"/>
                  </a:lnTo>
                  <a:close/>
                </a:path>
              </a:pathLst>
            </a:custGeom>
            <a:solidFill>
              <a:srgbClr val="8DC486"/>
            </a:solidFill>
            <a:ln w="12700" cap="flat">
              <a:noFill/>
              <a:miter lim="400000"/>
            </a:ln>
            <a:effectLst/>
          </p:spPr>
          <p:txBody>
            <a:bodyPr wrap="square" lIns="0" tIns="0" rIns="0" bIns="0" numCol="1" anchor="t">
              <a:noAutofit/>
            </a:bodyPr>
            <a:lstStyle/>
            <a:p>
              <a:pPr lvl="0" algn="l" defTabSz="457200">
                <a:defRPr sz="1800" b="0">
                  <a:solidFill>
                    <a:srgbClr val="FFFFFF"/>
                  </a:solidFill>
                </a:defRPr>
              </a:pPr>
              <a:endParaRPr/>
            </a:p>
          </p:txBody>
        </p:sp>
      </p:grpSp>
      <p:sp>
        <p:nvSpPr>
          <p:cNvPr id="6" name="Shape 6"/>
          <p:cNvSpPr>
            <a:spLocks noGrp="1"/>
          </p:cNvSpPr>
          <p:nvPr>
            <p:ph type="title"/>
          </p:nvPr>
        </p:nvSpPr>
        <p:spPr>
          <a:xfrm>
            <a:off x="457200" y="0"/>
            <a:ext cx="8001000" cy="1381760"/>
          </a:xfrm>
          <a:prstGeom prst="rect">
            <a:avLst/>
          </a:prstGeom>
          <a:ln w="12700">
            <a:miter lim="400000"/>
          </a:ln>
          <a:extLst>
            <a:ext uri="{C572A759-6A51-4108-AA02-DFA0A04FC94B}">
              <ma14:wrappingTextBoxFlag xmlns:ma14="http://schemas.microsoft.com/office/mac/drawingml/2011/main" val="1"/>
            </a:ext>
          </a:extLst>
        </p:spPr>
        <p:txBody>
          <a:bodyPr lIns="45719" rIns="45719" anchor="b"/>
          <a:lstStyle/>
          <a:p>
            <a:pPr lvl="0">
              <a:defRPr sz="1800" b="0">
                <a:solidFill>
                  <a:srgbClr val="000000"/>
                </a:solidFill>
              </a:defRPr>
            </a:pPr>
            <a:r>
              <a:rPr sz="3600" b="1">
                <a:solidFill>
                  <a:srgbClr val="B2D8B2"/>
                </a:solidFill>
              </a:rPr>
              <a:t>Title Text</a:t>
            </a:r>
          </a:p>
        </p:txBody>
      </p:sp>
      <p:sp>
        <p:nvSpPr>
          <p:cNvPr id="7" name="Shape 7"/>
          <p:cNvSpPr>
            <a:spLocks noGrp="1"/>
          </p:cNvSpPr>
          <p:nvPr>
            <p:ph type="body" idx="1"/>
          </p:nvPr>
        </p:nvSpPr>
        <p:spPr>
          <a:xfrm>
            <a:off x="457200" y="1899920"/>
            <a:ext cx="7543800" cy="587248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8" name="Shape 8"/>
          <p:cNvSpPr>
            <a:spLocks noGrp="1"/>
          </p:cNvSpPr>
          <p:nvPr>
            <p:ph type="sldNum" sz="quarter" idx="2"/>
          </p:nvPr>
        </p:nvSpPr>
        <p:spPr>
          <a:xfrm>
            <a:off x="8175626" y="7179971"/>
            <a:ext cx="587375" cy="369332"/>
          </a:xfrm>
          <a:prstGeom prst="rect">
            <a:avLst/>
          </a:prstGeom>
          <a:ln w="12700">
            <a:miter lim="400000"/>
          </a:ln>
        </p:spPr>
        <p:txBody>
          <a:bodyPr lIns="45719" rIns="45719" anchor="b">
            <a:spAutoFit/>
          </a:bodyPr>
          <a:lstStyle>
            <a:lvl1pPr defTabSz="457200">
              <a:defRPr sz="1800" b="0">
                <a:solidFill>
                  <a:srgbClr val="FFFFFF"/>
                </a:solidFill>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ransition spd="med"/>
  <p:hf sldNum="0" hdr="0" ftr="0" dt="0"/>
  <p:txStyles>
    <p:titleStyle>
      <a:lvl1pPr>
        <a:lnSpc>
          <a:spcPct val="90000"/>
        </a:lnSpc>
        <a:defRPr sz="3600" b="1">
          <a:solidFill>
            <a:srgbClr val="B2D8B2"/>
          </a:solidFill>
          <a:latin typeface="Arial"/>
          <a:ea typeface="Arial"/>
          <a:cs typeface="Arial"/>
          <a:sym typeface="Arial"/>
        </a:defRPr>
      </a:lvl1pPr>
      <a:lvl2pPr>
        <a:lnSpc>
          <a:spcPct val="90000"/>
        </a:lnSpc>
        <a:defRPr sz="3600" b="1">
          <a:solidFill>
            <a:srgbClr val="B2D8B2"/>
          </a:solidFill>
          <a:latin typeface="Arial"/>
          <a:ea typeface="Arial"/>
          <a:cs typeface="Arial"/>
          <a:sym typeface="Arial"/>
        </a:defRPr>
      </a:lvl2pPr>
      <a:lvl3pPr>
        <a:lnSpc>
          <a:spcPct val="90000"/>
        </a:lnSpc>
        <a:defRPr sz="3600" b="1">
          <a:solidFill>
            <a:srgbClr val="B2D8B2"/>
          </a:solidFill>
          <a:latin typeface="Arial"/>
          <a:ea typeface="Arial"/>
          <a:cs typeface="Arial"/>
          <a:sym typeface="Arial"/>
        </a:defRPr>
      </a:lvl3pPr>
      <a:lvl4pPr>
        <a:lnSpc>
          <a:spcPct val="90000"/>
        </a:lnSpc>
        <a:defRPr sz="3600" b="1">
          <a:solidFill>
            <a:srgbClr val="B2D8B2"/>
          </a:solidFill>
          <a:latin typeface="Arial"/>
          <a:ea typeface="Arial"/>
          <a:cs typeface="Arial"/>
          <a:sym typeface="Arial"/>
        </a:defRPr>
      </a:lvl4pPr>
      <a:lvl5pPr>
        <a:lnSpc>
          <a:spcPct val="90000"/>
        </a:lnSpc>
        <a:defRPr sz="3600" b="1">
          <a:solidFill>
            <a:srgbClr val="B2D8B2"/>
          </a:solidFill>
          <a:latin typeface="Arial"/>
          <a:ea typeface="Arial"/>
          <a:cs typeface="Arial"/>
          <a:sym typeface="Arial"/>
        </a:defRPr>
      </a:lvl5pPr>
      <a:lvl6pPr indent="457200">
        <a:lnSpc>
          <a:spcPct val="90000"/>
        </a:lnSpc>
        <a:defRPr sz="3600" b="1">
          <a:solidFill>
            <a:srgbClr val="B2D8B2"/>
          </a:solidFill>
          <a:latin typeface="Arial"/>
          <a:ea typeface="Arial"/>
          <a:cs typeface="Arial"/>
          <a:sym typeface="Arial"/>
        </a:defRPr>
      </a:lvl6pPr>
      <a:lvl7pPr indent="914400">
        <a:lnSpc>
          <a:spcPct val="90000"/>
        </a:lnSpc>
        <a:defRPr sz="3600" b="1">
          <a:solidFill>
            <a:srgbClr val="B2D8B2"/>
          </a:solidFill>
          <a:latin typeface="Arial"/>
          <a:ea typeface="Arial"/>
          <a:cs typeface="Arial"/>
          <a:sym typeface="Arial"/>
        </a:defRPr>
      </a:lvl7pPr>
      <a:lvl8pPr indent="1371600">
        <a:lnSpc>
          <a:spcPct val="90000"/>
        </a:lnSpc>
        <a:defRPr sz="3600" b="1">
          <a:solidFill>
            <a:srgbClr val="B2D8B2"/>
          </a:solidFill>
          <a:latin typeface="Arial"/>
          <a:ea typeface="Arial"/>
          <a:cs typeface="Arial"/>
          <a:sym typeface="Arial"/>
        </a:defRPr>
      </a:lvl8pPr>
      <a:lvl9pPr indent="1828800">
        <a:lnSpc>
          <a:spcPct val="90000"/>
        </a:lnSpc>
        <a:defRPr sz="3600" b="1">
          <a:solidFill>
            <a:srgbClr val="B2D8B2"/>
          </a:solidFill>
          <a:latin typeface="Arial"/>
          <a:ea typeface="Arial"/>
          <a:cs typeface="Arial"/>
          <a:sym typeface="Arial"/>
        </a:defRPr>
      </a:lvl9pPr>
    </p:titleStyle>
    <p:bodyStyle>
      <a:lvl1pPr marL="342900" indent="-342900">
        <a:spcBef>
          <a:spcPts val="700"/>
        </a:spcBef>
        <a:buClr>
          <a:srgbClr val="000000"/>
        </a:buClr>
        <a:buSzPct val="50000"/>
        <a:buFont typeface="Wingdings"/>
        <a:buChar char="●"/>
        <a:defRPr sz="2400">
          <a:latin typeface="Arial"/>
          <a:ea typeface="Arial"/>
          <a:cs typeface="Arial"/>
          <a:sym typeface="Arial"/>
        </a:defRPr>
      </a:lvl1pPr>
      <a:lvl2pPr marL="800100" indent="-342900">
        <a:spcBef>
          <a:spcPts val="700"/>
        </a:spcBef>
        <a:buClr>
          <a:srgbClr val="000000"/>
        </a:buClr>
        <a:buSzPct val="80000"/>
        <a:buFont typeface="Wingdings"/>
        <a:buChar char="–"/>
        <a:defRPr sz="2400">
          <a:latin typeface="Arial"/>
          <a:ea typeface="Arial"/>
          <a:cs typeface="Arial"/>
          <a:sym typeface="Arial"/>
        </a:defRPr>
      </a:lvl2pPr>
      <a:lvl3pPr marL="1219200" indent="-304800">
        <a:spcBef>
          <a:spcPts val="700"/>
        </a:spcBef>
        <a:buClr>
          <a:srgbClr val="000000"/>
        </a:buClr>
        <a:buSzPct val="50000"/>
        <a:buFont typeface="Wingdings"/>
        <a:buChar char="●"/>
        <a:defRPr sz="2400">
          <a:latin typeface="Arial"/>
          <a:ea typeface="Arial"/>
          <a:cs typeface="Arial"/>
          <a:sym typeface="Arial"/>
        </a:defRPr>
      </a:lvl3pPr>
      <a:lvl4pPr marL="1676400" indent="-304800">
        <a:spcBef>
          <a:spcPts val="700"/>
        </a:spcBef>
        <a:buClr>
          <a:srgbClr val="000000"/>
        </a:buClr>
        <a:buSzPct val="80000"/>
        <a:buFont typeface="Wingdings"/>
        <a:buChar char="–"/>
        <a:defRPr sz="2400">
          <a:latin typeface="Arial"/>
          <a:ea typeface="Arial"/>
          <a:cs typeface="Arial"/>
          <a:sym typeface="Arial"/>
        </a:defRPr>
      </a:lvl4pPr>
      <a:lvl5pPr marL="2133600" indent="-304800">
        <a:spcBef>
          <a:spcPts val="700"/>
        </a:spcBef>
        <a:buClr>
          <a:srgbClr val="000000"/>
        </a:buClr>
        <a:buSzPct val="50000"/>
        <a:buFont typeface="Wingdings"/>
        <a:buChar char="●"/>
        <a:defRPr sz="2400">
          <a:latin typeface="Arial"/>
          <a:ea typeface="Arial"/>
          <a:cs typeface="Arial"/>
          <a:sym typeface="Arial"/>
        </a:defRPr>
      </a:lvl5pPr>
      <a:lvl6pPr marL="2590800" indent="-304800">
        <a:spcBef>
          <a:spcPts val="700"/>
        </a:spcBef>
        <a:buClr>
          <a:srgbClr val="000000"/>
        </a:buClr>
        <a:buSzPct val="50000"/>
        <a:buFont typeface="Wingdings"/>
        <a:buChar char="•"/>
        <a:defRPr sz="2400">
          <a:latin typeface="Arial"/>
          <a:ea typeface="Arial"/>
          <a:cs typeface="Arial"/>
          <a:sym typeface="Arial"/>
        </a:defRPr>
      </a:lvl6pPr>
      <a:lvl7pPr marL="3048000" indent="-304800">
        <a:spcBef>
          <a:spcPts val="700"/>
        </a:spcBef>
        <a:buClr>
          <a:srgbClr val="000000"/>
        </a:buClr>
        <a:buSzPct val="50000"/>
        <a:buFont typeface="Wingdings"/>
        <a:buChar char="•"/>
        <a:defRPr sz="2400">
          <a:latin typeface="Arial"/>
          <a:ea typeface="Arial"/>
          <a:cs typeface="Arial"/>
          <a:sym typeface="Arial"/>
        </a:defRPr>
      </a:lvl7pPr>
      <a:lvl8pPr marL="3505200" indent="-304800">
        <a:spcBef>
          <a:spcPts val="700"/>
        </a:spcBef>
        <a:buClr>
          <a:srgbClr val="000000"/>
        </a:buClr>
        <a:buSzPct val="50000"/>
        <a:buFont typeface="Wingdings"/>
        <a:buChar char="•"/>
        <a:defRPr sz="2400">
          <a:latin typeface="Arial"/>
          <a:ea typeface="Arial"/>
          <a:cs typeface="Arial"/>
          <a:sym typeface="Arial"/>
        </a:defRPr>
      </a:lvl8pPr>
      <a:lvl9pPr marL="3962400" indent="-304800">
        <a:spcBef>
          <a:spcPts val="700"/>
        </a:spcBef>
        <a:buClr>
          <a:srgbClr val="000000"/>
        </a:buClr>
        <a:buSzPct val="50000"/>
        <a:buFont typeface="Wingdings"/>
        <a:buChar char="•"/>
        <a:defRPr sz="2400">
          <a:latin typeface="Arial"/>
          <a:ea typeface="Arial"/>
          <a:cs typeface="Arial"/>
          <a:sym typeface="Arial"/>
        </a:defRPr>
      </a:lvl9pPr>
    </p:bodyStyle>
    <p:otherStyle>
      <a:lvl1pPr algn="ctr" defTabSz="457200">
        <a:defRPr>
          <a:solidFill>
            <a:schemeClr val="tx1"/>
          </a:solidFill>
          <a:latin typeface="+mn-lt"/>
          <a:ea typeface="+mn-ea"/>
          <a:cs typeface="+mn-cs"/>
          <a:sym typeface="Arial"/>
        </a:defRPr>
      </a:lvl1pPr>
      <a:lvl2pPr indent="457200" algn="ctr" defTabSz="457200">
        <a:defRPr>
          <a:solidFill>
            <a:schemeClr val="tx1"/>
          </a:solidFill>
          <a:latin typeface="+mn-lt"/>
          <a:ea typeface="+mn-ea"/>
          <a:cs typeface="+mn-cs"/>
          <a:sym typeface="Arial"/>
        </a:defRPr>
      </a:lvl2pPr>
      <a:lvl3pPr indent="914400" algn="ctr" defTabSz="457200">
        <a:defRPr>
          <a:solidFill>
            <a:schemeClr val="tx1"/>
          </a:solidFill>
          <a:latin typeface="+mn-lt"/>
          <a:ea typeface="+mn-ea"/>
          <a:cs typeface="+mn-cs"/>
          <a:sym typeface="Arial"/>
        </a:defRPr>
      </a:lvl3pPr>
      <a:lvl4pPr indent="1371600" algn="ctr" defTabSz="457200">
        <a:defRPr>
          <a:solidFill>
            <a:schemeClr val="tx1"/>
          </a:solidFill>
          <a:latin typeface="+mn-lt"/>
          <a:ea typeface="+mn-ea"/>
          <a:cs typeface="+mn-cs"/>
          <a:sym typeface="Arial"/>
        </a:defRPr>
      </a:lvl4pPr>
      <a:lvl5pPr indent="1828800" algn="ctr" defTabSz="457200">
        <a:defRPr>
          <a:solidFill>
            <a:schemeClr val="tx1"/>
          </a:solidFill>
          <a:latin typeface="+mn-lt"/>
          <a:ea typeface="+mn-ea"/>
          <a:cs typeface="+mn-cs"/>
          <a:sym typeface="Arial"/>
        </a:defRPr>
      </a:lvl5pPr>
      <a:lvl6pPr algn="ctr" defTabSz="457200">
        <a:defRPr>
          <a:solidFill>
            <a:schemeClr val="tx1"/>
          </a:solidFill>
          <a:latin typeface="+mn-lt"/>
          <a:ea typeface="+mn-ea"/>
          <a:cs typeface="+mn-cs"/>
          <a:sym typeface="Arial"/>
        </a:defRPr>
      </a:lvl6pPr>
      <a:lvl7pPr algn="ctr" defTabSz="457200">
        <a:defRPr>
          <a:solidFill>
            <a:schemeClr val="tx1"/>
          </a:solidFill>
          <a:latin typeface="+mn-lt"/>
          <a:ea typeface="+mn-ea"/>
          <a:cs typeface="+mn-cs"/>
          <a:sym typeface="Arial"/>
        </a:defRPr>
      </a:lvl7pPr>
      <a:lvl8pPr algn="ctr" defTabSz="457200">
        <a:defRPr>
          <a:solidFill>
            <a:schemeClr val="tx1"/>
          </a:solidFill>
          <a:latin typeface="+mn-lt"/>
          <a:ea typeface="+mn-ea"/>
          <a:cs typeface="+mn-cs"/>
          <a:sym typeface="Arial"/>
        </a:defRPr>
      </a:lvl8pPr>
      <a:lvl9pPr algn="ctr" defTabSz="457200">
        <a:defRPr>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comments" Target="../comments/comment6.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3.png"/><Relationship Id="rId7" Type="http://schemas.openxmlformats.org/officeDocument/2006/relationships/comments" Target="../comments/comment7.xml"/><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file://localhost/Users/admin/Desktop/Screen%20Shot%202015-09-28%20at%204.46.13%20PM.png" TargetMode="External"/><Relationship Id="rId5" Type="http://schemas.openxmlformats.org/officeDocument/2006/relationships/image" Target="../media/image22.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3.png"/><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comments" Target="../comments/comment8.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3.png"/><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png"/><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omments" Target="../comments/comment1.xml"/><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sisterlove.org/us-women-prep-working-group/" TargetMode="External"/><Relationship Id="rId4" Type="http://schemas.openxmlformats.org/officeDocument/2006/relationships/hyperlink" Target="http://www.prepfacts.org/" TargetMode="Externa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omments" Target="../comments/comment2.xml"/><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3.png"/><Relationship Id="rId9" Type="http://schemas.openxmlformats.org/officeDocument/2006/relationships/comments" Target="../comments/comment3.xml"/><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comments" Target="../comments/comment4.xml"/><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comments" Target="../comments/comment5.xml"/><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3.png"/><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Shape 68"/>
          <p:cNvSpPr>
            <a:spLocks noGrp="1"/>
          </p:cNvSpPr>
          <p:nvPr>
            <p:ph type="title" idx="4294967295"/>
          </p:nvPr>
        </p:nvSpPr>
        <p:spPr>
          <a:xfrm>
            <a:off x="3423920" y="2234904"/>
            <a:ext cx="5453380" cy="1581468"/>
          </a:xfrm>
          <a:prstGeom prst="rect">
            <a:avLst/>
          </a:prstGeom>
        </p:spPr>
        <p:txBody>
          <a:bodyPr lIns="0" tIns="0" rIns="0" bIns="0" anchor="ctr">
            <a:normAutofit/>
          </a:bodyPr>
          <a:lstStyle/>
          <a:p>
            <a:pPr lvl="0">
              <a:defRPr sz="1800" b="0">
                <a:solidFill>
                  <a:srgbClr val="000000"/>
                </a:solidFill>
              </a:defRPr>
            </a:pPr>
            <a:r>
              <a:rPr sz="4000" b="1" dirty="0">
                <a:solidFill>
                  <a:schemeClr val="tx1"/>
                </a:solidFill>
              </a:rPr>
              <a:t>A pill to prevent HIV?</a:t>
            </a:r>
            <a:br>
              <a:rPr sz="4000" b="1" dirty="0">
                <a:solidFill>
                  <a:schemeClr val="tx1"/>
                </a:solidFill>
              </a:rPr>
            </a:br>
            <a:r>
              <a:rPr sz="4000" b="1" dirty="0">
                <a:solidFill>
                  <a:schemeClr val="tx1"/>
                </a:solidFill>
                <a:latin typeface="+mj-lt"/>
              </a:rPr>
              <a:t>For</a:t>
            </a:r>
            <a:r>
              <a:rPr sz="4000" b="1" dirty="0">
                <a:solidFill>
                  <a:schemeClr val="tx1"/>
                </a:solidFill>
              </a:rPr>
              <a:t> women??</a:t>
            </a:r>
          </a:p>
        </p:txBody>
      </p:sp>
      <p:sp>
        <p:nvSpPr>
          <p:cNvPr id="69" name="Shape 69"/>
          <p:cNvSpPr/>
          <p:nvPr/>
        </p:nvSpPr>
        <p:spPr>
          <a:xfrm>
            <a:off x="452120" y="2221304"/>
            <a:ext cx="2971800" cy="1354217"/>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defTabSz="457200">
              <a:spcBef>
                <a:spcPts val="4800"/>
              </a:spcBef>
              <a:defRPr sz="8000" b="0">
                <a:solidFill>
                  <a:srgbClr val="FDEADA"/>
                </a:solidFill>
              </a:defRPr>
            </a:lvl1pPr>
          </a:lstStyle>
          <a:p>
            <a:pPr lvl="0">
              <a:defRPr sz="1800">
                <a:solidFill>
                  <a:srgbClr val="000000"/>
                </a:solidFill>
              </a:defRPr>
            </a:pPr>
            <a:r>
              <a:rPr sz="8800" dirty="0">
                <a:solidFill>
                  <a:srgbClr val="D79ECF"/>
                </a:solidFill>
              </a:rPr>
              <a:t>PrEP</a:t>
            </a:r>
          </a:p>
        </p:txBody>
      </p:sp>
      <p:pic>
        <p:nvPicPr>
          <p:cNvPr id="71" name="image.png"/>
          <p:cNvPicPr/>
          <p:nvPr/>
        </p:nvPicPr>
        <p:blipFill>
          <a:blip r:embed="rId3">
            <a:extLst/>
          </a:blip>
          <a:stretch>
            <a:fillRect/>
          </a:stretch>
        </p:blipFill>
        <p:spPr>
          <a:xfrm>
            <a:off x="2424347" y="4319155"/>
            <a:ext cx="4202973" cy="2858885"/>
          </a:xfrm>
          <a:prstGeom prst="rect">
            <a:avLst/>
          </a:prstGeom>
          <a:ln w="12700">
            <a:miter lim="400000"/>
          </a:ln>
        </p:spPr>
      </p:pic>
      <p:sp>
        <p:nvSpPr>
          <p:cNvPr id="72" name="Shape 72"/>
          <p:cNvSpPr/>
          <p:nvPr/>
        </p:nvSpPr>
        <p:spPr>
          <a:xfrm>
            <a:off x="4525834" y="3747700"/>
            <a:ext cx="92331" cy="276999"/>
          </a:xfrm>
          <a:prstGeom prst="rect">
            <a:avLst/>
          </a:prstGeom>
          <a:ln w="12700">
            <a:miter lim="400000"/>
          </a:ln>
        </p:spPr>
        <p:txBody>
          <a:bodyPr wrap="none" lIns="45719" rIns="45719" anchor="ctr">
            <a:spAutoFit/>
          </a:bodyPr>
          <a:lstStyle/>
          <a:p>
            <a:pPr lvl="0"/>
            <a:endParaRPr/>
          </a:p>
        </p:txBody>
      </p:sp>
      <p:sp>
        <p:nvSpPr>
          <p:cNvPr id="73" name="Shape 73"/>
          <p:cNvSpPr/>
          <p:nvPr/>
        </p:nvSpPr>
        <p:spPr>
          <a:xfrm>
            <a:off x="4652834" y="3891633"/>
            <a:ext cx="92331" cy="276999"/>
          </a:xfrm>
          <a:prstGeom prst="rect">
            <a:avLst/>
          </a:prstGeom>
          <a:ln w="12700">
            <a:miter lim="400000"/>
          </a:ln>
        </p:spPr>
        <p:txBody>
          <a:bodyPr wrap="none" lIns="45719" rIns="45719" anchor="ctr">
            <a:spAutoFit/>
          </a:bodyPr>
          <a:lstStyle/>
          <a:p>
            <a:pPr lvl="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8674" name="Shape 117"/>
          <p:cNvSpPr>
            <a:spLocks noGrp="1"/>
          </p:cNvSpPr>
          <p:nvPr>
            <p:ph type="title" idx="4294967295"/>
          </p:nvPr>
        </p:nvSpPr>
        <p:spPr>
          <a:xfrm>
            <a:off x="457200" y="734060"/>
            <a:ext cx="8534400" cy="949960"/>
          </a:xfrm>
        </p:spPr>
        <p:txBody>
          <a:bodyPr lIns="0" tIns="0" rIns="0" bIns="0"/>
          <a:lstStyle/>
          <a:p>
            <a:pPr algn="ctr"/>
            <a:r>
              <a:rPr lang="en-GB" sz="4800" dirty="0" smtClean="0">
                <a:solidFill>
                  <a:srgbClr val="D79ECF"/>
                </a:solidFill>
                <a:ea typeface="ＭＳ Ｐゴシック" pitchFamily="-109" charset="-128"/>
                <a:cs typeface="ＭＳ Ｐゴシック" pitchFamily="-109" charset="-128"/>
              </a:rPr>
              <a:t>Effectiveness  =  taking it daily for now</a:t>
            </a:r>
          </a:p>
        </p:txBody>
      </p:sp>
      <p:sp>
        <p:nvSpPr>
          <p:cNvPr id="56323" name="Shape 118"/>
          <p:cNvSpPr>
            <a:spLocks noGrp="1"/>
          </p:cNvSpPr>
          <p:nvPr>
            <p:ph type="body" idx="4294967295"/>
          </p:nvPr>
        </p:nvSpPr>
        <p:spPr>
          <a:xfrm>
            <a:off x="217488" y="2256155"/>
            <a:ext cx="3706812" cy="4980093"/>
          </a:xfrm>
        </p:spPr>
        <p:txBody>
          <a:bodyPr lIns="0" tIns="0" rIns="0" bIns="0"/>
          <a:lstStyle/>
          <a:p>
            <a:pPr marL="322263" indent="-322263" algn="ctr" defTabSz="858838">
              <a:spcBef>
                <a:spcPts val="600"/>
              </a:spcBef>
              <a:buFont typeface="Wingdings" charset="2"/>
              <a:buNone/>
              <a:defRPr/>
            </a:pPr>
            <a:r>
              <a:rPr lang="en-US" sz="5400" dirty="0" smtClean="0">
                <a:solidFill>
                  <a:schemeClr val="tx1"/>
                </a:solidFill>
                <a:ea typeface="ＭＳ Ｐゴシック" charset="-128"/>
                <a:cs typeface="ＭＳ Ｐゴシック" charset="-128"/>
              </a:rPr>
              <a:t>can protect</a:t>
            </a:r>
          </a:p>
          <a:p>
            <a:pPr marL="322263" indent="-322263" algn="ctr" defTabSz="858838">
              <a:spcBef>
                <a:spcPts val="600"/>
              </a:spcBef>
              <a:buFont typeface="Wingdings" charset="2"/>
              <a:buNone/>
              <a:defRPr/>
            </a:pPr>
            <a:r>
              <a:rPr lang="en-GB" sz="5400" b="1" dirty="0" smtClean="0">
                <a:solidFill>
                  <a:srgbClr val="BF0000"/>
                </a:solidFill>
                <a:ea typeface="ＭＳ Ｐゴシック" charset="-128"/>
                <a:cs typeface="ＭＳ Ｐゴシック" charset="-128"/>
              </a:rPr>
              <a:t>up to</a:t>
            </a:r>
            <a:r>
              <a:rPr lang="en-US" sz="5400" b="1" dirty="0" smtClean="0">
                <a:solidFill>
                  <a:srgbClr val="BF0000"/>
                </a:solidFill>
                <a:ea typeface="ＭＳ Ｐゴシック" charset="-128"/>
                <a:cs typeface="ＭＳ Ｐゴシック" charset="-128"/>
              </a:rPr>
              <a:t> </a:t>
            </a:r>
            <a:r>
              <a:rPr lang="en-GB" sz="5400" b="1" dirty="0" smtClean="0">
                <a:solidFill>
                  <a:srgbClr val="BF0000"/>
                </a:solidFill>
                <a:ea typeface="ＭＳ Ｐゴシック" charset="-128"/>
                <a:cs typeface="ＭＳ Ｐゴシック" charset="-128"/>
              </a:rPr>
              <a:t>92%</a:t>
            </a:r>
            <a:endParaRPr lang="en-US" sz="5400" b="1" dirty="0" smtClean="0">
              <a:solidFill>
                <a:srgbClr val="BF0000"/>
              </a:solidFill>
              <a:ea typeface="ＭＳ Ｐゴシック" charset="-128"/>
              <a:cs typeface="ＭＳ Ｐゴシック" charset="-128"/>
            </a:endParaRPr>
          </a:p>
          <a:p>
            <a:pPr marL="322263" indent="-322263" algn="ctr" defTabSz="858838">
              <a:spcBef>
                <a:spcPts val="600"/>
              </a:spcBef>
              <a:buFont typeface="Wingdings" charset="2"/>
              <a:buNone/>
              <a:defRPr/>
            </a:pPr>
            <a:r>
              <a:rPr lang="en-GB" sz="5400" b="1" u="sng" dirty="0" smtClean="0">
                <a:solidFill>
                  <a:schemeClr val="tx1"/>
                </a:solidFill>
                <a:ea typeface="ＭＳ Ｐゴシック" charset="-128"/>
                <a:cs typeface="ＭＳ Ｐゴシック" charset="-128"/>
              </a:rPr>
              <a:t>if</a:t>
            </a:r>
            <a:r>
              <a:rPr lang="en-GB" sz="5400" dirty="0" smtClean="0">
                <a:solidFill>
                  <a:schemeClr val="tx1"/>
                </a:solidFill>
                <a:ea typeface="ＭＳ Ｐゴシック" charset="-128"/>
                <a:cs typeface="ＭＳ Ｐゴシック" charset="-128"/>
              </a:rPr>
              <a:t> </a:t>
            </a:r>
            <a:endParaRPr lang="en-US" sz="5400" dirty="0" smtClean="0">
              <a:solidFill>
                <a:schemeClr val="tx1"/>
              </a:solidFill>
              <a:ea typeface="ＭＳ Ｐゴシック" charset="-128"/>
              <a:cs typeface="ＭＳ Ｐゴシック" charset="-128"/>
            </a:endParaRPr>
          </a:p>
          <a:p>
            <a:pPr marL="322263" indent="-322263" algn="ctr" defTabSz="858838">
              <a:spcBef>
                <a:spcPts val="600"/>
              </a:spcBef>
              <a:buFont typeface="Wingdings" charset="2"/>
              <a:buNone/>
              <a:defRPr/>
            </a:pPr>
            <a:r>
              <a:rPr lang="en-GB" sz="5400" dirty="0" smtClean="0">
                <a:solidFill>
                  <a:schemeClr val="tx1"/>
                </a:solidFill>
                <a:ea typeface="ＭＳ Ｐゴシック" charset="-128"/>
                <a:cs typeface="ＭＳ Ｐゴシック" charset="-128"/>
              </a:rPr>
              <a:t>taken daily</a:t>
            </a:r>
          </a:p>
          <a:p>
            <a:pPr marL="322263" indent="-322263" defTabSz="858838">
              <a:spcBef>
                <a:spcPts val="600"/>
              </a:spcBef>
              <a:buFont typeface="Wingdings" charset="2"/>
              <a:buNone/>
              <a:defRPr/>
            </a:pPr>
            <a:endParaRPr lang="en-GB" sz="3200" dirty="0" smtClean="0">
              <a:solidFill>
                <a:schemeClr val="tx1"/>
              </a:solidFill>
              <a:ea typeface="ＭＳ Ｐゴシック" charset="-128"/>
              <a:cs typeface="ＭＳ Ｐゴシック" charset="-128"/>
            </a:endParaRPr>
          </a:p>
          <a:p>
            <a:pPr marL="322263" indent="-322263" defTabSz="858838">
              <a:spcBef>
                <a:spcPts val="600"/>
              </a:spcBef>
              <a:buFont typeface="Wingdings" charset="2"/>
              <a:buNone/>
              <a:defRPr/>
            </a:pPr>
            <a:endParaRPr lang="en-GB" sz="3200" dirty="0" smtClean="0">
              <a:solidFill>
                <a:schemeClr val="tx1"/>
              </a:solidFill>
              <a:ea typeface="ＭＳ Ｐゴシック" charset="-128"/>
              <a:cs typeface="ＭＳ Ｐゴシック" charset="-128"/>
            </a:endParaRPr>
          </a:p>
        </p:txBody>
      </p:sp>
      <p:pic>
        <p:nvPicPr>
          <p:cNvPr id="28676" name="Picture 3" descr="Screen Shot 2015-06-22 at 3.28.27 PM.png"/>
          <p:cNvPicPr>
            <a:picLocks noChangeAspect="1"/>
          </p:cNvPicPr>
          <p:nvPr/>
        </p:nvPicPr>
        <p:blipFill>
          <a:blip r:embed="rId3"/>
          <a:srcRect/>
          <a:stretch>
            <a:fillRect/>
          </a:stretch>
        </p:blipFill>
        <p:spPr bwMode="auto">
          <a:xfrm>
            <a:off x="4781550" y="2864273"/>
            <a:ext cx="3886200" cy="2763520"/>
          </a:xfrm>
          <a:prstGeom prst="rect">
            <a:avLst/>
          </a:prstGeom>
          <a:noFill/>
          <a:ln w="9525">
            <a:noFill/>
            <a:miter lim="800000"/>
            <a:headEnd/>
            <a:tailEnd/>
          </a:ln>
        </p:spPr>
      </p:pic>
      <p:pic>
        <p:nvPicPr>
          <p:cNvPr id="5" name="image.png"/>
          <p:cNvPicPr/>
          <p:nvPr/>
        </p:nvPicPr>
        <p:blipFill>
          <a:blip r:embed="rId4">
            <a:extLst/>
          </a:blip>
          <a:stretch>
            <a:fillRect/>
          </a:stretch>
        </p:blipFill>
        <p:spPr>
          <a:xfrm>
            <a:off x="217489" y="5786620"/>
            <a:ext cx="2202541" cy="116211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7" name="Shape 147"/>
          <p:cNvSpPr>
            <a:spLocks noGrp="1"/>
          </p:cNvSpPr>
          <p:nvPr>
            <p:ph type="title" idx="4294967295"/>
          </p:nvPr>
        </p:nvSpPr>
        <p:spPr/>
        <p:txBody>
          <a:bodyPr lIns="0" tIns="0" rIns="0" bIns="0">
            <a:normAutofit/>
          </a:bodyPr>
          <a:lstStyle/>
          <a:p>
            <a:r>
              <a:rPr lang="en-GB" sz="4800" dirty="0">
                <a:solidFill>
                  <a:srgbClr val="D79ECF"/>
                </a:solidFill>
                <a:ea typeface="ＭＳ Ｐゴシック" pitchFamily="-109" charset="-128"/>
                <a:cs typeface="ＭＳ Ｐゴシック" pitchFamily="-109" charset="-128"/>
              </a:rPr>
              <a:t>What </a:t>
            </a:r>
            <a:r>
              <a:rPr lang="en-US" sz="4800" dirty="0">
                <a:solidFill>
                  <a:srgbClr val="D79ECF"/>
                </a:solidFill>
                <a:ea typeface="ＭＳ Ｐゴシック" pitchFamily="-109" charset="-128"/>
                <a:cs typeface="ＭＳ Ｐゴシック" pitchFamily="-109" charset="-128"/>
              </a:rPr>
              <a:t>about </a:t>
            </a:r>
            <a:r>
              <a:rPr lang="en-GB" sz="4800" dirty="0">
                <a:solidFill>
                  <a:srgbClr val="D79ECF"/>
                </a:solidFill>
                <a:ea typeface="ＭＳ Ｐゴシック" pitchFamily="-109" charset="-128"/>
                <a:cs typeface="ＭＳ Ｐゴシック" pitchFamily="-109" charset="-128"/>
              </a:rPr>
              <a:t>side effects?</a:t>
            </a:r>
          </a:p>
        </p:txBody>
      </p:sp>
      <p:sp>
        <p:nvSpPr>
          <p:cNvPr id="148" name="Shape 148"/>
          <p:cNvSpPr>
            <a:spLocks noGrp="1"/>
          </p:cNvSpPr>
          <p:nvPr>
            <p:ph type="body" idx="4294967295"/>
          </p:nvPr>
        </p:nvSpPr>
        <p:spPr>
          <a:xfrm>
            <a:off x="298450" y="1824355"/>
            <a:ext cx="7543800" cy="5613400"/>
          </a:xfrm>
        </p:spPr>
        <p:txBody>
          <a:bodyPr lIns="0" tIns="0" rIns="0" bIns="0">
            <a:noAutofit/>
          </a:bodyPr>
          <a:lstStyle/>
          <a:p>
            <a:pPr marL="0" indent="0">
              <a:buSzTx/>
              <a:buNone/>
            </a:pPr>
            <a:r>
              <a:rPr lang="en-US" sz="3200" dirty="0" smtClean="0">
                <a:solidFill>
                  <a:schemeClr val="tx1"/>
                </a:solidFill>
                <a:ea typeface="ＭＳ Ｐゴシック" pitchFamily="-109" charset="-128"/>
                <a:cs typeface="ＭＳ Ｐゴシック" pitchFamily="-109" charset="-128"/>
              </a:rPr>
              <a:t>“Start up” reaction:</a:t>
            </a:r>
            <a:endParaRPr lang="en-GB" sz="3200" dirty="0" smtClean="0">
              <a:solidFill>
                <a:schemeClr val="tx1"/>
              </a:solidFill>
              <a:ea typeface="ＭＳ Ｐゴシック" pitchFamily="-109" charset="-128"/>
              <a:cs typeface="ＭＳ Ｐゴシック" pitchFamily="-109" charset="-128"/>
            </a:endParaRPr>
          </a:p>
          <a:p>
            <a:pPr lvl="1">
              <a:spcBef>
                <a:spcPts val="600"/>
              </a:spcBef>
              <a:buClrTx/>
              <a:buSzPct val="100000"/>
              <a:buFont typeface="Wingdings" charset="2"/>
              <a:buChar char="§"/>
            </a:pPr>
            <a:r>
              <a:rPr lang="en-GB" sz="2800" dirty="0" smtClean="0">
                <a:solidFill>
                  <a:schemeClr val="tx1"/>
                </a:solidFill>
              </a:rPr>
              <a:t>nausea, vomiting, fatigue, dizziness</a:t>
            </a:r>
            <a:r>
              <a:rPr lang="en-US" sz="2800" dirty="0" smtClean="0">
                <a:solidFill>
                  <a:schemeClr val="tx1"/>
                </a:solidFill>
              </a:rPr>
              <a:t>	</a:t>
            </a:r>
          </a:p>
          <a:p>
            <a:pPr lvl="1">
              <a:spcBef>
                <a:spcPts val="600"/>
              </a:spcBef>
              <a:buClrTx/>
              <a:buSzPct val="100000"/>
              <a:buFont typeface="Wingdings" charset="2"/>
              <a:buChar char="§"/>
            </a:pPr>
            <a:r>
              <a:rPr lang="en-US" sz="2800" dirty="0" smtClean="0">
                <a:solidFill>
                  <a:schemeClr val="tx1"/>
                </a:solidFill>
              </a:rPr>
              <a:t>1-2 weeks usually</a:t>
            </a:r>
            <a:r>
              <a:rPr lang="en-US" sz="3200" dirty="0" smtClean="0">
                <a:solidFill>
                  <a:schemeClr val="tx1"/>
                </a:solidFill>
              </a:rPr>
              <a:t>	</a:t>
            </a:r>
            <a:endParaRPr lang="en-GB" sz="3200" dirty="0" smtClean="0">
              <a:solidFill>
                <a:schemeClr val="tx1"/>
              </a:solidFill>
            </a:endParaRPr>
          </a:p>
          <a:p>
            <a:pPr marL="0" indent="0">
              <a:buClrTx/>
              <a:buSzPct val="100000"/>
              <a:buNone/>
            </a:pPr>
            <a:r>
              <a:rPr lang="en-GB" sz="3200" dirty="0" smtClean="0">
                <a:solidFill>
                  <a:schemeClr val="tx1"/>
                </a:solidFill>
                <a:ea typeface="ＭＳ Ｐゴシック" pitchFamily="-109" charset="-128"/>
                <a:cs typeface="ＭＳ Ｐゴシック" pitchFamily="-109" charset="-128"/>
              </a:rPr>
              <a:t>In a few people</a:t>
            </a:r>
            <a:r>
              <a:rPr lang="en-US" sz="3200" dirty="0" smtClean="0">
                <a:solidFill>
                  <a:schemeClr val="tx1"/>
                </a:solidFill>
                <a:ea typeface="ＭＳ Ｐゴシック" pitchFamily="-109" charset="-128"/>
                <a:cs typeface="ＭＳ Ｐゴシック" pitchFamily="-109" charset="-128"/>
              </a:rPr>
              <a:t>:</a:t>
            </a:r>
            <a:endParaRPr lang="en-GB" sz="3200" dirty="0" smtClean="0">
              <a:solidFill>
                <a:schemeClr val="tx1"/>
              </a:solidFill>
              <a:ea typeface="ＭＳ Ｐゴシック" pitchFamily="-109" charset="-128"/>
              <a:cs typeface="ＭＳ Ｐゴシック" pitchFamily="-109" charset="-128"/>
            </a:endParaRPr>
          </a:p>
          <a:p>
            <a:pPr lvl="1">
              <a:spcBef>
                <a:spcPts val="600"/>
              </a:spcBef>
              <a:buClrTx/>
              <a:buSzPct val="100000"/>
              <a:buFont typeface="Wingdings" charset="2"/>
              <a:buChar char="§"/>
            </a:pPr>
            <a:r>
              <a:rPr lang="en-GB" sz="2800" dirty="0" smtClean="0">
                <a:solidFill>
                  <a:schemeClr val="tx1"/>
                </a:solidFill>
              </a:rPr>
              <a:t>Blood </a:t>
            </a:r>
            <a:r>
              <a:rPr lang="en-US" sz="2800" dirty="0" smtClean="0">
                <a:solidFill>
                  <a:schemeClr val="tx1"/>
                </a:solidFill>
              </a:rPr>
              <a:t>tests may show changes in kidney function</a:t>
            </a:r>
            <a:endParaRPr lang="en-GB" sz="2800" dirty="0" smtClean="0">
              <a:solidFill>
                <a:schemeClr val="tx1"/>
              </a:solidFill>
            </a:endParaRPr>
          </a:p>
          <a:p>
            <a:pPr lvl="1">
              <a:spcBef>
                <a:spcPts val="600"/>
              </a:spcBef>
              <a:buClrTx/>
              <a:buSzPct val="100000"/>
              <a:buFont typeface="Wingdings" charset="2"/>
              <a:buChar char="§"/>
            </a:pPr>
            <a:r>
              <a:rPr lang="en-GB" sz="2800" dirty="0" smtClean="0">
                <a:solidFill>
                  <a:schemeClr val="tx1"/>
                </a:solidFill>
              </a:rPr>
              <a:t>Also rare, slight</a:t>
            </a:r>
            <a:r>
              <a:rPr lang="en-US" sz="2800" dirty="0" smtClean="0"/>
              <a:t> change in bone hardness</a:t>
            </a:r>
            <a:endParaRPr lang="en-GB" sz="2800" dirty="0" smtClean="0">
              <a:solidFill>
                <a:schemeClr val="tx1"/>
              </a:solidFill>
            </a:endParaRPr>
          </a:p>
          <a:p>
            <a:pPr lvl="1">
              <a:spcBef>
                <a:spcPts val="600"/>
              </a:spcBef>
              <a:buClrTx/>
              <a:buSzPct val="100000"/>
              <a:buFont typeface="Wingdings" charset="2"/>
              <a:buChar char="§"/>
            </a:pPr>
            <a:r>
              <a:rPr lang="en-US" sz="2800" dirty="0" smtClean="0">
                <a:solidFill>
                  <a:schemeClr val="tx1"/>
                </a:solidFill>
              </a:rPr>
              <a:t>Both reverse when </a:t>
            </a:r>
            <a:r>
              <a:rPr lang="en-US" sz="2800" dirty="0" err="1" smtClean="0">
                <a:solidFill>
                  <a:schemeClr val="tx1"/>
                </a:solidFill>
              </a:rPr>
              <a:t>PrEP</a:t>
            </a:r>
            <a:r>
              <a:rPr lang="en-US" sz="2800" dirty="0" smtClean="0">
                <a:solidFill>
                  <a:schemeClr val="tx1"/>
                </a:solidFill>
              </a:rPr>
              <a:t> use is stopped</a:t>
            </a:r>
            <a:endParaRPr lang="en-GB" sz="2800" dirty="0" smtClean="0">
              <a:solidFill>
                <a:schemeClr val="tx1"/>
              </a:solidFill>
            </a:endParaRPr>
          </a:p>
        </p:txBody>
      </p:sp>
      <p:pic>
        <p:nvPicPr>
          <p:cNvPr id="32772" name="Picture 4" descr="Screen Shot 2015-06-22 at 6.39.02 PM.png"/>
          <p:cNvPicPr>
            <a:picLocks noChangeAspect="1"/>
          </p:cNvPicPr>
          <p:nvPr/>
        </p:nvPicPr>
        <p:blipFill>
          <a:blip r:embed="rId3"/>
          <a:srcRect/>
          <a:stretch>
            <a:fillRect/>
          </a:stretch>
        </p:blipFill>
        <p:spPr bwMode="auto">
          <a:xfrm>
            <a:off x="7004050" y="1824355"/>
            <a:ext cx="1676400" cy="2043853"/>
          </a:xfrm>
          <a:prstGeom prst="rect">
            <a:avLst/>
          </a:prstGeom>
          <a:noFill/>
          <a:ln w="9525">
            <a:noFill/>
            <a:miter lim="800000"/>
            <a:headEnd/>
            <a:tailEnd/>
          </a:ln>
        </p:spPr>
      </p:pic>
      <p:pic>
        <p:nvPicPr>
          <p:cNvPr id="5" name="image.png"/>
          <p:cNvPicPr/>
          <p:nvPr/>
        </p:nvPicPr>
        <p:blipFill>
          <a:blip r:embed="rId4">
            <a:extLst/>
          </a:blip>
          <a:stretch>
            <a:fillRect/>
          </a:stretch>
        </p:blipFill>
        <p:spPr>
          <a:xfrm>
            <a:off x="6644640" y="6273204"/>
            <a:ext cx="2293620" cy="146411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a:xfrm>
            <a:off x="3048000" y="690880"/>
            <a:ext cx="6096000" cy="1727200"/>
          </a:xfrm>
        </p:spPr>
        <p:txBody>
          <a:bodyPr/>
          <a:lstStyle/>
          <a:p>
            <a:pPr algn="ctr"/>
            <a:r>
              <a:rPr lang="en-GB" sz="4800" dirty="0" smtClean="0">
                <a:solidFill>
                  <a:srgbClr val="D79ECF"/>
                </a:solidFill>
                <a:latin typeface="Iowan Old Style Black"/>
                <a:ea typeface="ＭＳ Ｐゴシック" pitchFamily="-109" charset="-128"/>
                <a:cs typeface="Iowan Old Style Black"/>
              </a:rPr>
              <a:t>SUPER IMPORTANT </a:t>
            </a:r>
            <a:r>
              <a:rPr lang="en-GB" sz="4800" dirty="0" smtClean="0">
                <a:solidFill>
                  <a:srgbClr val="D79ECF"/>
                </a:solidFill>
                <a:ea typeface="ＭＳ Ｐゴシック" pitchFamily="-109" charset="-128"/>
                <a:cs typeface="ＭＳ Ｐゴシック" pitchFamily="-109" charset="-128"/>
              </a:rPr>
              <a:t/>
            </a:r>
            <a:br>
              <a:rPr lang="en-GB" sz="4800" dirty="0" smtClean="0">
                <a:solidFill>
                  <a:srgbClr val="D79ECF"/>
                </a:solidFill>
                <a:ea typeface="ＭＳ Ｐゴシック" pitchFamily="-109" charset="-128"/>
                <a:cs typeface="ＭＳ Ｐゴシック" pitchFamily="-109" charset="-128"/>
              </a:rPr>
            </a:br>
            <a:r>
              <a:rPr lang="en-GB" sz="4800" dirty="0" smtClean="0">
                <a:solidFill>
                  <a:srgbClr val="D79ECF"/>
                </a:solidFill>
                <a:ea typeface="ＭＳ Ｐゴシック" pitchFamily="-109" charset="-128"/>
                <a:cs typeface="ＭＳ Ｐゴシック" pitchFamily="-109" charset="-128"/>
              </a:rPr>
              <a:t>	</a:t>
            </a:r>
          </a:p>
        </p:txBody>
      </p:sp>
      <p:sp>
        <p:nvSpPr>
          <p:cNvPr id="34819" name="Content Placeholder 2"/>
          <p:cNvSpPr>
            <a:spLocks noGrp="1"/>
          </p:cNvSpPr>
          <p:nvPr>
            <p:ph idx="1"/>
          </p:nvPr>
        </p:nvSpPr>
        <p:spPr>
          <a:xfrm>
            <a:off x="3209925" y="1998980"/>
            <a:ext cx="5486400" cy="3281680"/>
          </a:xfrm>
        </p:spPr>
        <p:txBody>
          <a:bodyPr/>
          <a:lstStyle/>
          <a:p>
            <a:pPr algn="ctr">
              <a:buFont typeface="Wingdings" pitchFamily="-109" charset="2"/>
              <a:buNone/>
            </a:pPr>
            <a:r>
              <a:rPr lang="en-GB" sz="3200" b="1" dirty="0" smtClean="0">
                <a:solidFill>
                  <a:schemeClr val="tx1"/>
                </a:solidFill>
                <a:ea typeface="ＭＳ Ｐゴシック" pitchFamily="-109" charset="-128"/>
                <a:cs typeface="ＭＳ Ｐゴシック" pitchFamily="-109" charset="-128"/>
              </a:rPr>
              <a:t>To build up to protective levels,</a:t>
            </a:r>
          </a:p>
          <a:p>
            <a:pPr algn="ctr">
              <a:buFont typeface="Wingdings" pitchFamily="-109" charset="2"/>
              <a:buNone/>
            </a:pPr>
            <a:r>
              <a:rPr lang="en-GB" sz="3200" b="1" dirty="0" err="1" smtClean="0">
                <a:solidFill>
                  <a:schemeClr val="tx1"/>
                </a:solidFill>
                <a:ea typeface="ＭＳ Ｐゴシック" pitchFamily="-109" charset="-128"/>
                <a:cs typeface="ＭＳ Ｐゴシック" pitchFamily="-109" charset="-128"/>
              </a:rPr>
              <a:t>PrEP</a:t>
            </a:r>
            <a:r>
              <a:rPr lang="en-GB" sz="3200" b="1" dirty="0" smtClean="0">
                <a:solidFill>
                  <a:schemeClr val="tx1"/>
                </a:solidFill>
                <a:ea typeface="ＭＳ Ｐゴシック" pitchFamily="-109" charset="-128"/>
                <a:cs typeface="ＭＳ Ｐゴシック" pitchFamily="-109" charset="-128"/>
              </a:rPr>
              <a:t> takes</a:t>
            </a:r>
          </a:p>
          <a:p>
            <a:pPr algn="ctr">
              <a:buFont typeface="Wingdings" pitchFamily="-109" charset="2"/>
              <a:buNone/>
            </a:pPr>
            <a:r>
              <a:rPr lang="en-GB" sz="3200" b="1" dirty="0" smtClean="0">
                <a:solidFill>
                  <a:schemeClr val="tx1"/>
                </a:solidFill>
                <a:ea typeface="ＭＳ Ｐゴシック" pitchFamily="-109" charset="-128"/>
                <a:cs typeface="ＭＳ Ｐゴシック" pitchFamily="-109" charset="-128"/>
              </a:rPr>
              <a:t>20 days in vaginal tissue </a:t>
            </a:r>
          </a:p>
          <a:p>
            <a:pPr algn="ctr">
              <a:buFont typeface="Wingdings" pitchFamily="-109" charset="2"/>
              <a:buNone/>
            </a:pPr>
            <a:r>
              <a:rPr lang="en-GB" sz="3200" b="1" dirty="0" smtClean="0">
                <a:solidFill>
                  <a:schemeClr val="tx1"/>
                </a:solidFill>
                <a:ea typeface="ＭＳ Ｐゴシック" pitchFamily="-109" charset="-128"/>
                <a:cs typeface="ＭＳ Ｐゴシック" pitchFamily="-109" charset="-128"/>
              </a:rPr>
              <a:t>but only 7 days in rectal tissue</a:t>
            </a:r>
          </a:p>
        </p:txBody>
      </p:sp>
      <p:sp>
        <p:nvSpPr>
          <p:cNvPr id="4" name="TextBox 3"/>
          <p:cNvSpPr txBox="1"/>
          <p:nvPr/>
        </p:nvSpPr>
        <p:spPr>
          <a:xfrm>
            <a:off x="8229600" y="5095241"/>
            <a:ext cx="184666" cy="461665"/>
          </a:xfrm>
          <a:prstGeom prst="rect">
            <a:avLst/>
          </a:prstGeom>
          <a:noFill/>
        </p:spPr>
        <p:txBody>
          <a:bodyPr wrap="none" rtlCol="0">
            <a:spAutoFit/>
          </a:bodyPr>
          <a:lstStyle/>
          <a:p>
            <a:r>
              <a:rPr lang="en-US" dirty="0" smtClean="0"/>
              <a:t>	</a:t>
            </a:r>
          </a:p>
        </p:txBody>
      </p:sp>
      <p:pic>
        <p:nvPicPr>
          <p:cNvPr id="8" name="Picture 7" descr="Screen Shot 2015-08-27 at 1.31.48 PM.png"/>
          <p:cNvPicPr>
            <a:picLocks noChangeAspect="1"/>
          </p:cNvPicPr>
          <p:nvPr/>
        </p:nvPicPr>
        <p:blipFill>
          <a:blip r:embed="rId3"/>
          <a:stretch>
            <a:fillRect/>
          </a:stretch>
        </p:blipFill>
        <p:spPr>
          <a:xfrm>
            <a:off x="381000" y="518160"/>
            <a:ext cx="2667000" cy="3799840"/>
          </a:xfrm>
          <a:prstGeom prst="rect">
            <a:avLst/>
          </a:prstGeom>
        </p:spPr>
      </p:pic>
      <p:pic>
        <p:nvPicPr>
          <p:cNvPr id="10" name="Picture 9" descr="Screen Shot 2015-08-27 at 1.45.01 PM.png"/>
          <p:cNvPicPr>
            <a:picLocks noChangeAspect="1"/>
          </p:cNvPicPr>
          <p:nvPr/>
        </p:nvPicPr>
        <p:blipFill>
          <a:blip r:embed="rId4"/>
          <a:stretch>
            <a:fillRect/>
          </a:stretch>
        </p:blipFill>
        <p:spPr>
          <a:xfrm>
            <a:off x="228600" y="4749800"/>
            <a:ext cx="2286000" cy="1381760"/>
          </a:xfrm>
          <a:prstGeom prst="rect">
            <a:avLst/>
          </a:prstGeom>
        </p:spPr>
      </p:pic>
      <p:pic>
        <p:nvPicPr>
          <p:cNvPr id="11" name="Picture 10" descr="Screen Shot 2015-08-27 at 1.45.09 PM.png"/>
          <p:cNvPicPr>
            <a:picLocks noChangeAspect="1"/>
          </p:cNvPicPr>
          <p:nvPr/>
        </p:nvPicPr>
        <p:blipFill>
          <a:blip r:embed="rId5"/>
          <a:stretch>
            <a:fillRect/>
          </a:stretch>
        </p:blipFill>
        <p:spPr>
          <a:xfrm>
            <a:off x="4533900" y="5814907"/>
            <a:ext cx="2209800" cy="431800"/>
          </a:xfrm>
          <a:prstGeom prst="rect">
            <a:avLst/>
          </a:prstGeom>
        </p:spPr>
      </p:pic>
      <p:sp>
        <p:nvSpPr>
          <p:cNvPr id="14" name="TextBox 13"/>
          <p:cNvSpPr txBox="1"/>
          <p:nvPr/>
        </p:nvSpPr>
        <p:spPr>
          <a:xfrm>
            <a:off x="4533900" y="6304280"/>
            <a:ext cx="2819400" cy="830997"/>
          </a:xfrm>
          <a:prstGeom prst="rect">
            <a:avLst/>
          </a:prstGeom>
          <a:noFill/>
        </p:spPr>
        <p:txBody>
          <a:bodyPr wrap="square" rtlCol="0">
            <a:spAutoFit/>
          </a:bodyPr>
          <a:lstStyle/>
          <a:p>
            <a:pPr algn="l"/>
            <a:r>
              <a:rPr lang="en-GB" sz="2400" dirty="0" smtClean="0">
                <a:solidFill>
                  <a:schemeClr val="tx1"/>
                </a:solidFill>
              </a:rPr>
              <a:t>7 days for </a:t>
            </a:r>
          </a:p>
          <a:p>
            <a:pPr algn="l"/>
            <a:r>
              <a:rPr lang="en-GB" sz="2400" dirty="0" smtClean="0">
                <a:solidFill>
                  <a:schemeClr val="tx1"/>
                </a:solidFill>
              </a:rPr>
              <a:t>rectal protection</a:t>
            </a:r>
            <a:endParaRPr lang="en-GB" sz="2400" dirty="0">
              <a:solidFill>
                <a:schemeClr val="tx1"/>
              </a:solidFill>
            </a:endParaRPr>
          </a:p>
        </p:txBody>
      </p:sp>
      <p:sp>
        <p:nvSpPr>
          <p:cNvPr id="16" name="TextBox 15"/>
          <p:cNvSpPr txBox="1"/>
          <p:nvPr/>
        </p:nvSpPr>
        <p:spPr>
          <a:xfrm>
            <a:off x="228601" y="6304280"/>
            <a:ext cx="3123147" cy="830997"/>
          </a:xfrm>
          <a:prstGeom prst="rect">
            <a:avLst/>
          </a:prstGeom>
          <a:noFill/>
        </p:spPr>
        <p:txBody>
          <a:bodyPr wrap="square" rtlCol="0">
            <a:spAutoFit/>
          </a:bodyPr>
          <a:lstStyle/>
          <a:p>
            <a:pPr algn="l"/>
            <a:r>
              <a:rPr lang="en-GB" sz="2400" dirty="0" smtClean="0">
                <a:solidFill>
                  <a:schemeClr val="tx1"/>
                </a:solidFill>
              </a:rPr>
              <a:t>20 days for </a:t>
            </a:r>
          </a:p>
          <a:p>
            <a:pPr algn="l"/>
            <a:r>
              <a:rPr lang="en-GB" sz="2400" dirty="0" smtClean="0">
                <a:solidFill>
                  <a:schemeClr val="tx1"/>
                </a:solidFill>
              </a:rPr>
              <a:t>vaginal protection</a:t>
            </a:r>
            <a:endParaRPr lang="en-GB" sz="2400" dirty="0">
              <a:solidFill>
                <a:schemeClr val="tx1"/>
              </a:solidFill>
            </a:endParaRPr>
          </a:p>
        </p:txBody>
      </p:sp>
      <p:pic>
        <p:nvPicPr>
          <p:cNvPr id="12" name="image.png"/>
          <p:cNvPicPr/>
          <p:nvPr/>
        </p:nvPicPr>
        <p:blipFill>
          <a:blip r:embed="rId6">
            <a:extLst/>
          </a:blip>
          <a:stretch>
            <a:fillRect/>
          </a:stretch>
        </p:blipFill>
        <p:spPr>
          <a:xfrm>
            <a:off x="7139940" y="6580526"/>
            <a:ext cx="1798320" cy="1156796"/>
          </a:xfrm>
          <a:prstGeom prst="rect">
            <a:avLst/>
          </a:prstGeom>
          <a:ln w="12700">
            <a:miter lim="400000"/>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 name="Screen Shot 2015-09-28 at 4.46.13 PM.png" descr="/Users/admin/Desktop/Screen Shot 2015-09-28 at 4.46.13 PM.png"/>
          <p:cNvPicPr>
            <a:picLocks noChangeAspect="1"/>
          </p:cNvPicPr>
          <p:nvPr/>
        </p:nvPicPr>
        <p:blipFill>
          <a:blip r:embed="rId3" r:link="rId4"/>
          <a:stretch>
            <a:fillRect/>
          </a:stretch>
        </p:blipFill>
        <p:spPr>
          <a:xfrm>
            <a:off x="1336938" y="4664126"/>
            <a:ext cx="2704574" cy="2691553"/>
          </a:xfrm>
          <a:prstGeom prst="rect">
            <a:avLst/>
          </a:prstGeom>
        </p:spPr>
      </p:pic>
      <p:sp>
        <p:nvSpPr>
          <p:cNvPr id="35842" name="Shape 159"/>
          <p:cNvSpPr>
            <a:spLocks noGrp="1"/>
          </p:cNvSpPr>
          <p:nvPr>
            <p:ph type="title" idx="4294967295"/>
          </p:nvPr>
        </p:nvSpPr>
        <p:spPr>
          <a:xfrm>
            <a:off x="241300" y="711956"/>
            <a:ext cx="8919012" cy="865400"/>
          </a:xfrm>
        </p:spPr>
        <p:txBody>
          <a:bodyPr lIns="0" tIns="0" rIns="0" bIns="0"/>
          <a:lstStyle/>
          <a:p>
            <a:pPr algn="l"/>
            <a:r>
              <a:rPr lang="en-US" sz="4800" dirty="0" smtClean="0">
                <a:solidFill>
                  <a:srgbClr val="D79ECF"/>
                </a:solidFill>
                <a:ea typeface="ＭＳ Ｐゴシック" pitchFamily="-109" charset="-128"/>
                <a:cs typeface="ＭＳ Ｐゴシック" pitchFamily="-109" charset="-128"/>
              </a:rPr>
              <a:t>When transgender women choose to take </a:t>
            </a:r>
            <a:r>
              <a:rPr lang="en-US" sz="4800" dirty="0" err="1" smtClean="0">
                <a:solidFill>
                  <a:srgbClr val="D79ECF"/>
                </a:solidFill>
                <a:ea typeface="ＭＳ Ｐゴシック" pitchFamily="-109" charset="-128"/>
                <a:cs typeface="ＭＳ Ｐゴシック" pitchFamily="-109" charset="-128"/>
              </a:rPr>
              <a:t>PrEP</a:t>
            </a:r>
            <a:endParaRPr lang="en-GB" sz="4800" dirty="0" smtClean="0">
              <a:solidFill>
                <a:srgbClr val="D79ECF"/>
              </a:solidFill>
              <a:ea typeface="ＭＳ Ｐゴシック" pitchFamily="-109" charset="-128"/>
              <a:cs typeface="ＭＳ Ｐゴシック" pitchFamily="-109" charset="-128"/>
            </a:endParaRPr>
          </a:p>
        </p:txBody>
      </p:sp>
      <p:sp>
        <p:nvSpPr>
          <p:cNvPr id="21" name="TextBox 20"/>
          <p:cNvSpPr txBox="1"/>
          <p:nvPr/>
        </p:nvSpPr>
        <p:spPr>
          <a:xfrm>
            <a:off x="149098" y="502006"/>
            <a:ext cx="92331"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45719" tIns="45719" rIns="45719" bIns="45719" spcCol="38100" anchor="ctr">
            <a:spAutoFit/>
          </a:bodyPr>
          <a:lstStyle/>
          <a:p>
            <a:pPr fontAlgn="auto" latinLnBrk="1" hangingPunct="0">
              <a:spcBef>
                <a:spcPts val="0"/>
              </a:spcBef>
              <a:spcAft>
                <a:spcPts val="0"/>
              </a:spcAft>
              <a:defRPr/>
            </a:pPr>
            <a:endParaRPr lang="en-GB" dirty="0">
              <a:solidFill>
                <a:srgbClr val="000000"/>
              </a:solidFill>
              <a:latin typeface="Arial"/>
              <a:ea typeface="Arial"/>
              <a:cs typeface="Arial"/>
              <a:sym typeface="Arial"/>
            </a:endParaRPr>
          </a:p>
        </p:txBody>
      </p:sp>
      <p:sp>
        <p:nvSpPr>
          <p:cNvPr id="13" name="PubOvalCallout"/>
          <p:cNvSpPr>
            <a:spLocks noEditPoints="1" noChangeArrowheads="1"/>
          </p:cNvSpPr>
          <p:nvPr/>
        </p:nvSpPr>
        <p:spPr bwMode="auto">
          <a:xfrm rot="270524" flipH="1">
            <a:off x="3585118" y="5241046"/>
            <a:ext cx="3006449" cy="2157359"/>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3858"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chemeClr val="accent5">
              <a:lumMod val="40000"/>
              <a:lumOff val="60000"/>
            </a:schemeClr>
          </a:solidFill>
          <a:ln w="9525">
            <a:noFill/>
            <a:miter lim="800000"/>
            <a:headEnd/>
            <a:tailEnd/>
          </a:ln>
        </p:spPr>
        <p:txBody>
          <a:bodyPr>
            <a:prstTxWarp prst="textNoShape">
              <a:avLst/>
            </a:prstTxWarp>
          </a:bodyPr>
          <a:lstStyle/>
          <a:p>
            <a:pPr>
              <a:lnSpc>
                <a:spcPct val="90000"/>
              </a:lnSpc>
              <a:spcBef>
                <a:spcPct val="20000"/>
              </a:spcBef>
              <a:defRPr/>
            </a:pPr>
            <a:r>
              <a:rPr lang="fr-FR" sz="1800" i="1" dirty="0">
                <a:solidFill>
                  <a:srgbClr val="00087D"/>
                </a:solidFill>
                <a:latin typeface="Arial" charset="0"/>
              </a:rPr>
              <a:t> </a:t>
            </a:r>
            <a:r>
              <a:rPr lang="fr-FR" sz="1800" dirty="0" smtClean="0">
                <a:solidFill>
                  <a:srgbClr val="00087D"/>
                </a:solidFill>
                <a:latin typeface="Arial" charset="0"/>
              </a:rPr>
              <a:t> </a:t>
            </a:r>
            <a:r>
              <a:rPr lang="fr-FR" sz="1800" dirty="0" err="1" smtClean="0">
                <a:solidFill>
                  <a:schemeClr val="tx1"/>
                </a:solidFill>
                <a:latin typeface="Arial" charset="0"/>
              </a:rPr>
              <a:t>Would</a:t>
            </a:r>
            <a:r>
              <a:rPr lang="fr-FR" sz="1800" dirty="0" smtClean="0">
                <a:solidFill>
                  <a:schemeClr val="tx1"/>
                </a:solidFill>
                <a:latin typeface="Arial" charset="0"/>
              </a:rPr>
              <a:t> </a:t>
            </a:r>
            <a:r>
              <a:rPr lang="fr-FR" sz="1800" dirty="0" err="1" smtClean="0">
                <a:solidFill>
                  <a:schemeClr val="tx1"/>
                </a:solidFill>
                <a:latin typeface="Arial" charset="0"/>
              </a:rPr>
              <a:t>they</a:t>
            </a:r>
            <a:r>
              <a:rPr lang="fr-FR" sz="1800" dirty="0" smtClean="0">
                <a:solidFill>
                  <a:schemeClr val="tx1"/>
                </a:solidFill>
                <a:latin typeface="Arial" charset="0"/>
              </a:rPr>
              <a:t> </a:t>
            </a:r>
            <a:r>
              <a:rPr lang="fr-FR" sz="1800" dirty="0" err="1" smtClean="0">
                <a:solidFill>
                  <a:schemeClr val="tx1"/>
                </a:solidFill>
                <a:latin typeface="Arial" charset="0"/>
              </a:rPr>
              <a:t>even</a:t>
            </a:r>
            <a:r>
              <a:rPr lang="fr-FR" sz="1800" dirty="0" smtClean="0">
                <a:solidFill>
                  <a:schemeClr val="tx1"/>
                </a:solidFill>
                <a:latin typeface="Arial" charset="0"/>
              </a:rPr>
              <a:t> </a:t>
            </a:r>
            <a:r>
              <a:rPr lang="fr-FR" sz="1800" dirty="0" err="1" smtClean="0">
                <a:solidFill>
                  <a:schemeClr val="tx1"/>
                </a:solidFill>
                <a:latin typeface="Arial" charset="0"/>
              </a:rPr>
              <a:t>prescribe</a:t>
            </a:r>
            <a:r>
              <a:rPr lang="fr-FR" sz="1800" dirty="0" smtClean="0">
                <a:solidFill>
                  <a:schemeClr val="tx1"/>
                </a:solidFill>
                <a:latin typeface="Arial" charset="0"/>
              </a:rPr>
              <a:t> </a:t>
            </a:r>
            <a:r>
              <a:rPr lang="fr-FR" sz="1800" dirty="0" err="1" smtClean="0">
                <a:solidFill>
                  <a:schemeClr val="tx1"/>
                </a:solidFill>
                <a:latin typeface="Arial" charset="0"/>
              </a:rPr>
              <a:t>PrEP</a:t>
            </a:r>
            <a:r>
              <a:rPr lang="fr-FR" sz="1800" dirty="0" smtClean="0">
                <a:solidFill>
                  <a:schemeClr val="tx1"/>
                </a:solidFill>
                <a:latin typeface="Arial" charset="0"/>
              </a:rPr>
              <a:t> for a </a:t>
            </a:r>
            <a:r>
              <a:rPr lang="fr-FR" sz="1800" dirty="0" err="1" smtClean="0">
                <a:solidFill>
                  <a:schemeClr val="tx1"/>
                </a:solidFill>
                <a:latin typeface="Arial" charset="0"/>
              </a:rPr>
              <a:t>woman</a:t>
            </a:r>
            <a:r>
              <a:rPr lang="fr-FR" sz="1800" dirty="0" smtClean="0">
                <a:solidFill>
                  <a:schemeClr val="tx1"/>
                </a:solidFill>
                <a:latin typeface="Arial" charset="0"/>
              </a:rPr>
              <a:t> </a:t>
            </a:r>
            <a:r>
              <a:rPr lang="fr-FR" sz="1800" dirty="0" err="1" smtClean="0">
                <a:solidFill>
                  <a:schemeClr val="tx1"/>
                </a:solidFill>
                <a:latin typeface="Arial" charset="0"/>
              </a:rPr>
              <a:t>like</a:t>
            </a:r>
            <a:r>
              <a:rPr lang="fr-FR" sz="1800" dirty="0" smtClean="0">
                <a:solidFill>
                  <a:schemeClr val="tx1"/>
                </a:solidFill>
                <a:latin typeface="Arial" charset="0"/>
              </a:rPr>
              <a:t> me?</a:t>
            </a:r>
            <a:endParaRPr lang="fr-FR" sz="1800" dirty="0">
              <a:solidFill>
                <a:schemeClr val="tx1"/>
              </a:solidFill>
              <a:latin typeface="Arial" charset="0"/>
            </a:endParaRPr>
          </a:p>
        </p:txBody>
      </p:sp>
      <p:sp>
        <p:nvSpPr>
          <p:cNvPr id="15" name="PubOvalCallout"/>
          <p:cNvSpPr>
            <a:spLocks noEditPoints="1" noChangeArrowheads="1"/>
          </p:cNvSpPr>
          <p:nvPr/>
        </p:nvSpPr>
        <p:spPr bwMode="auto">
          <a:xfrm rot="20367974">
            <a:off x="354540" y="2228075"/>
            <a:ext cx="2724157" cy="296881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2147483647 w 21600"/>
              <a:gd name="T9" fmla="*/ 2147483647 h 21600"/>
              <a:gd name="T10" fmla="*/ 3 60000 65536"/>
              <a:gd name="T11" fmla="*/ 2 60000 65536"/>
              <a:gd name="T12" fmla="*/ 1 60000 65536"/>
              <a:gd name="T13" fmla="*/ 1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3858"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FFBD46">
              <a:alpha val="98000"/>
            </a:srgbClr>
          </a:solidFill>
          <a:ln w="9525">
            <a:noFill/>
            <a:miter lim="800000"/>
            <a:headEnd/>
            <a:tailEnd/>
          </a:ln>
        </p:spPr>
        <p:txBody>
          <a:bodyPr>
            <a:prstTxWarp prst="textNoShape">
              <a:avLst/>
            </a:prstTxWarp>
          </a:bodyPr>
          <a:lstStyle/>
          <a:p>
            <a:pPr>
              <a:lnSpc>
                <a:spcPct val="90000"/>
              </a:lnSpc>
              <a:spcBef>
                <a:spcPct val="20000"/>
              </a:spcBef>
            </a:pPr>
            <a:r>
              <a:rPr lang="fr-FR" sz="1800" dirty="0" smtClean="0">
                <a:solidFill>
                  <a:srgbClr val="000000"/>
                </a:solidFill>
              </a:rPr>
              <a:t>How </a:t>
            </a:r>
            <a:r>
              <a:rPr lang="fr-FR" sz="1800" dirty="0" err="1">
                <a:solidFill>
                  <a:srgbClr val="000000"/>
                </a:solidFill>
              </a:rPr>
              <a:t>much</a:t>
            </a:r>
            <a:r>
              <a:rPr lang="fr-FR" sz="1800" dirty="0">
                <a:solidFill>
                  <a:srgbClr val="000000"/>
                </a:solidFill>
              </a:rPr>
              <a:t> do </a:t>
            </a:r>
            <a:r>
              <a:rPr lang="fr-FR" sz="1800" dirty="0" err="1">
                <a:solidFill>
                  <a:srgbClr val="000000"/>
                </a:solidFill>
              </a:rPr>
              <a:t>they</a:t>
            </a:r>
            <a:r>
              <a:rPr lang="fr-FR" sz="1800" dirty="0" smtClean="0">
                <a:solidFill>
                  <a:srgbClr val="000000"/>
                </a:solidFill>
              </a:rPr>
              <a:t> know </a:t>
            </a:r>
            <a:r>
              <a:rPr lang="fr-FR" sz="1800" dirty="0">
                <a:solidFill>
                  <a:srgbClr val="000000"/>
                </a:solidFill>
              </a:rPr>
              <a:t>about how </a:t>
            </a:r>
            <a:r>
              <a:rPr lang="fr-FR" sz="1800" dirty="0" err="1">
                <a:solidFill>
                  <a:srgbClr val="000000"/>
                </a:solidFill>
              </a:rPr>
              <a:t>our</a:t>
            </a:r>
            <a:r>
              <a:rPr lang="fr-FR" sz="1800" dirty="0" smtClean="0">
                <a:solidFill>
                  <a:srgbClr val="000000"/>
                </a:solidFill>
              </a:rPr>
              <a:t> </a:t>
            </a:r>
            <a:r>
              <a:rPr lang="fr-FR" sz="1800" dirty="0" err="1" smtClean="0">
                <a:solidFill>
                  <a:srgbClr val="000000"/>
                </a:solidFill>
              </a:rPr>
              <a:t>transgender</a:t>
            </a:r>
            <a:r>
              <a:rPr lang="fr-FR" sz="1800" dirty="0" smtClean="0">
                <a:solidFill>
                  <a:srgbClr val="000000"/>
                </a:solidFill>
              </a:rPr>
              <a:t> bodies </a:t>
            </a:r>
            <a:r>
              <a:rPr lang="fr-FR" sz="1800" dirty="0" err="1" smtClean="0">
                <a:solidFill>
                  <a:srgbClr val="000000"/>
                </a:solidFill>
              </a:rPr>
              <a:t>will</a:t>
            </a:r>
            <a:r>
              <a:rPr lang="fr-FR" sz="1800" dirty="0" smtClean="0">
                <a:solidFill>
                  <a:srgbClr val="000000"/>
                </a:solidFill>
              </a:rPr>
              <a:t> </a:t>
            </a:r>
            <a:r>
              <a:rPr lang="fr-FR" sz="1800" dirty="0" err="1" smtClean="0">
                <a:solidFill>
                  <a:srgbClr val="000000"/>
                </a:solidFill>
              </a:rPr>
              <a:t>react</a:t>
            </a:r>
            <a:r>
              <a:rPr lang="fr-FR" sz="1800" dirty="0" smtClean="0">
                <a:solidFill>
                  <a:srgbClr val="000000"/>
                </a:solidFill>
              </a:rPr>
              <a:t>?</a:t>
            </a:r>
            <a:endParaRPr lang="fr-FR" sz="1800" dirty="0">
              <a:solidFill>
                <a:srgbClr val="000000"/>
              </a:solidFill>
            </a:endParaRPr>
          </a:p>
        </p:txBody>
      </p:sp>
      <p:sp>
        <p:nvSpPr>
          <p:cNvPr id="24" name="TextBox 23"/>
          <p:cNvSpPr txBox="1"/>
          <p:nvPr/>
        </p:nvSpPr>
        <p:spPr>
          <a:xfrm>
            <a:off x="1868489" y="-1759550"/>
            <a:ext cx="820737"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fontAlgn="auto" latinLnBrk="1" hangingPunct="0">
              <a:spcBef>
                <a:spcPts val="0"/>
              </a:spcBef>
              <a:spcAft>
                <a:spcPts val="0"/>
              </a:spcAft>
              <a:defRPr/>
            </a:pPr>
            <a:endParaRPr lang="en-GB" dirty="0">
              <a:solidFill>
                <a:srgbClr val="000000"/>
              </a:solidFill>
              <a:latin typeface="Arial"/>
              <a:ea typeface="Arial"/>
              <a:cs typeface="Arial"/>
              <a:sym typeface="Arial"/>
            </a:endParaRPr>
          </a:p>
        </p:txBody>
      </p:sp>
      <p:sp>
        <p:nvSpPr>
          <p:cNvPr id="26" name="TextBox 25"/>
          <p:cNvSpPr txBox="1"/>
          <p:nvPr/>
        </p:nvSpPr>
        <p:spPr>
          <a:xfrm>
            <a:off x="2903411" y="1760523"/>
            <a:ext cx="92331"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45719" tIns="45719" rIns="45719" bIns="45719" spcCol="38100" anchor="ctr">
            <a:spAutoFit/>
          </a:bodyPr>
          <a:lstStyle/>
          <a:p>
            <a:pPr fontAlgn="auto" latinLnBrk="1" hangingPunct="0">
              <a:spcBef>
                <a:spcPts val="0"/>
              </a:spcBef>
              <a:spcAft>
                <a:spcPts val="0"/>
              </a:spcAft>
              <a:defRPr/>
            </a:pPr>
            <a:endParaRPr lang="en-GB" dirty="0">
              <a:solidFill>
                <a:srgbClr val="000000"/>
              </a:solidFill>
              <a:latin typeface="Arial"/>
              <a:ea typeface="Arial"/>
              <a:cs typeface="Arial"/>
              <a:sym typeface="Arial"/>
            </a:endParaRPr>
          </a:p>
        </p:txBody>
      </p:sp>
      <p:sp>
        <p:nvSpPr>
          <p:cNvPr id="12" name="TextBox 11"/>
          <p:cNvSpPr txBox="1"/>
          <p:nvPr/>
        </p:nvSpPr>
        <p:spPr>
          <a:xfrm>
            <a:off x="7067423" y="569474"/>
            <a:ext cx="92331"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45719" tIns="45719" rIns="45719" bIns="45719" spcCol="38100" anchor="ctr">
            <a:spAutoFit/>
          </a:bodyPr>
          <a:lstStyle/>
          <a:p>
            <a:pPr fontAlgn="auto" latinLnBrk="1" hangingPunct="0">
              <a:spcBef>
                <a:spcPts val="0"/>
              </a:spcBef>
              <a:spcAft>
                <a:spcPts val="0"/>
              </a:spcAft>
              <a:defRPr/>
            </a:pPr>
            <a:endParaRPr lang="en-GB" dirty="0">
              <a:solidFill>
                <a:srgbClr val="000000"/>
              </a:solidFill>
              <a:latin typeface="Arial"/>
              <a:ea typeface="Arial"/>
              <a:cs typeface="Arial"/>
              <a:sym typeface="Arial"/>
            </a:endParaRPr>
          </a:p>
        </p:txBody>
      </p:sp>
      <p:pic>
        <p:nvPicPr>
          <p:cNvPr id="35852" name="Picture 13" descr="Screen Shot 2015-06-27 at 6.20.05 PM.png"/>
          <p:cNvPicPr>
            <a:picLocks noChangeAspect="1"/>
          </p:cNvPicPr>
          <p:nvPr/>
        </p:nvPicPr>
        <p:blipFill>
          <a:blip r:embed="rId5"/>
          <a:srcRect/>
          <a:stretch>
            <a:fillRect/>
          </a:stretch>
        </p:blipFill>
        <p:spPr bwMode="auto">
          <a:xfrm>
            <a:off x="4787901" y="2056448"/>
            <a:ext cx="1873835" cy="3062181"/>
          </a:xfrm>
          <a:prstGeom prst="rect">
            <a:avLst/>
          </a:prstGeom>
          <a:noFill/>
          <a:ln w="9525">
            <a:noFill/>
            <a:miter lim="800000"/>
            <a:headEnd/>
            <a:tailEnd/>
          </a:ln>
        </p:spPr>
      </p:pic>
      <p:sp>
        <p:nvSpPr>
          <p:cNvPr id="25" name="Oval Callout 24"/>
          <p:cNvSpPr/>
          <p:nvPr/>
        </p:nvSpPr>
        <p:spPr>
          <a:xfrm>
            <a:off x="6400800" y="1179453"/>
            <a:ext cx="2743200" cy="3245939"/>
          </a:xfrm>
          <a:prstGeom prst="wedgeEllipseCallout">
            <a:avLst>
              <a:gd name="adj1" fmla="val -42513"/>
              <a:gd name="adj2" fmla="val 53114"/>
            </a:avLst>
          </a:prstGeom>
          <a:solidFill>
            <a:schemeClr val="accent4">
              <a:lumMod val="20000"/>
              <a:lumOff val="80000"/>
            </a:schemeClr>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spcFirstLastPara="1" wrap="square" lIns="45719" tIns="45719" rIns="45719" bIns="45719" spcCol="38100" anchor="ctr">
            <a:spAutoFit/>
          </a:bodyPr>
          <a:lstStyle/>
          <a:p>
            <a:pPr fontAlgn="auto" latinLnBrk="1" hangingPunct="0">
              <a:spcBef>
                <a:spcPts val="0"/>
              </a:spcBef>
              <a:spcAft>
                <a:spcPts val="0"/>
              </a:spcAft>
              <a:defRPr/>
            </a:pPr>
            <a:r>
              <a:rPr lang="en-GB" sz="2400" dirty="0">
                <a:solidFill>
                  <a:srgbClr val="00020C"/>
                </a:solidFill>
                <a:sym typeface="Arial"/>
              </a:rPr>
              <a:t>Will</a:t>
            </a:r>
            <a:r>
              <a:rPr lang="en-GB" sz="2400" dirty="0" smtClean="0">
                <a:solidFill>
                  <a:srgbClr val="00020C"/>
                </a:solidFill>
                <a:sym typeface="Arial"/>
              </a:rPr>
              <a:t> using </a:t>
            </a:r>
          </a:p>
          <a:p>
            <a:pPr fontAlgn="auto" latinLnBrk="1" hangingPunct="0">
              <a:spcBef>
                <a:spcPts val="0"/>
              </a:spcBef>
              <a:spcAft>
                <a:spcPts val="0"/>
              </a:spcAft>
              <a:defRPr/>
            </a:pPr>
            <a:r>
              <a:rPr lang="en-GB" sz="2400" dirty="0" err="1" smtClean="0">
                <a:solidFill>
                  <a:srgbClr val="00020C"/>
                </a:solidFill>
                <a:sym typeface="Arial"/>
              </a:rPr>
              <a:t>PrEP</a:t>
            </a:r>
            <a:r>
              <a:rPr lang="en-GB" sz="2400" dirty="0" smtClean="0">
                <a:solidFill>
                  <a:srgbClr val="00020C"/>
                </a:solidFill>
                <a:sym typeface="Arial"/>
              </a:rPr>
              <a:t> </a:t>
            </a:r>
            <a:r>
              <a:rPr lang="en-GB" sz="2400" dirty="0">
                <a:solidFill>
                  <a:srgbClr val="00020C"/>
                </a:solidFill>
                <a:sym typeface="Arial"/>
              </a:rPr>
              <a:t>cause</a:t>
            </a:r>
            <a:r>
              <a:rPr lang="en-GB" sz="2400" dirty="0" smtClean="0">
                <a:solidFill>
                  <a:srgbClr val="00020C"/>
                </a:solidFill>
                <a:sym typeface="Arial"/>
              </a:rPr>
              <a:t> problems </a:t>
            </a:r>
          </a:p>
          <a:p>
            <a:pPr fontAlgn="auto" latinLnBrk="1" hangingPunct="0">
              <a:spcBef>
                <a:spcPts val="0"/>
              </a:spcBef>
              <a:spcAft>
                <a:spcPts val="0"/>
              </a:spcAft>
              <a:defRPr/>
            </a:pPr>
            <a:r>
              <a:rPr lang="en-GB" sz="2400" dirty="0" smtClean="0">
                <a:solidFill>
                  <a:srgbClr val="00020C"/>
                </a:solidFill>
              </a:rPr>
              <a:t>w</a:t>
            </a:r>
            <a:r>
              <a:rPr lang="en-GB" sz="2400" dirty="0" smtClean="0">
                <a:solidFill>
                  <a:srgbClr val="00020C"/>
                </a:solidFill>
                <a:sym typeface="Arial"/>
              </a:rPr>
              <a:t>it</a:t>
            </a:r>
            <a:r>
              <a:rPr lang="en-GB" sz="2400" dirty="0" smtClean="0">
                <a:solidFill>
                  <a:srgbClr val="00020C"/>
                </a:solidFill>
                <a:latin typeface="Arial" charset="0"/>
              </a:rPr>
              <a:t>h the </a:t>
            </a:r>
          </a:p>
          <a:p>
            <a:pPr fontAlgn="auto" latinLnBrk="1" hangingPunct="0">
              <a:spcBef>
                <a:spcPts val="0"/>
              </a:spcBef>
              <a:spcAft>
                <a:spcPts val="0"/>
              </a:spcAft>
              <a:defRPr/>
            </a:pPr>
            <a:r>
              <a:rPr lang="en-GB" sz="2400" dirty="0" smtClean="0">
                <a:solidFill>
                  <a:srgbClr val="00020C"/>
                </a:solidFill>
                <a:latin typeface="Arial" charset="0"/>
              </a:rPr>
              <a:t>hormones </a:t>
            </a:r>
            <a:r>
              <a:rPr lang="en-GB" sz="2400" dirty="0">
                <a:solidFill>
                  <a:srgbClr val="00020C"/>
                </a:solidFill>
                <a:latin typeface="Arial" charset="0"/>
              </a:rPr>
              <a:t>I </a:t>
            </a:r>
          </a:p>
          <a:p>
            <a:pPr fontAlgn="auto" latinLnBrk="1" hangingPunct="0">
              <a:spcBef>
                <a:spcPts val="0"/>
              </a:spcBef>
              <a:spcAft>
                <a:spcPts val="0"/>
              </a:spcAft>
              <a:defRPr/>
            </a:pPr>
            <a:r>
              <a:rPr lang="en-GB" sz="2400" dirty="0">
                <a:solidFill>
                  <a:srgbClr val="00020C"/>
                </a:solidFill>
                <a:latin typeface="Arial" charset="0"/>
              </a:rPr>
              <a:t>am taking?</a:t>
            </a:r>
            <a:r>
              <a:rPr lang="en-GB" sz="2400" dirty="0" smtClean="0">
                <a:solidFill>
                  <a:srgbClr val="00020C"/>
                </a:solidFill>
                <a:latin typeface="Arial" charset="0"/>
              </a:rPr>
              <a:t>?</a:t>
            </a:r>
            <a:endParaRPr lang="en-GB" sz="2400" dirty="0">
              <a:solidFill>
                <a:srgbClr val="00020C"/>
              </a:solidFill>
              <a:sym typeface="Arial"/>
            </a:endParaRPr>
          </a:p>
        </p:txBody>
      </p:sp>
      <p:sp>
        <p:nvSpPr>
          <p:cNvPr id="11" name="Oval Callout 10"/>
          <p:cNvSpPr/>
          <p:nvPr/>
        </p:nvSpPr>
        <p:spPr>
          <a:xfrm rot="21408632" flipH="1">
            <a:off x="3187687" y="1896687"/>
            <a:ext cx="2155655" cy="1168536"/>
          </a:xfrm>
          <a:prstGeom prst="wedgeEllipseCallout">
            <a:avLst/>
          </a:prstGeom>
          <a:solidFill>
            <a:srgbClr val="FFFF00"/>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spcFirstLastPara="1" wrap="square" lIns="45719" tIns="45719" rIns="45719" bIns="45719" spcCol="38100" anchor="ctr">
            <a:spAutoFit/>
          </a:bodyPr>
          <a:lstStyle/>
          <a:p>
            <a:pPr fontAlgn="auto" latinLnBrk="1" hangingPunct="0">
              <a:spcBef>
                <a:spcPts val="0"/>
              </a:spcBef>
              <a:spcAft>
                <a:spcPts val="0"/>
              </a:spcAft>
              <a:defRPr/>
            </a:pPr>
            <a:r>
              <a:rPr lang="en-GB" sz="1600" dirty="0">
                <a:solidFill>
                  <a:schemeClr val="tx1"/>
                </a:solidFill>
                <a:latin typeface="Arial"/>
                <a:ea typeface="Arial"/>
                <a:cs typeface="Arial"/>
                <a:sym typeface="Arial"/>
              </a:rPr>
              <a:t>How much </a:t>
            </a:r>
          </a:p>
          <a:p>
            <a:pPr fontAlgn="auto" latinLnBrk="1" hangingPunct="0">
              <a:spcBef>
                <a:spcPts val="0"/>
              </a:spcBef>
              <a:spcAft>
                <a:spcPts val="0"/>
              </a:spcAft>
              <a:defRPr/>
            </a:pPr>
            <a:r>
              <a:rPr lang="en-GB" sz="1600" dirty="0">
                <a:solidFill>
                  <a:schemeClr val="tx1"/>
                </a:solidFill>
                <a:latin typeface="Arial" charset="0"/>
              </a:rPr>
              <a:t>w</a:t>
            </a:r>
            <a:r>
              <a:rPr lang="en-GB" sz="1600" dirty="0">
                <a:solidFill>
                  <a:schemeClr val="tx1"/>
                </a:solidFill>
                <a:latin typeface="Arial"/>
                <a:ea typeface="Arial"/>
                <a:cs typeface="Arial"/>
                <a:sym typeface="Arial"/>
              </a:rPr>
              <a:t>ould </a:t>
            </a:r>
            <a:r>
              <a:rPr lang="en-GB" sz="1600" dirty="0" err="1">
                <a:solidFill>
                  <a:schemeClr val="tx1"/>
                </a:solidFill>
                <a:latin typeface="Arial"/>
                <a:ea typeface="Arial"/>
                <a:cs typeface="Arial"/>
                <a:sym typeface="Arial"/>
              </a:rPr>
              <a:t>PrEP</a:t>
            </a:r>
            <a:r>
              <a:rPr lang="en-GB" sz="1600" dirty="0">
                <a:solidFill>
                  <a:schemeClr val="tx1"/>
                </a:solidFill>
                <a:latin typeface="Arial"/>
                <a:ea typeface="Arial"/>
                <a:cs typeface="Arial"/>
                <a:sym typeface="Arial"/>
              </a:rPr>
              <a:t> </a:t>
            </a:r>
          </a:p>
          <a:p>
            <a:pPr fontAlgn="auto" latinLnBrk="1" hangingPunct="0">
              <a:spcBef>
                <a:spcPts val="0"/>
              </a:spcBef>
              <a:spcAft>
                <a:spcPts val="0"/>
              </a:spcAft>
              <a:defRPr/>
            </a:pPr>
            <a:r>
              <a:rPr lang="en-GB" sz="1600" dirty="0">
                <a:solidFill>
                  <a:schemeClr val="tx1"/>
                </a:solidFill>
                <a:latin typeface="Arial"/>
                <a:ea typeface="Arial"/>
                <a:cs typeface="Arial"/>
                <a:sym typeface="Arial"/>
              </a:rPr>
              <a:t>cost?</a:t>
            </a:r>
          </a:p>
        </p:txBody>
      </p:sp>
      <p:sp>
        <p:nvSpPr>
          <p:cNvPr id="16" name="TextBox 15"/>
          <p:cNvSpPr txBox="1"/>
          <p:nvPr/>
        </p:nvSpPr>
        <p:spPr>
          <a:xfrm>
            <a:off x="508000" y="3359155"/>
            <a:ext cx="3020249"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9" tIns="45719" rIns="45719" bIns="45719" spcCol="38100" anchor="ctr">
            <a:spAutoFit/>
          </a:bodyPr>
          <a:lstStyle/>
          <a:p>
            <a:pPr fontAlgn="auto" latinLnBrk="1" hangingPunct="0">
              <a:spcBef>
                <a:spcPts val="0"/>
              </a:spcBef>
              <a:spcAft>
                <a:spcPts val="0"/>
              </a:spcAft>
              <a:defRPr/>
            </a:pPr>
            <a:endParaRPr lang="en-GB" sz="1600" dirty="0" smtClean="0">
              <a:solidFill>
                <a:srgbClr val="00020C"/>
              </a:solidFill>
              <a:latin typeface="Arial"/>
              <a:ea typeface="Arial"/>
              <a:cs typeface="Arial"/>
              <a:sym typeface="Arial"/>
            </a:endParaRPr>
          </a:p>
          <a:p>
            <a:pPr fontAlgn="auto" latinLnBrk="1" hangingPunct="0">
              <a:spcBef>
                <a:spcPts val="0"/>
              </a:spcBef>
              <a:spcAft>
                <a:spcPts val="0"/>
              </a:spcAft>
              <a:defRPr/>
            </a:pPr>
            <a:endParaRPr lang="en-GB" sz="1600" dirty="0" smtClean="0">
              <a:solidFill>
                <a:srgbClr val="00020C"/>
              </a:solidFill>
            </a:endParaRPr>
          </a:p>
          <a:p>
            <a:pPr fontAlgn="auto" latinLnBrk="1" hangingPunct="0">
              <a:spcBef>
                <a:spcPts val="0"/>
              </a:spcBef>
              <a:spcAft>
                <a:spcPts val="0"/>
              </a:spcAft>
              <a:defRPr/>
            </a:pPr>
            <a:endParaRPr lang="en-GB" sz="1600" dirty="0" smtClean="0">
              <a:solidFill>
                <a:srgbClr val="00020C"/>
              </a:solidFill>
              <a:latin typeface="Arial"/>
              <a:ea typeface="Arial"/>
              <a:cs typeface="Arial"/>
              <a:sym typeface="Arial"/>
            </a:endParaRPr>
          </a:p>
        </p:txBody>
      </p:sp>
      <p:pic>
        <p:nvPicPr>
          <p:cNvPr id="17" name="image.png"/>
          <p:cNvPicPr/>
          <p:nvPr/>
        </p:nvPicPr>
        <p:blipFill>
          <a:blip r:embed="rId6">
            <a:extLst/>
          </a:blip>
          <a:stretch>
            <a:fillRect/>
          </a:stretch>
        </p:blipFill>
        <p:spPr>
          <a:xfrm>
            <a:off x="6644640" y="6273204"/>
            <a:ext cx="2293620" cy="1464118"/>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93975" y="201507"/>
            <a:ext cx="4432300" cy="1122680"/>
          </a:xfrm>
        </p:spPr>
        <p:txBody>
          <a:bodyPr/>
          <a:lstStyle/>
          <a:p>
            <a:pPr eaLnBrk="1" hangingPunct="1"/>
            <a:r>
              <a:rPr lang="fr-FR" sz="4800" dirty="0" err="1" smtClean="0">
                <a:solidFill>
                  <a:srgbClr val="D79ECF"/>
                </a:solidFill>
                <a:ea typeface="ＭＳ Ｐゴシック" pitchFamily="-109" charset="-128"/>
                <a:cs typeface="ＭＳ Ｐゴシック" pitchFamily="-109" charset="-128"/>
              </a:rPr>
              <a:t>PrEP-ception</a:t>
            </a:r>
            <a:endParaRPr lang="fr-FR" sz="4800" dirty="0" smtClean="0">
              <a:solidFill>
                <a:srgbClr val="D79ECF"/>
              </a:solidFill>
              <a:ea typeface="ＭＳ Ｐゴシック" pitchFamily="-109" charset="-128"/>
              <a:cs typeface="ＭＳ Ｐゴシック" pitchFamily="-109" charset="-128"/>
            </a:endParaRPr>
          </a:p>
        </p:txBody>
      </p:sp>
      <p:pic>
        <p:nvPicPr>
          <p:cNvPr id="37892" name="Picture 3" descr="Screen Shot 2015-05-10 at 4.40.33 PM.png"/>
          <p:cNvPicPr>
            <a:picLocks noChangeAspect="1"/>
          </p:cNvPicPr>
          <p:nvPr/>
        </p:nvPicPr>
        <p:blipFill>
          <a:blip r:embed="rId3"/>
          <a:srcRect/>
          <a:stretch>
            <a:fillRect/>
          </a:stretch>
        </p:blipFill>
        <p:spPr bwMode="auto">
          <a:xfrm>
            <a:off x="2911475" y="1863937"/>
            <a:ext cx="3543300" cy="4332393"/>
          </a:xfrm>
          <a:prstGeom prst="rect">
            <a:avLst/>
          </a:prstGeom>
          <a:noFill/>
          <a:ln w="9525">
            <a:noFill/>
            <a:miter lim="800000"/>
            <a:headEnd/>
            <a:tailEnd/>
          </a:ln>
        </p:spPr>
      </p:pic>
      <p:pic>
        <p:nvPicPr>
          <p:cNvPr id="37893" name="Picture 9" descr="Screen Shot 2015-05-10 at 4.40.21 PM.png"/>
          <p:cNvPicPr>
            <a:picLocks noChangeAspect="1"/>
          </p:cNvPicPr>
          <p:nvPr/>
        </p:nvPicPr>
        <p:blipFill>
          <a:blip r:embed="rId4"/>
          <a:srcRect/>
          <a:stretch>
            <a:fillRect/>
          </a:stretch>
        </p:blipFill>
        <p:spPr bwMode="auto">
          <a:xfrm>
            <a:off x="2435225" y="6441017"/>
            <a:ext cx="4419600" cy="518160"/>
          </a:xfrm>
          <a:prstGeom prst="rect">
            <a:avLst/>
          </a:prstGeom>
          <a:noFill/>
          <a:ln w="9525">
            <a:noFill/>
            <a:miter lim="800000"/>
            <a:headEnd/>
            <a:tailEnd/>
          </a:ln>
        </p:spPr>
      </p:pic>
      <p:pic>
        <p:nvPicPr>
          <p:cNvPr id="5" name="image.png"/>
          <p:cNvPicPr/>
          <p:nvPr/>
        </p:nvPicPr>
        <p:blipFill>
          <a:blip r:embed="rId5">
            <a:extLst/>
          </a:blip>
          <a:stretch>
            <a:fillRect/>
          </a:stretch>
        </p:blipFill>
        <p:spPr>
          <a:xfrm>
            <a:off x="6644640" y="6273204"/>
            <a:ext cx="2293620" cy="1464118"/>
          </a:xfrm>
          <a:prstGeom prst="rect">
            <a:avLst/>
          </a:prstGeom>
          <a:ln w="12700">
            <a:miter lim="400000"/>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4" name="Shape 144"/>
          <p:cNvSpPr>
            <a:spLocks noGrp="1"/>
          </p:cNvSpPr>
          <p:nvPr>
            <p:ph type="title" idx="4294967295"/>
          </p:nvPr>
        </p:nvSpPr>
        <p:spPr>
          <a:xfrm>
            <a:off x="0" y="835453"/>
            <a:ext cx="9334500" cy="1381760"/>
          </a:xfrm>
        </p:spPr>
        <p:txBody>
          <a:bodyPr lIns="0" tIns="0" rIns="0" bIns="0">
            <a:noAutofit/>
          </a:bodyPr>
          <a:lstStyle/>
          <a:p>
            <a:pPr algn="ctr"/>
            <a:r>
              <a:rPr lang="en-GB" sz="4800" dirty="0" smtClean="0">
                <a:solidFill>
                  <a:srgbClr val="D79ECF"/>
                </a:solidFill>
                <a:ea typeface="ＭＳ Ｐゴシック" pitchFamily="-109" charset="-128"/>
                <a:cs typeface="ＭＳ Ｐゴシック" pitchFamily="-109" charset="-128"/>
              </a:rPr>
              <a:t/>
            </a:r>
            <a:br>
              <a:rPr lang="en-GB" sz="4800" dirty="0" smtClean="0">
                <a:solidFill>
                  <a:srgbClr val="D79ECF"/>
                </a:solidFill>
                <a:ea typeface="ＭＳ Ｐゴシック" pitchFamily="-109" charset="-128"/>
                <a:cs typeface="ＭＳ Ｐゴシック" pitchFamily="-109" charset="-128"/>
              </a:rPr>
            </a:br>
            <a:r>
              <a:rPr lang="en-US" sz="4800" dirty="0" smtClean="0">
                <a:solidFill>
                  <a:srgbClr val="D79ECF"/>
                </a:solidFill>
                <a:ea typeface="ＭＳ Ｐゴシック" pitchFamily="-109" charset="-128"/>
                <a:cs typeface="ＭＳ Ｐゴシック" pitchFamily="-109" charset="-128"/>
              </a:rPr>
              <a:t/>
            </a:r>
            <a:br>
              <a:rPr lang="en-US" sz="4800" dirty="0" smtClean="0">
                <a:solidFill>
                  <a:srgbClr val="D79ECF"/>
                </a:solidFill>
                <a:ea typeface="ＭＳ Ｐゴシック" pitchFamily="-109" charset="-128"/>
                <a:cs typeface="ＭＳ Ｐゴシック" pitchFamily="-109" charset="-128"/>
              </a:rPr>
            </a:br>
            <a:r>
              <a:rPr lang="en-US" sz="4800" b="0" dirty="0" smtClean="0">
                <a:solidFill>
                  <a:srgbClr val="D79ECF"/>
                </a:solidFill>
                <a:ea typeface="ＭＳ Ｐゴシック" pitchFamily="-109" charset="-128"/>
                <a:cs typeface="ＭＳ Ｐゴシック" pitchFamily="-109" charset="-128"/>
              </a:rPr>
              <a:t/>
            </a:r>
            <a:br>
              <a:rPr lang="en-US" sz="4800" b="0" dirty="0" smtClean="0">
                <a:solidFill>
                  <a:srgbClr val="D79ECF"/>
                </a:solidFill>
                <a:ea typeface="ＭＳ Ｐゴシック" pitchFamily="-109" charset="-128"/>
                <a:cs typeface="ＭＳ Ｐゴシック" pitchFamily="-109" charset="-128"/>
              </a:rPr>
            </a:br>
            <a:r>
              <a:rPr lang="en-US" sz="4800" b="0" dirty="0" smtClean="0">
                <a:solidFill>
                  <a:srgbClr val="D79ECF"/>
                </a:solidFill>
                <a:ea typeface="ＭＳ Ｐゴシック" pitchFamily="-109" charset="-128"/>
                <a:cs typeface="ＭＳ Ｐゴシック" pitchFamily="-109" charset="-128"/>
              </a:rPr>
              <a:t/>
            </a:r>
            <a:br>
              <a:rPr lang="en-US" sz="4800" b="0" dirty="0" smtClean="0">
                <a:solidFill>
                  <a:srgbClr val="D79ECF"/>
                </a:solidFill>
                <a:ea typeface="ＭＳ Ｐゴシック" pitchFamily="-109" charset="-128"/>
                <a:cs typeface="ＭＳ Ｐゴシック" pitchFamily="-109" charset="-128"/>
              </a:rPr>
            </a:br>
            <a:r>
              <a:rPr lang="en-GB" sz="4800" dirty="0" smtClean="0">
                <a:solidFill>
                  <a:srgbClr val="D79ECF"/>
                </a:solidFill>
                <a:ea typeface="ＭＳ Ｐゴシック" pitchFamily="-109" charset="-128"/>
                <a:cs typeface="ＭＳ Ｐゴシック" pitchFamily="-109" charset="-128"/>
              </a:rPr>
              <a:t>Sustainable Healthcare Implementation </a:t>
            </a:r>
            <a:r>
              <a:rPr lang="en-GB" sz="4800" dirty="0" err="1" smtClean="0">
                <a:solidFill>
                  <a:srgbClr val="D79ECF"/>
                </a:solidFill>
                <a:ea typeface="ＭＳ Ｐゴシック" pitchFamily="-109" charset="-128"/>
                <a:cs typeface="ＭＳ Ｐゴシック" pitchFamily="-109" charset="-128"/>
              </a:rPr>
              <a:t>PrEP</a:t>
            </a:r>
            <a:r>
              <a:rPr lang="en-GB" sz="4800" dirty="0" smtClean="0">
                <a:solidFill>
                  <a:srgbClr val="D79ECF"/>
                </a:solidFill>
                <a:ea typeface="ＭＳ Ｐゴシック" pitchFamily="-109" charset="-128"/>
                <a:cs typeface="ＭＳ Ｐゴシック" pitchFamily="-109" charset="-128"/>
              </a:rPr>
              <a:t> Pilot</a:t>
            </a:r>
            <a:r>
              <a:rPr lang="en-US" sz="4800" dirty="0" smtClean="0">
                <a:solidFill>
                  <a:srgbClr val="D79ECF"/>
                </a:solidFill>
                <a:ea typeface="ＭＳ Ｐゴシック" pitchFamily="-109" charset="-128"/>
                <a:cs typeface="ＭＳ Ｐゴシック" pitchFamily="-109" charset="-128"/>
              </a:rPr>
              <a:t>  (SHIPP)</a:t>
            </a:r>
            <a:endParaRPr lang="en-GB" sz="4800" dirty="0" smtClean="0">
              <a:solidFill>
                <a:srgbClr val="D79ECF"/>
              </a:solidFill>
              <a:ea typeface="ＭＳ Ｐゴシック" pitchFamily="-109" charset="-128"/>
              <a:cs typeface="ＭＳ Ｐゴシック" pitchFamily="-109" charset="-128"/>
            </a:endParaRPr>
          </a:p>
        </p:txBody>
      </p:sp>
      <p:sp>
        <p:nvSpPr>
          <p:cNvPr id="2" name="Rectangle 1"/>
          <p:cNvSpPr/>
          <p:nvPr/>
        </p:nvSpPr>
        <p:spPr>
          <a:xfrm>
            <a:off x="114934" y="2406308"/>
            <a:ext cx="8905877" cy="1077218"/>
          </a:xfrm>
          <a:prstGeom prst="rect">
            <a:avLst/>
          </a:prstGeom>
        </p:spPr>
        <p:txBody>
          <a:bodyPr wrap="square">
            <a:spAutoFit/>
          </a:bodyPr>
          <a:lstStyle/>
          <a:p>
            <a:pPr algn="l">
              <a:buFont typeface="Wingdings" pitchFamily="-109" charset="2"/>
              <a:buNone/>
            </a:pPr>
            <a:r>
              <a:rPr lang="en-US" sz="3200" dirty="0" smtClean="0">
                <a:solidFill>
                  <a:schemeClr val="tx1"/>
                </a:solidFill>
                <a:ea typeface="ＭＳ Ｐゴシック" pitchFamily="-109" charset="-128"/>
                <a:cs typeface="ＭＳ Ｐゴシック" pitchFamily="-109" charset="-128"/>
              </a:rPr>
              <a:t>Demonstration Project:</a:t>
            </a:r>
          </a:p>
          <a:p>
            <a:pPr lvl="2" algn="l">
              <a:buFont typeface="Wingdings" pitchFamily="-109" charset="2"/>
              <a:buNone/>
            </a:pPr>
            <a:r>
              <a:rPr lang="en-US" sz="3200" b="0" i="1" dirty="0" smtClean="0">
                <a:solidFill>
                  <a:schemeClr val="tx1"/>
                </a:solidFill>
                <a:ea typeface="ＭＳ Ｐゴシック" pitchFamily="-109" charset="-128"/>
                <a:cs typeface="ＭＳ Ｐゴシック" pitchFamily="-109" charset="-128"/>
              </a:rPr>
              <a:t>Can public clinics deliver </a:t>
            </a:r>
            <a:r>
              <a:rPr lang="en-US" sz="3200" b="0" i="1" dirty="0" err="1" smtClean="0">
                <a:solidFill>
                  <a:schemeClr val="tx1"/>
                </a:solidFill>
                <a:ea typeface="ＭＳ Ｐゴシック" pitchFamily="-109" charset="-128"/>
                <a:cs typeface="ＭＳ Ｐゴシック" pitchFamily="-109" charset="-128"/>
              </a:rPr>
              <a:t>PrEP</a:t>
            </a:r>
            <a:r>
              <a:rPr lang="en-US" sz="3200" b="0" i="1" dirty="0" smtClean="0">
                <a:solidFill>
                  <a:schemeClr val="tx1"/>
                </a:solidFill>
                <a:ea typeface="ＭＳ Ｐゴシック" pitchFamily="-109" charset="-128"/>
                <a:cs typeface="ＭＳ Ｐゴシック" pitchFamily="-109" charset="-128"/>
              </a:rPr>
              <a:t> effectively?</a:t>
            </a:r>
            <a:endParaRPr lang="en-US" sz="3200" b="0" i="1" dirty="0">
              <a:solidFill>
                <a:schemeClr val="tx1"/>
              </a:solidFill>
              <a:ea typeface="ＭＳ Ｐゴシック" pitchFamily="-109" charset="-128"/>
              <a:cs typeface="ＭＳ Ｐゴシック" pitchFamily="-109" charset="-128"/>
            </a:endParaRPr>
          </a:p>
        </p:txBody>
      </p:sp>
      <p:sp>
        <p:nvSpPr>
          <p:cNvPr id="3" name="Rectangle 2"/>
          <p:cNvSpPr/>
          <p:nvPr/>
        </p:nvSpPr>
        <p:spPr>
          <a:xfrm>
            <a:off x="119695" y="3800536"/>
            <a:ext cx="8921752" cy="3908763"/>
          </a:xfrm>
          <a:prstGeom prst="rect">
            <a:avLst/>
          </a:prstGeom>
        </p:spPr>
        <p:txBody>
          <a:bodyPr wrap="square" anchor="ctr">
            <a:spAutoFit/>
          </a:bodyPr>
          <a:lstStyle/>
          <a:p>
            <a:pPr marL="457200" indent="-457200" algn="l"/>
            <a:r>
              <a:rPr lang="en-GB" sz="2400" b="0" dirty="0" smtClean="0">
                <a:solidFill>
                  <a:schemeClr val="tx1"/>
                </a:solidFill>
                <a:ea typeface="ＭＳ Ｐゴシック" pitchFamily="-109" charset="-128"/>
                <a:cs typeface="ＭＳ Ｐゴシック" pitchFamily="-109" charset="-128"/>
              </a:rPr>
              <a:t>In Philadelphia</a:t>
            </a:r>
            <a:r>
              <a:rPr lang="en-GB" sz="2400" b="0" dirty="0">
                <a:solidFill>
                  <a:schemeClr val="tx1"/>
                </a:solidFill>
                <a:ea typeface="ＭＳ Ｐゴシック" pitchFamily="-109" charset="-128"/>
                <a:cs typeface="ＭＳ Ｐゴシック" pitchFamily="-109" charset="-128"/>
              </a:rPr>
              <a:t>, Chicago,</a:t>
            </a:r>
            <a:r>
              <a:rPr lang="en-GB" sz="2400" b="0" dirty="0" smtClean="0">
                <a:solidFill>
                  <a:schemeClr val="tx1"/>
                </a:solidFill>
                <a:ea typeface="ＭＳ Ｐゴシック" pitchFamily="-109" charset="-128"/>
                <a:cs typeface="ＭＳ Ｐゴシック" pitchFamily="-109" charset="-128"/>
              </a:rPr>
              <a:t> Washington DC &amp; Jackson MS</a:t>
            </a:r>
          </a:p>
          <a:p>
            <a:pPr marL="457200" indent="-457200" algn="l"/>
            <a:r>
              <a:rPr lang="en-GB" sz="2800" b="0" dirty="0" smtClean="0">
                <a:solidFill>
                  <a:schemeClr val="tx1"/>
                </a:solidFill>
                <a:ea typeface="ＭＳ Ｐゴシック" pitchFamily="-109" charset="-128"/>
                <a:cs typeface="ＭＳ Ｐゴシック" pitchFamily="-109" charset="-128"/>
              </a:rPr>
              <a:t>   </a:t>
            </a:r>
            <a:r>
              <a:rPr lang="en-GB" sz="2400" b="0" dirty="0" smtClean="0">
                <a:solidFill>
                  <a:schemeClr val="tx1"/>
                </a:solidFill>
                <a:ea typeface="ＭＳ Ｐゴシック" pitchFamily="-109" charset="-128"/>
                <a:cs typeface="ＭＳ Ｐゴシック" pitchFamily="-109" charset="-128"/>
              </a:rPr>
              <a:t>1200 participants are getting:</a:t>
            </a:r>
          </a:p>
          <a:p>
            <a:pPr marL="457200" indent="-457200" algn="l">
              <a:buFont typeface="Wingdings" charset="2"/>
              <a:buChar char="§"/>
            </a:pPr>
            <a:endParaRPr lang="en-GB" sz="2800" b="0" dirty="0" smtClean="0">
              <a:solidFill>
                <a:schemeClr val="tx1"/>
              </a:solidFill>
              <a:ea typeface="ＭＳ Ｐゴシック" pitchFamily="-109" charset="-128"/>
              <a:cs typeface="ＭＳ Ｐゴシック" pitchFamily="-109" charset="-128"/>
            </a:endParaRPr>
          </a:p>
          <a:p>
            <a:pPr marL="457200" indent="-457200" algn="l">
              <a:buFont typeface="Wingdings" charset="2"/>
              <a:buChar char="§"/>
            </a:pPr>
            <a:endParaRPr lang="en-GB" sz="2800" b="0" dirty="0" smtClean="0">
              <a:solidFill>
                <a:schemeClr val="tx1"/>
              </a:solidFill>
              <a:ea typeface="ＭＳ Ｐゴシック" pitchFamily="-109" charset="-128"/>
              <a:cs typeface="ＭＳ Ｐゴシック" pitchFamily="-109" charset="-128"/>
            </a:endParaRPr>
          </a:p>
          <a:p>
            <a:pPr algn="l"/>
            <a:endParaRPr lang="en-GB" sz="2800" b="0" dirty="0" smtClean="0">
              <a:solidFill>
                <a:schemeClr val="tx1"/>
              </a:solidFill>
              <a:ea typeface="ＭＳ Ｐゴシック" pitchFamily="-109" charset="-128"/>
              <a:cs typeface="ＭＳ Ｐゴシック" pitchFamily="-109" charset="-128"/>
            </a:endParaRPr>
          </a:p>
          <a:p>
            <a:pPr algn="l"/>
            <a:endParaRPr lang="en-GB" sz="2800" b="0" dirty="0" smtClean="0">
              <a:solidFill>
                <a:schemeClr val="tx1"/>
              </a:solidFill>
              <a:ea typeface="ＭＳ Ｐゴシック" pitchFamily="-109" charset="-128"/>
              <a:cs typeface="ＭＳ Ｐゴシック" pitchFamily="-109" charset="-128"/>
            </a:endParaRPr>
          </a:p>
          <a:p>
            <a:pPr lvl="2" indent="0" algn="l"/>
            <a:endParaRPr lang="en-US" sz="2800" dirty="0" smtClean="0">
              <a:solidFill>
                <a:srgbClr val="BF0000"/>
              </a:solidFill>
              <a:ea typeface="ＭＳ Ｐゴシック" pitchFamily="-109" charset="-128"/>
              <a:cs typeface="ＭＳ Ｐゴシック" pitchFamily="-109" charset="-128"/>
            </a:endParaRPr>
          </a:p>
          <a:p>
            <a:pPr marL="457200" indent="-457200" algn="l"/>
            <a:endParaRPr lang="en-GB" sz="2800" b="0" dirty="0" smtClean="0">
              <a:solidFill>
                <a:schemeClr val="tx1"/>
              </a:solidFill>
              <a:ea typeface="ＭＳ Ｐゴシック" pitchFamily="-109" charset="-128"/>
              <a:cs typeface="ＭＳ Ｐゴシック" pitchFamily="-109" charset="-128"/>
            </a:endParaRPr>
          </a:p>
          <a:p>
            <a:pPr marL="457200" lvl="1" indent="-457200" algn="l">
              <a:buFont typeface="Wingdings" charset="2"/>
              <a:buChar char="§"/>
            </a:pPr>
            <a:endParaRPr lang="en-GB" sz="2800" b="0" dirty="0">
              <a:solidFill>
                <a:schemeClr val="tx1"/>
              </a:solidFill>
              <a:ea typeface="ＭＳ Ｐゴシック" pitchFamily="-109" charset="-128"/>
              <a:cs typeface="ＭＳ Ｐゴシック" pitchFamily="-109" charset="-128"/>
            </a:endParaRPr>
          </a:p>
        </p:txBody>
      </p:sp>
      <p:sp>
        <p:nvSpPr>
          <p:cNvPr id="7" name="Rectangle 6"/>
          <p:cNvSpPr/>
          <p:nvPr/>
        </p:nvSpPr>
        <p:spPr>
          <a:xfrm>
            <a:off x="557847" y="4912037"/>
            <a:ext cx="5867401" cy="1938992"/>
          </a:xfrm>
          <a:prstGeom prst="rect">
            <a:avLst/>
          </a:prstGeom>
        </p:spPr>
        <p:txBody>
          <a:bodyPr wrap="square">
            <a:spAutoFit/>
          </a:bodyPr>
          <a:lstStyle/>
          <a:p>
            <a:pPr marL="457200" lvl="2" indent="-457200" algn="l">
              <a:buFont typeface="Wingdings" charset="2"/>
              <a:buChar char="ü"/>
            </a:pPr>
            <a:r>
              <a:rPr lang="en-US" sz="2400" b="0" dirty="0" smtClean="0">
                <a:solidFill>
                  <a:schemeClr val="tx1"/>
                </a:solidFill>
                <a:ea typeface="ＭＳ Ｐゴシック" pitchFamily="-109" charset="-128"/>
                <a:cs typeface="ＭＳ Ｐゴシック" pitchFamily="-109" charset="-128"/>
              </a:rPr>
              <a:t>Health </a:t>
            </a:r>
            <a:r>
              <a:rPr lang="en-US" sz="2400" b="0" dirty="0">
                <a:solidFill>
                  <a:schemeClr val="tx1"/>
                </a:solidFill>
                <a:ea typeface="ＭＳ Ｐゴシック" pitchFamily="-109" charset="-128"/>
                <a:cs typeface="ＭＳ Ｐゴシック" pitchFamily="-109" charset="-128"/>
              </a:rPr>
              <a:t>care and </a:t>
            </a:r>
            <a:r>
              <a:rPr lang="en-US" sz="2400" b="0" dirty="0" smtClean="0">
                <a:solidFill>
                  <a:schemeClr val="tx1"/>
                </a:solidFill>
                <a:ea typeface="ＭＳ Ｐゴシック" pitchFamily="-109" charset="-128"/>
                <a:cs typeface="ＭＳ Ｐゴシック" pitchFamily="-109" charset="-128"/>
              </a:rPr>
              <a:t>treatment </a:t>
            </a:r>
            <a:endParaRPr lang="en-US" sz="2400" b="0" dirty="0">
              <a:solidFill>
                <a:schemeClr val="tx1"/>
              </a:solidFill>
              <a:ea typeface="ＭＳ Ｐゴシック" pitchFamily="-109" charset="-128"/>
              <a:cs typeface="ＭＳ Ｐゴシック" pitchFamily="-109" charset="-128"/>
            </a:endParaRPr>
          </a:p>
          <a:p>
            <a:pPr marL="457200" lvl="2" indent="-457200" algn="l">
              <a:buFont typeface="Wingdings" charset="2"/>
              <a:buChar char="ü"/>
            </a:pPr>
            <a:r>
              <a:rPr lang="en-US" sz="2400" b="0" dirty="0">
                <a:solidFill>
                  <a:schemeClr val="tx1"/>
                </a:solidFill>
                <a:ea typeface="ＭＳ Ｐゴシック" pitchFamily="-109" charset="-128"/>
                <a:cs typeface="ＭＳ Ｐゴシック" pitchFamily="-109" charset="-128"/>
              </a:rPr>
              <a:t>HIV and STI </a:t>
            </a:r>
            <a:r>
              <a:rPr lang="en-US" sz="2400" b="0" dirty="0" smtClean="0">
                <a:solidFill>
                  <a:schemeClr val="tx1"/>
                </a:solidFill>
                <a:ea typeface="ＭＳ Ｐゴシック" pitchFamily="-109" charset="-128"/>
                <a:cs typeface="ＭＳ Ｐゴシック" pitchFamily="-109" charset="-128"/>
              </a:rPr>
              <a:t>screening &amp; </a:t>
            </a:r>
            <a:r>
              <a:rPr lang="en-GB" sz="2400" b="0" dirty="0">
                <a:solidFill>
                  <a:schemeClr val="tx1"/>
                </a:solidFill>
                <a:ea typeface="ＭＳ Ｐゴシック" pitchFamily="-109" charset="-128"/>
                <a:cs typeface="ＭＳ Ｐゴシック" pitchFamily="-109" charset="-128"/>
              </a:rPr>
              <a:t>prenatal </a:t>
            </a:r>
            <a:r>
              <a:rPr lang="en-GB" sz="2400" b="0" dirty="0" smtClean="0">
                <a:solidFill>
                  <a:schemeClr val="tx1"/>
                </a:solidFill>
                <a:ea typeface="ＭＳ Ｐゴシック" pitchFamily="-109" charset="-128"/>
                <a:cs typeface="ＭＳ Ｐゴシック" pitchFamily="-109" charset="-128"/>
              </a:rPr>
              <a:t>care</a:t>
            </a:r>
            <a:endParaRPr lang="en-US" sz="2400" b="0" dirty="0" smtClean="0">
              <a:solidFill>
                <a:schemeClr val="tx1"/>
              </a:solidFill>
              <a:ea typeface="ＭＳ Ｐゴシック" pitchFamily="-109" charset="-128"/>
              <a:cs typeface="ＭＳ Ｐゴシック" pitchFamily="-109" charset="-128"/>
            </a:endParaRPr>
          </a:p>
          <a:p>
            <a:pPr marL="457200" lvl="2" indent="-457200" algn="l">
              <a:buFont typeface="Wingdings" charset="2"/>
              <a:buChar char="ü"/>
            </a:pPr>
            <a:r>
              <a:rPr lang="en-US" sz="2400" b="0" dirty="0" err="1" smtClean="0">
                <a:solidFill>
                  <a:schemeClr val="tx1"/>
                </a:solidFill>
                <a:ea typeface="ＭＳ Ｐゴシック" pitchFamily="-109" charset="-128"/>
                <a:cs typeface="ＭＳ Ｐゴシック" pitchFamily="-109" charset="-128"/>
              </a:rPr>
              <a:t>PrEP</a:t>
            </a:r>
            <a:r>
              <a:rPr lang="en-US" sz="2400" b="0" dirty="0" smtClean="0">
                <a:solidFill>
                  <a:schemeClr val="tx1"/>
                </a:solidFill>
                <a:ea typeface="ＭＳ Ｐゴシック" pitchFamily="-109" charset="-128"/>
                <a:cs typeface="ＭＳ Ｐゴシック" pitchFamily="-109" charset="-128"/>
              </a:rPr>
              <a:t> pills </a:t>
            </a:r>
          </a:p>
          <a:p>
            <a:pPr marL="457200" lvl="2" indent="-457200" algn="l">
              <a:buFont typeface="Wingdings" charset="2"/>
              <a:buChar char="ü"/>
            </a:pPr>
            <a:r>
              <a:rPr lang="en-US" sz="2400" b="0" dirty="0" smtClean="0">
                <a:solidFill>
                  <a:schemeClr val="tx1"/>
                </a:solidFill>
                <a:ea typeface="ＭＳ Ｐゴシック" pitchFamily="-109" charset="-128"/>
                <a:cs typeface="ＭＳ Ｐゴシック" pitchFamily="-109" charset="-128"/>
              </a:rPr>
              <a:t>help </a:t>
            </a:r>
            <a:r>
              <a:rPr lang="en-US" sz="2400" b="0" dirty="0">
                <a:solidFill>
                  <a:schemeClr val="tx1"/>
                </a:solidFill>
                <a:ea typeface="ＭＳ Ｐゴシック" pitchFamily="-109" charset="-128"/>
                <a:cs typeface="ＭＳ Ｐゴシック" pitchFamily="-109" charset="-128"/>
              </a:rPr>
              <a:t>in using</a:t>
            </a:r>
            <a:r>
              <a:rPr lang="en-US" sz="2400" b="0" dirty="0" smtClean="0">
                <a:solidFill>
                  <a:schemeClr val="tx1"/>
                </a:solidFill>
                <a:ea typeface="ＭＳ Ｐゴシック" pitchFamily="-109" charset="-128"/>
                <a:cs typeface="ＭＳ Ｐゴシック" pitchFamily="-109" charset="-128"/>
              </a:rPr>
              <a:t> </a:t>
            </a:r>
            <a:r>
              <a:rPr lang="en-US" sz="2400" b="0" dirty="0" err="1" smtClean="0">
                <a:solidFill>
                  <a:schemeClr val="tx1"/>
                </a:solidFill>
                <a:ea typeface="ＭＳ Ｐゴシック" pitchFamily="-109" charset="-128"/>
                <a:cs typeface="ＭＳ Ｐゴシック" pitchFamily="-109" charset="-128"/>
              </a:rPr>
              <a:t>PrEP</a:t>
            </a:r>
            <a:r>
              <a:rPr lang="en-US" sz="2400" b="0" dirty="0" smtClean="0">
                <a:solidFill>
                  <a:schemeClr val="tx1"/>
                </a:solidFill>
                <a:ea typeface="ＭＳ Ｐゴシック" pitchFamily="-109" charset="-128"/>
                <a:cs typeface="ＭＳ Ｐゴシック" pitchFamily="-109" charset="-128"/>
              </a:rPr>
              <a:t> correctly every day</a:t>
            </a:r>
          </a:p>
          <a:p>
            <a:pPr marL="457200" lvl="2" indent="-457200" algn="l">
              <a:buFont typeface="Wingdings" charset="2"/>
              <a:buChar char="§"/>
            </a:pPr>
            <a:endParaRPr lang="en-GB" sz="2400" b="0" dirty="0">
              <a:solidFill>
                <a:schemeClr val="tx1"/>
              </a:solidFill>
              <a:ea typeface="ＭＳ Ｐゴシック" pitchFamily="-109" charset="-128"/>
              <a:cs typeface="ＭＳ Ｐゴシック" pitchFamily="-109" charset="-128"/>
            </a:endParaRPr>
          </a:p>
        </p:txBody>
      </p:sp>
      <p:pic>
        <p:nvPicPr>
          <p:cNvPr id="6" name="Picture 8" descr="Screen Shot 2015-06-24 at 2.25.47 PM.png"/>
          <p:cNvPicPr>
            <a:picLocks noChangeAspect="1"/>
          </p:cNvPicPr>
          <p:nvPr/>
        </p:nvPicPr>
        <p:blipFill>
          <a:blip r:embed="rId3"/>
          <a:srcRect/>
          <a:stretch>
            <a:fillRect/>
          </a:stretch>
        </p:blipFill>
        <p:spPr bwMode="auto">
          <a:xfrm>
            <a:off x="6363336" y="4540639"/>
            <a:ext cx="2657475" cy="262374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 name="Shape 164"/>
          <p:cNvSpPr>
            <a:spLocks noGrp="1"/>
          </p:cNvSpPr>
          <p:nvPr>
            <p:ph type="title" idx="4294967295"/>
          </p:nvPr>
        </p:nvSpPr>
        <p:spPr>
          <a:xfrm>
            <a:off x="727075" y="0"/>
            <a:ext cx="8001000" cy="1122680"/>
          </a:xfrm>
          <a:prstGeom prst="rect">
            <a:avLst/>
          </a:prstGeom>
        </p:spPr>
        <p:txBody>
          <a:bodyPr lIns="0" tIns="0" rIns="0" bIns="0">
            <a:normAutofit/>
          </a:bodyPr>
          <a:lstStyle>
            <a:lvl1pPr>
              <a:defRPr sz="4400"/>
            </a:lvl1pPr>
          </a:lstStyle>
          <a:p>
            <a:pPr lvl="0">
              <a:defRPr sz="1800" b="0">
                <a:solidFill>
                  <a:srgbClr val="000000"/>
                </a:solidFill>
              </a:defRPr>
            </a:pPr>
            <a:r>
              <a:rPr sz="4800" b="1" dirty="0">
                <a:solidFill>
                  <a:srgbClr val="D79ECF"/>
                </a:solidFill>
              </a:rPr>
              <a:t>How do people get PrEP?</a:t>
            </a:r>
          </a:p>
        </p:txBody>
      </p:sp>
      <p:sp>
        <p:nvSpPr>
          <p:cNvPr id="165" name="Shape 165"/>
          <p:cNvSpPr>
            <a:spLocks noGrp="1"/>
          </p:cNvSpPr>
          <p:nvPr>
            <p:ph type="body" idx="4294967295"/>
          </p:nvPr>
        </p:nvSpPr>
        <p:spPr>
          <a:xfrm>
            <a:off x="319705" y="1557372"/>
            <a:ext cx="8586171" cy="5958841"/>
          </a:xfrm>
          <a:prstGeom prst="rect">
            <a:avLst/>
          </a:prstGeom>
        </p:spPr>
        <p:txBody>
          <a:bodyPr lIns="0" tIns="0" rIns="0" bIns="0">
            <a:normAutofit/>
          </a:bodyPr>
          <a:lstStyle/>
          <a:p>
            <a:pPr>
              <a:buClrTx/>
              <a:buNone/>
              <a:defRPr sz="1800"/>
            </a:pPr>
            <a:r>
              <a:rPr lang="en-US" sz="3800" dirty="0" smtClean="0">
                <a:solidFill>
                  <a:schemeClr val="tx1"/>
                </a:solidFill>
              </a:rPr>
              <a:t>With a </a:t>
            </a:r>
            <a:r>
              <a:rPr sz="3800" dirty="0" smtClean="0">
                <a:solidFill>
                  <a:schemeClr val="tx1"/>
                </a:solidFill>
              </a:rPr>
              <a:t>prescri</a:t>
            </a:r>
            <a:r>
              <a:rPr lang="en-US" sz="3800" dirty="0" smtClean="0">
                <a:solidFill>
                  <a:schemeClr val="tx1"/>
                </a:solidFill>
              </a:rPr>
              <a:t>ption, after being checked for:</a:t>
            </a:r>
          </a:p>
          <a:p>
            <a:pPr lvl="1">
              <a:buClrTx/>
              <a:buSzPct val="100000"/>
              <a:buFont typeface="Wingdings" charset="2"/>
              <a:buChar char="§"/>
              <a:defRPr sz="1800"/>
            </a:pPr>
            <a:r>
              <a:rPr sz="2595" dirty="0" smtClean="0">
                <a:solidFill>
                  <a:schemeClr val="tx1"/>
                </a:solidFill>
              </a:rPr>
              <a:t>Negative </a:t>
            </a:r>
            <a:r>
              <a:rPr sz="2595" dirty="0">
                <a:solidFill>
                  <a:schemeClr val="tx1"/>
                </a:solidFill>
              </a:rPr>
              <a:t>HIV </a:t>
            </a:r>
            <a:r>
              <a:rPr sz="2595" dirty="0" smtClean="0">
                <a:solidFill>
                  <a:schemeClr val="tx1"/>
                </a:solidFill>
              </a:rPr>
              <a:t>tes</a:t>
            </a:r>
            <a:r>
              <a:rPr lang="en-US" sz="2595" dirty="0" smtClean="0">
                <a:solidFill>
                  <a:schemeClr val="tx1"/>
                </a:solidFill>
              </a:rPr>
              <a:t>t</a:t>
            </a:r>
          </a:p>
          <a:p>
            <a:pPr lvl="1">
              <a:buClrTx/>
              <a:buSzPct val="100000"/>
              <a:buFont typeface="Wingdings" charset="2"/>
              <a:buChar char="§"/>
              <a:defRPr sz="1800"/>
            </a:pPr>
            <a:r>
              <a:rPr sz="2595" dirty="0" smtClean="0">
                <a:solidFill>
                  <a:schemeClr val="tx1"/>
                </a:solidFill>
              </a:rPr>
              <a:t>No </a:t>
            </a:r>
            <a:r>
              <a:rPr sz="2595" dirty="0">
                <a:solidFill>
                  <a:schemeClr val="tx1"/>
                </a:solidFill>
              </a:rPr>
              <a:t>signs/symptoms of new HIV </a:t>
            </a:r>
            <a:r>
              <a:rPr sz="2595" dirty="0" smtClean="0">
                <a:solidFill>
                  <a:schemeClr val="tx1"/>
                </a:solidFill>
              </a:rPr>
              <a:t>infection</a:t>
            </a:r>
            <a:endParaRPr lang="en-US" sz="2595" dirty="0" smtClean="0">
              <a:solidFill>
                <a:schemeClr val="tx1"/>
              </a:solidFill>
            </a:endParaRPr>
          </a:p>
          <a:p>
            <a:pPr lvl="1">
              <a:buClrTx/>
              <a:buSzPct val="100000"/>
              <a:buFont typeface="Wingdings" charset="2"/>
              <a:buChar char="§"/>
              <a:defRPr sz="1800"/>
            </a:pPr>
            <a:r>
              <a:rPr sz="2595" dirty="0" smtClean="0">
                <a:solidFill>
                  <a:schemeClr val="tx1"/>
                </a:solidFill>
              </a:rPr>
              <a:t>Normal </a:t>
            </a:r>
            <a:r>
              <a:rPr lang="en-US" sz="2595" dirty="0" smtClean="0">
                <a:solidFill>
                  <a:schemeClr val="tx1"/>
                </a:solidFill>
              </a:rPr>
              <a:t>kidney </a:t>
            </a:r>
            <a:r>
              <a:rPr sz="2595" dirty="0" smtClean="0">
                <a:solidFill>
                  <a:schemeClr val="tx1"/>
                </a:solidFill>
              </a:rPr>
              <a:t>function</a:t>
            </a:r>
            <a:endParaRPr lang="en-US" sz="2595" dirty="0" smtClean="0">
              <a:solidFill>
                <a:schemeClr val="tx1"/>
              </a:solidFill>
            </a:endParaRPr>
          </a:p>
          <a:p>
            <a:pPr lvl="1">
              <a:buClrTx/>
              <a:buSzPct val="100000"/>
              <a:buFont typeface="Wingdings" charset="2"/>
              <a:buChar char="§"/>
              <a:defRPr sz="1800"/>
            </a:pPr>
            <a:r>
              <a:rPr sz="2595" dirty="0" smtClean="0">
                <a:solidFill>
                  <a:schemeClr val="tx1"/>
                </a:solidFill>
              </a:rPr>
              <a:t>No medic</a:t>
            </a:r>
            <a:r>
              <a:rPr lang="en-US" sz="2595" dirty="0" smtClean="0">
                <a:solidFill>
                  <a:schemeClr val="tx1"/>
                </a:solidFill>
              </a:rPr>
              <a:t>ines that could interfer with PrEP</a:t>
            </a:r>
            <a:endParaRPr sz="2595" dirty="0" smtClean="0">
              <a:solidFill>
                <a:schemeClr val="tx1"/>
              </a:solidFill>
            </a:endParaRPr>
          </a:p>
          <a:p>
            <a:pPr lvl="0">
              <a:buClrTx/>
              <a:buNone/>
              <a:defRPr sz="1800"/>
            </a:pPr>
            <a:endParaRPr lang="en-US" dirty="0" smtClean="0">
              <a:solidFill>
                <a:schemeClr val="tx1"/>
              </a:solidFill>
            </a:endParaRPr>
          </a:p>
          <a:p>
            <a:pPr lvl="0">
              <a:buClrTx/>
              <a:buNone/>
              <a:defRPr sz="1800"/>
            </a:pPr>
            <a:r>
              <a:rPr lang="en-US" sz="3500" dirty="0" smtClean="0">
                <a:solidFill>
                  <a:schemeClr val="tx1"/>
                </a:solidFill>
              </a:rPr>
              <a:t>Also, c</a:t>
            </a:r>
            <a:r>
              <a:rPr sz="3500" dirty="0" smtClean="0">
                <a:solidFill>
                  <a:schemeClr val="tx1"/>
                </a:solidFill>
              </a:rPr>
              <a:t>heck</a:t>
            </a:r>
            <a:r>
              <a:rPr lang="en-US" sz="3500" dirty="0" smtClean="0">
                <a:solidFill>
                  <a:schemeClr val="tx1"/>
                </a:solidFill>
              </a:rPr>
              <a:t>-</a:t>
            </a:r>
            <a:r>
              <a:rPr sz="3500" dirty="0" smtClean="0">
                <a:solidFill>
                  <a:schemeClr val="tx1"/>
                </a:solidFill>
              </a:rPr>
              <a:t>up</a:t>
            </a:r>
            <a:r>
              <a:rPr lang="en-US" sz="3500" dirty="0" smtClean="0">
                <a:solidFill>
                  <a:schemeClr val="tx1"/>
                </a:solidFill>
              </a:rPr>
              <a:t>s</a:t>
            </a:r>
            <a:r>
              <a:rPr sz="3500" dirty="0" smtClean="0">
                <a:solidFill>
                  <a:schemeClr val="tx1"/>
                </a:solidFill>
              </a:rPr>
              <a:t> </a:t>
            </a:r>
            <a:r>
              <a:rPr sz="3500" dirty="0">
                <a:solidFill>
                  <a:schemeClr val="tx1"/>
                </a:solidFill>
              </a:rPr>
              <a:t>every 3 months</a:t>
            </a:r>
            <a:r>
              <a:rPr sz="3500" dirty="0" smtClean="0">
                <a:solidFill>
                  <a:schemeClr val="tx1"/>
                </a:solidFill>
              </a:rPr>
              <a:t> </a:t>
            </a:r>
            <a:r>
              <a:rPr lang="en-US" sz="3500" dirty="0" smtClean="0">
                <a:solidFill>
                  <a:schemeClr val="tx1"/>
                </a:solidFill>
              </a:rPr>
              <a:t>with:</a:t>
            </a:r>
          </a:p>
          <a:p>
            <a:pPr lvl="1">
              <a:buClrTx/>
              <a:buSzPct val="100000"/>
              <a:buFont typeface="Wingdings" charset="2"/>
              <a:buChar char="§"/>
              <a:defRPr sz="1800"/>
            </a:pPr>
            <a:r>
              <a:rPr sz="2595" dirty="0" smtClean="0">
                <a:solidFill>
                  <a:schemeClr val="tx1"/>
                </a:solidFill>
              </a:rPr>
              <a:t>HIV test </a:t>
            </a:r>
            <a:r>
              <a:rPr lang="en-US" sz="2595" dirty="0" smtClean="0">
                <a:solidFill>
                  <a:schemeClr val="tx1"/>
                </a:solidFill>
              </a:rPr>
              <a:t>and STI screening	</a:t>
            </a:r>
          </a:p>
          <a:p>
            <a:pPr lvl="1">
              <a:buClrTx/>
              <a:buSzPct val="100000"/>
              <a:buFont typeface="Wingdings" charset="2"/>
              <a:buChar char="§"/>
              <a:defRPr sz="1800"/>
            </a:pPr>
            <a:r>
              <a:rPr sz="2595" dirty="0" smtClean="0">
                <a:solidFill>
                  <a:schemeClr val="tx1"/>
                </a:solidFill>
              </a:rPr>
              <a:t>pregnancy test </a:t>
            </a:r>
            <a:endParaRPr lang="en-US" sz="2595" dirty="0" smtClean="0">
              <a:solidFill>
                <a:schemeClr val="tx1"/>
              </a:solidFill>
            </a:endParaRPr>
          </a:p>
          <a:p>
            <a:pPr lvl="1">
              <a:buClrTx/>
              <a:buSzPct val="100000"/>
              <a:buFont typeface="Wingdings" charset="2"/>
              <a:buChar char="§"/>
              <a:defRPr sz="1800"/>
            </a:pPr>
            <a:r>
              <a:rPr lang="en-US" sz="2595" dirty="0" smtClean="0">
                <a:solidFill>
                  <a:schemeClr val="tx1"/>
                </a:solidFill>
              </a:rPr>
              <a:t>checking for side effects</a:t>
            </a:r>
            <a:endParaRPr sz="2595" dirty="0">
              <a:solidFill>
                <a:schemeClr val="tx1"/>
              </a:solidFill>
            </a:endParaRPr>
          </a:p>
        </p:txBody>
      </p:sp>
      <p:pic>
        <p:nvPicPr>
          <p:cNvPr id="6" name="Picture 5" descr="Screen Shot 2015-06-24 at 2.41.32 PM.png"/>
          <p:cNvPicPr>
            <a:picLocks noChangeAspect="1"/>
          </p:cNvPicPr>
          <p:nvPr/>
        </p:nvPicPr>
        <p:blipFill>
          <a:blip r:embed="rId3"/>
          <a:stretch>
            <a:fillRect/>
          </a:stretch>
        </p:blipFill>
        <p:spPr>
          <a:xfrm>
            <a:off x="7234428" y="5724242"/>
            <a:ext cx="1604772" cy="1791970"/>
          </a:xfrm>
          <a:prstGeom prst="rect">
            <a:avLst/>
          </a:prstGeom>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6082" name="Shape 167"/>
          <p:cNvSpPr>
            <a:spLocks noGrp="1"/>
          </p:cNvSpPr>
          <p:nvPr>
            <p:ph type="title" idx="4294967295"/>
          </p:nvPr>
        </p:nvSpPr>
        <p:spPr>
          <a:xfrm>
            <a:off x="885825" y="269875"/>
            <a:ext cx="7734300" cy="913977"/>
          </a:xfrm>
        </p:spPr>
        <p:txBody>
          <a:bodyPr lIns="0" tIns="0" rIns="0" bIns="0"/>
          <a:lstStyle/>
          <a:p>
            <a:pPr algn="ctr"/>
            <a:r>
              <a:rPr lang="en-GB" sz="4800" dirty="0">
                <a:solidFill>
                  <a:srgbClr val="D79ECF"/>
                </a:solidFill>
                <a:ea typeface="ＭＳ Ｐゴシック" pitchFamily="-109" charset="-128"/>
                <a:cs typeface="ＭＳ Ｐゴシック" pitchFamily="-109" charset="-128"/>
              </a:rPr>
              <a:t>What does it cost?</a:t>
            </a:r>
          </a:p>
        </p:txBody>
      </p:sp>
      <p:sp>
        <p:nvSpPr>
          <p:cNvPr id="168" name="Shape 168"/>
          <p:cNvSpPr>
            <a:spLocks noGrp="1"/>
          </p:cNvSpPr>
          <p:nvPr>
            <p:ph type="body" idx="4294967295"/>
          </p:nvPr>
        </p:nvSpPr>
        <p:spPr>
          <a:xfrm>
            <a:off x="230896" y="1183852"/>
            <a:ext cx="8913104" cy="1859215"/>
          </a:xfrm>
        </p:spPr>
        <p:txBody>
          <a:bodyPr lIns="0" tIns="0" rIns="0" bIns="0">
            <a:noAutofit/>
          </a:bodyPr>
          <a:lstStyle/>
          <a:p>
            <a:pPr algn="l" defTabSz="859536">
              <a:spcBef>
                <a:spcPts val="1100"/>
              </a:spcBef>
              <a:buSzPct val="100000"/>
              <a:buFont typeface="Arial"/>
              <a:buChar char="•"/>
              <a:defRPr sz="1800"/>
            </a:pPr>
            <a:r>
              <a:rPr lang="en-US" sz="3200" dirty="0" smtClean="0">
                <a:solidFill>
                  <a:schemeClr val="tx1"/>
                </a:solidFill>
              </a:rPr>
              <a:t>C</a:t>
            </a:r>
            <a:r>
              <a:rPr sz="3200" dirty="0" smtClean="0">
                <a:solidFill>
                  <a:schemeClr val="tx1"/>
                </a:solidFill>
              </a:rPr>
              <a:t>overed</a:t>
            </a:r>
            <a:r>
              <a:rPr lang="en-US" sz="3200" dirty="0" smtClean="0">
                <a:solidFill>
                  <a:schemeClr val="tx1"/>
                </a:solidFill>
              </a:rPr>
              <a:t> by: </a:t>
            </a:r>
            <a:r>
              <a:rPr lang="en-US" sz="2000" dirty="0" smtClean="0">
                <a:solidFill>
                  <a:schemeClr val="tx1"/>
                </a:solidFill>
              </a:rPr>
              <a:t>I</a:t>
            </a:r>
            <a:r>
              <a:rPr sz="2000" dirty="0" smtClean="0">
                <a:solidFill>
                  <a:schemeClr val="tx1"/>
                </a:solidFill>
              </a:rPr>
              <a:t>nsurance </a:t>
            </a:r>
            <a:r>
              <a:rPr sz="2000" dirty="0">
                <a:solidFill>
                  <a:schemeClr val="tx1"/>
                </a:solidFill>
              </a:rPr>
              <a:t>plans</a:t>
            </a:r>
            <a:r>
              <a:rPr sz="2000" dirty="0" smtClean="0">
                <a:solidFill>
                  <a:schemeClr val="tx1"/>
                </a:solidFill>
              </a:rPr>
              <a:t> </a:t>
            </a:r>
            <a:endParaRPr lang="en-US" sz="2000" dirty="0" smtClean="0">
              <a:solidFill>
                <a:schemeClr val="tx1"/>
              </a:solidFill>
            </a:endParaRPr>
          </a:p>
          <a:p>
            <a:pPr lvl="4" algn="l" defTabSz="859536">
              <a:spcBef>
                <a:spcPts val="1100"/>
              </a:spcBef>
              <a:buSzPct val="100000"/>
              <a:buNone/>
              <a:defRPr sz="1800"/>
            </a:pPr>
            <a:r>
              <a:rPr lang="en-US" sz="2000" dirty="0" smtClean="0">
                <a:solidFill>
                  <a:schemeClr val="tx1"/>
                </a:solidFill>
              </a:rPr>
              <a:t>		 </a:t>
            </a:r>
            <a:r>
              <a:rPr sz="2000" dirty="0" smtClean="0">
                <a:solidFill>
                  <a:schemeClr val="tx1"/>
                </a:solidFill>
              </a:rPr>
              <a:t>Medicaid</a:t>
            </a:r>
            <a:r>
              <a:rPr lang="en-US" sz="2000" dirty="0" smtClean="0">
                <a:solidFill>
                  <a:schemeClr val="tx1"/>
                </a:solidFill>
              </a:rPr>
              <a:t> </a:t>
            </a:r>
          </a:p>
          <a:p>
            <a:pPr lvl="4" algn="l" defTabSz="859536">
              <a:spcBef>
                <a:spcPts val="1100"/>
              </a:spcBef>
              <a:buSzPct val="100000"/>
              <a:buNone/>
              <a:defRPr sz="1800"/>
            </a:pPr>
            <a:r>
              <a:rPr lang="en-US" sz="2000" dirty="0" smtClean="0">
                <a:solidFill>
                  <a:schemeClr val="tx1"/>
                </a:solidFill>
              </a:rPr>
              <a:t>    		 </a:t>
            </a:r>
            <a:r>
              <a:rPr sz="2000" dirty="0" smtClean="0">
                <a:solidFill>
                  <a:schemeClr val="tx1"/>
                </a:solidFill>
              </a:rPr>
              <a:t>Gilea</a:t>
            </a:r>
            <a:r>
              <a:rPr lang="en-US" sz="2000" dirty="0" smtClean="0">
                <a:solidFill>
                  <a:schemeClr val="tx1"/>
                </a:solidFill>
              </a:rPr>
              <a:t>d’s Medication </a:t>
            </a:r>
            <a:r>
              <a:rPr sz="2000" dirty="0" smtClean="0">
                <a:solidFill>
                  <a:schemeClr val="tx1"/>
                </a:solidFill>
              </a:rPr>
              <a:t>Assistance Program</a:t>
            </a:r>
            <a:r>
              <a:rPr lang="en-US" sz="2000" dirty="0" smtClean="0">
                <a:solidFill>
                  <a:schemeClr val="tx1"/>
                </a:solidFill>
              </a:rPr>
              <a:t> for pills</a:t>
            </a:r>
          </a:p>
          <a:p>
            <a:pPr lvl="4" algn="l" defTabSz="859536">
              <a:spcBef>
                <a:spcPts val="1100"/>
              </a:spcBef>
              <a:buSzPct val="100000"/>
              <a:buNone/>
              <a:defRPr sz="1800"/>
            </a:pPr>
            <a:r>
              <a:rPr lang="en-US" sz="2000" dirty="0" smtClean="0">
                <a:solidFill>
                  <a:schemeClr val="tx1"/>
                </a:solidFill>
              </a:rPr>
              <a:t>		 some state &amp; private groups help</a:t>
            </a:r>
            <a:r>
              <a:rPr sz="2000" dirty="0" smtClean="0">
                <a:solidFill>
                  <a:schemeClr val="tx1"/>
                </a:solidFill>
              </a:rPr>
              <a:t> </a:t>
            </a:r>
            <a:r>
              <a:rPr sz="2000" dirty="0">
                <a:solidFill>
                  <a:schemeClr val="tx1"/>
                </a:solidFill>
              </a:rPr>
              <a:t>with co-</a:t>
            </a:r>
            <a:r>
              <a:rPr sz="2000" dirty="0" smtClean="0">
                <a:solidFill>
                  <a:schemeClr val="tx1"/>
                </a:solidFill>
              </a:rPr>
              <a:t>pays</a:t>
            </a:r>
            <a:r>
              <a:rPr lang="en-US" sz="2000" dirty="0" smtClean="0">
                <a:solidFill>
                  <a:schemeClr val="tx1"/>
                </a:solidFill>
              </a:rPr>
              <a:t> &amp;</a:t>
            </a:r>
            <a:r>
              <a:rPr sz="2000" dirty="0" smtClean="0">
                <a:solidFill>
                  <a:schemeClr val="tx1"/>
                </a:solidFill>
              </a:rPr>
              <a:t> </a:t>
            </a:r>
            <a:r>
              <a:rPr lang="en-US" sz="2000" dirty="0" smtClean="0">
                <a:solidFill>
                  <a:schemeClr val="tx1"/>
                </a:solidFill>
              </a:rPr>
              <a:t>labs</a:t>
            </a:r>
          </a:p>
          <a:p>
            <a:pPr lvl="4" algn="l" defTabSz="859536">
              <a:spcBef>
                <a:spcPts val="1100"/>
              </a:spcBef>
              <a:buSzPct val="100000"/>
              <a:buNone/>
              <a:defRPr sz="1800"/>
            </a:pPr>
            <a:endParaRPr sz="2000" dirty="0">
              <a:solidFill>
                <a:schemeClr val="tx1"/>
              </a:solidFill>
              <a:latin typeface="Comic Sans MS"/>
              <a:ea typeface="Comic Sans MS"/>
              <a:cs typeface="Comic Sans MS"/>
              <a:sym typeface="Comic Sans MS"/>
            </a:endParaRPr>
          </a:p>
        </p:txBody>
      </p:sp>
      <p:pic>
        <p:nvPicPr>
          <p:cNvPr id="46084" name="Picture 3" descr="Screen Shot 2015-06-24 at 3.13.23 PM.png"/>
          <p:cNvPicPr>
            <a:picLocks noChangeAspect="1"/>
          </p:cNvPicPr>
          <p:nvPr/>
        </p:nvPicPr>
        <p:blipFill>
          <a:blip r:embed="rId3"/>
          <a:srcRect/>
          <a:stretch>
            <a:fillRect/>
          </a:stretch>
        </p:blipFill>
        <p:spPr bwMode="auto">
          <a:xfrm>
            <a:off x="676276" y="4764536"/>
            <a:ext cx="1954213" cy="1898120"/>
          </a:xfrm>
          <a:prstGeom prst="rect">
            <a:avLst/>
          </a:prstGeom>
          <a:noFill/>
          <a:ln w="9525">
            <a:noFill/>
            <a:miter lim="800000"/>
            <a:headEnd/>
            <a:tailEnd/>
          </a:ln>
        </p:spPr>
      </p:pic>
      <p:sp>
        <p:nvSpPr>
          <p:cNvPr id="2" name="Rectangle 1"/>
          <p:cNvSpPr/>
          <p:nvPr/>
        </p:nvSpPr>
        <p:spPr>
          <a:xfrm>
            <a:off x="3571875" y="4950193"/>
            <a:ext cx="4937125" cy="1774845"/>
          </a:xfrm>
          <a:prstGeom prst="rect">
            <a:avLst/>
          </a:prstGeom>
        </p:spPr>
        <p:txBody>
          <a:bodyPr wrap="square">
            <a:spAutoFit/>
          </a:bodyPr>
          <a:lstStyle/>
          <a:p>
            <a:pPr marL="322325" indent="-322325" algn="l" defTabSz="859536">
              <a:spcBef>
                <a:spcPts val="1100"/>
              </a:spcBef>
              <a:buSzTx/>
              <a:buFont typeface="Wingdings" charset="2"/>
              <a:buNone/>
              <a:defRPr sz="1800"/>
            </a:pPr>
            <a:r>
              <a:rPr lang="en-US" sz="2000" dirty="0">
                <a:solidFill>
                  <a:schemeClr val="tx1"/>
                </a:solidFill>
                <a:latin typeface="Comic Sans MS"/>
                <a:ea typeface="Comic Sans MS"/>
                <a:cs typeface="Comic Sans MS"/>
                <a:sym typeface="Comic Sans MS"/>
              </a:rPr>
              <a:t>“Insurance companies and </a:t>
            </a:r>
            <a:r>
              <a:rPr lang="en-US" sz="2000" dirty="0" smtClean="0">
                <a:solidFill>
                  <a:schemeClr val="tx1"/>
                </a:solidFill>
                <a:latin typeface="Comic Sans MS"/>
                <a:ea typeface="Comic Sans MS"/>
                <a:cs typeface="Comic Sans MS"/>
                <a:sym typeface="Comic Sans MS"/>
              </a:rPr>
              <a:t>Medicaid programs </a:t>
            </a:r>
            <a:r>
              <a:rPr lang="en-US" sz="2000" dirty="0">
                <a:solidFill>
                  <a:schemeClr val="tx1"/>
                </a:solidFill>
                <a:latin typeface="Comic Sans MS"/>
                <a:ea typeface="Comic Sans MS"/>
                <a:cs typeface="Comic Sans MS"/>
                <a:sym typeface="Comic Sans MS"/>
              </a:rPr>
              <a:t>- so far - are covering </a:t>
            </a:r>
            <a:r>
              <a:rPr lang="en-US" sz="2000" dirty="0" smtClean="0">
                <a:solidFill>
                  <a:schemeClr val="tx1"/>
                </a:solidFill>
                <a:latin typeface="Comic Sans MS"/>
                <a:ea typeface="Comic Sans MS"/>
                <a:cs typeface="Comic Sans MS"/>
                <a:sym typeface="Comic Sans MS"/>
              </a:rPr>
              <a:t>the </a:t>
            </a:r>
            <a:r>
              <a:rPr lang="en-US" sz="2000" dirty="0">
                <a:solidFill>
                  <a:schemeClr val="tx1"/>
                </a:solidFill>
                <a:latin typeface="Comic Sans MS"/>
                <a:ea typeface="Comic Sans MS"/>
                <a:cs typeface="Comic Sans MS"/>
                <a:sym typeface="Comic Sans MS"/>
              </a:rPr>
              <a:t>cost of </a:t>
            </a:r>
            <a:r>
              <a:rPr lang="en-US" sz="2000" dirty="0" err="1">
                <a:solidFill>
                  <a:schemeClr val="tx1"/>
                </a:solidFill>
                <a:latin typeface="Comic Sans MS"/>
                <a:ea typeface="Comic Sans MS"/>
                <a:cs typeface="Comic Sans MS"/>
                <a:sym typeface="Comic Sans MS"/>
              </a:rPr>
              <a:t>Truvada</a:t>
            </a:r>
            <a:r>
              <a:rPr lang="en-US" sz="2000" dirty="0">
                <a:solidFill>
                  <a:schemeClr val="tx1"/>
                </a:solidFill>
                <a:latin typeface="Comic Sans MS"/>
                <a:ea typeface="Comic Sans MS"/>
                <a:cs typeface="Comic Sans MS"/>
                <a:sym typeface="Comic Sans MS"/>
              </a:rPr>
              <a:t> as </a:t>
            </a:r>
            <a:r>
              <a:rPr lang="en-US" sz="2000" dirty="0" err="1">
                <a:solidFill>
                  <a:schemeClr val="tx1"/>
                </a:solidFill>
                <a:latin typeface="Comic Sans MS"/>
                <a:ea typeface="Comic Sans MS"/>
                <a:cs typeface="Comic Sans MS"/>
                <a:sym typeface="Comic Sans MS"/>
              </a:rPr>
              <a:t>PrEP.</a:t>
            </a:r>
            <a:r>
              <a:rPr lang="en-US" sz="2000" dirty="0">
                <a:solidFill>
                  <a:schemeClr val="tx1"/>
                </a:solidFill>
                <a:latin typeface="Comic Sans MS"/>
                <a:ea typeface="Comic Sans MS"/>
                <a:cs typeface="Comic Sans MS"/>
                <a:sym typeface="Comic Sans MS"/>
              </a:rPr>
              <a:t>”</a:t>
            </a:r>
            <a:r>
              <a:rPr lang="en-US" sz="2000" dirty="0">
                <a:solidFill>
                  <a:schemeClr val="tx1"/>
                </a:solidFill>
              </a:rPr>
              <a:t> </a:t>
            </a:r>
            <a:endParaRPr lang="en-US" sz="2000" dirty="0" smtClean="0">
              <a:solidFill>
                <a:schemeClr val="tx1"/>
              </a:solidFill>
            </a:endParaRPr>
          </a:p>
          <a:p>
            <a:pPr marL="322325" indent="-322325" algn="r" defTabSz="859536">
              <a:spcBef>
                <a:spcPts val="1100"/>
              </a:spcBef>
              <a:buSzTx/>
              <a:buFont typeface="Wingdings" charset="2"/>
              <a:buNone/>
              <a:defRPr sz="1800"/>
            </a:pPr>
            <a:r>
              <a:rPr lang="en-US" sz="2000" dirty="0" smtClean="0">
                <a:solidFill>
                  <a:schemeClr val="tx1"/>
                </a:solidFill>
              </a:rPr>
              <a:t>From</a:t>
            </a:r>
            <a:r>
              <a:rPr lang="en-US" sz="2000" dirty="0">
                <a:solidFill>
                  <a:schemeClr val="tx1"/>
                </a:solidFill>
              </a:rPr>
              <a:t>: </a:t>
            </a:r>
            <a:r>
              <a:rPr lang="en-US" sz="2000" i="1" u="sng" dirty="0" err="1">
                <a:solidFill>
                  <a:schemeClr val="tx1"/>
                </a:solidFill>
              </a:rPr>
              <a:t>Truvada</a:t>
            </a:r>
            <a:r>
              <a:rPr lang="en-US" sz="2000" i="1" u="sng" dirty="0">
                <a:solidFill>
                  <a:schemeClr val="tx1"/>
                </a:solidFill>
              </a:rPr>
              <a:t> </a:t>
            </a:r>
            <a:r>
              <a:rPr lang="en-US" sz="2000" i="1" u="sng" dirty="0" smtClean="0">
                <a:solidFill>
                  <a:schemeClr val="tx1"/>
                </a:solidFill>
              </a:rPr>
              <a:t>Track</a:t>
            </a:r>
            <a:r>
              <a:rPr lang="en-US" sz="2000" dirty="0" smtClean="0">
                <a:solidFill>
                  <a:schemeClr val="tx1"/>
                </a:solidFill>
              </a:rPr>
              <a:t> </a:t>
            </a:r>
          </a:p>
          <a:p>
            <a:pPr marL="322325" indent="-322325" algn="r" defTabSz="859536">
              <a:spcBef>
                <a:spcPts val="1100"/>
              </a:spcBef>
              <a:buSzTx/>
              <a:buFont typeface="Wingdings" charset="2"/>
              <a:buNone/>
              <a:defRPr sz="1800"/>
            </a:pPr>
            <a:r>
              <a:rPr lang="en-US" sz="1100" dirty="0" smtClean="0">
                <a:solidFill>
                  <a:schemeClr val="tx1"/>
                </a:solidFill>
              </a:rPr>
              <a:t>Online at: http://</a:t>
            </a:r>
            <a:r>
              <a:rPr lang="en-US" sz="1100" dirty="0" err="1" smtClean="0">
                <a:solidFill>
                  <a:schemeClr val="tx1"/>
                </a:solidFill>
              </a:rPr>
              <a:t>myprepexperience.blogspot.com</a:t>
            </a:r>
            <a:r>
              <a:rPr lang="en-US" sz="1100" dirty="0" smtClean="0">
                <a:solidFill>
                  <a:schemeClr val="tx1"/>
                </a:solidFill>
              </a:rPr>
              <a:t>/p//</a:t>
            </a:r>
            <a:r>
              <a:rPr lang="en-US" sz="1100" dirty="0" err="1" smtClean="0">
                <a:solidFill>
                  <a:schemeClr val="tx1"/>
                </a:solidFill>
              </a:rPr>
              <a:t>truvada-track.html</a:t>
            </a:r>
            <a:endParaRPr lang="en-US" sz="1100" dirty="0">
              <a:solidFill>
                <a:schemeClr val="tx1"/>
              </a:solidFill>
            </a:endParaRPr>
          </a:p>
        </p:txBody>
      </p:sp>
      <p:pic>
        <p:nvPicPr>
          <p:cNvPr id="6" name="image.png"/>
          <p:cNvPicPr/>
          <p:nvPr/>
        </p:nvPicPr>
        <p:blipFill>
          <a:blip r:embed="rId4">
            <a:extLst/>
          </a:blip>
          <a:stretch>
            <a:fillRect/>
          </a:stretch>
        </p:blipFill>
        <p:spPr>
          <a:xfrm>
            <a:off x="7040880" y="6662656"/>
            <a:ext cx="1897380" cy="1074666"/>
          </a:xfrm>
          <a:prstGeom prst="rect">
            <a:avLst/>
          </a:prstGeom>
          <a:ln w="12700">
            <a:miter lim="400000"/>
          </a:ln>
        </p:spPr>
      </p:pic>
      <p:sp>
        <p:nvSpPr>
          <p:cNvPr id="7" name="TextBox 6"/>
          <p:cNvSpPr txBox="1"/>
          <p:nvPr/>
        </p:nvSpPr>
        <p:spPr>
          <a:xfrm>
            <a:off x="-1257937" y="3440285"/>
            <a:ext cx="10662509"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noAutofit/>
          </a:bodyPr>
          <a:lstStyle/>
          <a:p>
            <a:pPr lvl="4" defTabSz="859536">
              <a:spcBef>
                <a:spcPts val="1100"/>
              </a:spcBef>
              <a:buSzPct val="100000"/>
              <a:defRPr sz="1800"/>
            </a:pPr>
            <a:r>
              <a:rPr lang="en-US" sz="3200" b="0" dirty="0" smtClean="0">
                <a:solidFill>
                  <a:schemeClr val="tx1"/>
                </a:solidFill>
              </a:rPr>
              <a:t>     </a:t>
            </a:r>
            <a:r>
              <a:rPr lang="en-US" sz="3200" b="0" dirty="0" err="1" smtClean="0">
                <a:solidFill>
                  <a:schemeClr val="tx1"/>
                </a:solidFill>
                <a:latin typeface="Wingdings"/>
                <a:ea typeface="Wingdings"/>
                <a:cs typeface="Wingdings"/>
              </a:rPr>
              <a:t></a:t>
            </a:r>
            <a:r>
              <a:rPr lang="en-US" sz="3200" b="0" dirty="0" smtClean="0">
                <a:solidFill>
                  <a:schemeClr val="tx1"/>
                </a:solidFill>
              </a:rPr>
              <a:t> Out-of-pocket cost:</a:t>
            </a:r>
            <a:r>
              <a:rPr lang="en-US" sz="2000" b="0" dirty="0" smtClean="0">
                <a:solidFill>
                  <a:schemeClr val="tx1"/>
                </a:solidFill>
              </a:rPr>
              <a:t>  </a:t>
            </a:r>
            <a:r>
              <a:rPr lang="en-US" sz="2000" dirty="0" smtClean="0">
                <a:solidFill>
                  <a:srgbClr val="BF0000"/>
                </a:solidFill>
              </a:rPr>
              <a:t>~ $13,000</a:t>
            </a:r>
            <a:r>
              <a:rPr lang="en-US" sz="2000" dirty="0" smtClean="0">
                <a:solidFill>
                  <a:schemeClr val="tx1"/>
                </a:solidFill>
              </a:rPr>
              <a:t> per year – </a:t>
            </a:r>
            <a:r>
              <a:rPr lang="en-US" sz="2000" b="0" dirty="0" smtClean="0">
                <a:solidFill>
                  <a:schemeClr val="tx1"/>
                </a:solidFill>
              </a:rPr>
              <a:t>very few pay that</a:t>
            </a:r>
            <a:endParaRPr lang="en-US" sz="2000" b="0" dirty="0" smtClean="0">
              <a:solidFill>
                <a:srgbClr val="BF0000"/>
              </a:solidFill>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0" name="Screen Shot 2015-05-10 at 5.png" descr="Screen Shot 2015-05-10 at 5.10.21 PM.png"/>
          <p:cNvPicPr/>
          <p:nvPr/>
        </p:nvPicPr>
        <p:blipFill>
          <a:blip r:embed="rId3">
            <a:alphaModFix amt="88000"/>
            <a:extLst/>
          </a:blip>
          <a:stretch>
            <a:fillRect/>
          </a:stretch>
        </p:blipFill>
        <p:spPr>
          <a:xfrm>
            <a:off x="-152400" y="-474980"/>
            <a:ext cx="9405938" cy="8247380"/>
          </a:xfrm>
          <a:prstGeom prst="rect">
            <a:avLst/>
          </a:prstGeom>
          <a:ln w="12700">
            <a:miter lim="400000"/>
          </a:ln>
        </p:spPr>
      </p:pic>
      <p:sp>
        <p:nvSpPr>
          <p:cNvPr id="171" name="Shape 171"/>
          <p:cNvSpPr/>
          <p:nvPr/>
        </p:nvSpPr>
        <p:spPr>
          <a:xfrm>
            <a:off x="4286250" y="575734"/>
            <a:ext cx="4114800" cy="4924425"/>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457200">
              <a:defRPr sz="1800" b="0"/>
            </a:pPr>
            <a:r>
              <a:rPr sz="3200" dirty="0">
                <a:latin typeface="Casual"/>
                <a:ea typeface="Casual"/>
                <a:cs typeface="Casual"/>
                <a:sym typeface="Casual"/>
              </a:rPr>
              <a:t>Truvada as PrEP</a:t>
            </a:r>
            <a:endParaRPr sz="3200" dirty="0">
              <a:solidFill>
                <a:srgbClr val="FFFFFF"/>
              </a:solidFill>
              <a:latin typeface="Casual"/>
              <a:ea typeface="Casual"/>
              <a:cs typeface="Casual"/>
              <a:sym typeface="Casual"/>
            </a:endParaRPr>
          </a:p>
          <a:p>
            <a:pPr lvl="0" defTabSz="457200">
              <a:defRPr sz="1800" b="0"/>
            </a:pPr>
            <a:endParaRPr sz="1600" dirty="0">
              <a:solidFill>
                <a:srgbClr val="FFFFFF"/>
              </a:solidFill>
              <a:latin typeface="Casual"/>
              <a:ea typeface="Casual"/>
              <a:cs typeface="Casual"/>
              <a:sym typeface="Casual"/>
            </a:endParaRPr>
          </a:p>
          <a:p>
            <a:pPr lvl="0" defTabSz="457200">
              <a:defRPr sz="1800" b="0"/>
            </a:pPr>
            <a:r>
              <a:rPr sz="3200" dirty="0">
                <a:latin typeface="Casual"/>
                <a:ea typeface="Casual"/>
                <a:cs typeface="Casual"/>
                <a:sym typeface="Casual"/>
              </a:rPr>
              <a:t>is the </a:t>
            </a:r>
            <a:r>
              <a:rPr sz="3200" u="sng" dirty="0">
                <a:latin typeface="Casual"/>
                <a:ea typeface="Casual"/>
                <a:cs typeface="Casual"/>
                <a:sym typeface="Casual"/>
              </a:rPr>
              <a:t>first</a:t>
            </a:r>
            <a:r>
              <a:rPr sz="3200" dirty="0">
                <a:latin typeface="Casual"/>
                <a:ea typeface="Casual"/>
                <a:cs typeface="Casual"/>
                <a:sym typeface="Casual"/>
              </a:rPr>
              <a:t> HIV</a:t>
            </a:r>
            <a:endParaRPr sz="3200" dirty="0">
              <a:solidFill>
                <a:srgbClr val="FFFFFF"/>
              </a:solidFill>
              <a:latin typeface="Casual"/>
              <a:ea typeface="Casual"/>
              <a:cs typeface="Casual"/>
              <a:sym typeface="Casual"/>
            </a:endParaRPr>
          </a:p>
          <a:p>
            <a:pPr lvl="0" defTabSz="457200">
              <a:defRPr sz="1800" b="0"/>
            </a:pPr>
            <a:endParaRPr sz="1600" dirty="0">
              <a:solidFill>
                <a:srgbClr val="FFFFFF"/>
              </a:solidFill>
              <a:latin typeface="Casual"/>
              <a:ea typeface="Casual"/>
              <a:cs typeface="Casual"/>
              <a:sym typeface="Casual"/>
            </a:endParaRPr>
          </a:p>
          <a:p>
            <a:pPr lvl="0" defTabSz="457200">
              <a:defRPr sz="1800" b="0"/>
            </a:pPr>
            <a:r>
              <a:rPr sz="3200" dirty="0">
                <a:latin typeface="Casual"/>
                <a:ea typeface="Casual"/>
                <a:cs typeface="Casual"/>
                <a:sym typeface="Casual"/>
              </a:rPr>
              <a:t>prevention</a:t>
            </a:r>
            <a:r>
              <a:rPr sz="3200" dirty="0" smtClean="0">
                <a:latin typeface="Casual"/>
                <a:ea typeface="Casual"/>
                <a:cs typeface="Casual"/>
                <a:sym typeface="Casual"/>
              </a:rPr>
              <a:t> </a:t>
            </a:r>
            <a:r>
              <a:rPr lang="en-US" sz="3200" dirty="0" smtClean="0">
                <a:latin typeface="Casual"/>
                <a:ea typeface="Casual"/>
                <a:cs typeface="Casual"/>
                <a:sym typeface="Casual"/>
              </a:rPr>
              <a:t>tool that can be</a:t>
            </a:r>
            <a:endParaRPr sz="3200" dirty="0" smtClean="0">
              <a:solidFill>
                <a:srgbClr val="FFFFFF"/>
              </a:solidFill>
              <a:latin typeface="Casual"/>
              <a:ea typeface="Casual"/>
              <a:cs typeface="Casual"/>
              <a:sym typeface="Casual"/>
            </a:endParaRPr>
          </a:p>
          <a:p>
            <a:pPr lvl="0" defTabSz="457200">
              <a:defRPr sz="1800" b="0"/>
            </a:pPr>
            <a:endParaRPr sz="1600" dirty="0">
              <a:solidFill>
                <a:srgbClr val="FFFFFF"/>
              </a:solidFill>
              <a:latin typeface="Casual"/>
              <a:ea typeface="Casual"/>
              <a:cs typeface="Casual"/>
              <a:sym typeface="Casual"/>
            </a:endParaRPr>
          </a:p>
          <a:p>
            <a:pPr lvl="0" defTabSz="457200">
              <a:defRPr sz="1800" b="0"/>
            </a:pPr>
            <a:r>
              <a:rPr sz="3200" dirty="0">
                <a:latin typeface="Casual"/>
                <a:ea typeface="Casual"/>
                <a:cs typeface="Casual"/>
                <a:sym typeface="Casual"/>
              </a:rPr>
              <a:t>fully controlled by the</a:t>
            </a:r>
            <a:endParaRPr sz="3200" dirty="0">
              <a:solidFill>
                <a:srgbClr val="FFFFFF"/>
              </a:solidFill>
              <a:latin typeface="Casual"/>
              <a:ea typeface="Casual"/>
              <a:cs typeface="Casual"/>
              <a:sym typeface="Casual"/>
            </a:endParaRPr>
          </a:p>
          <a:p>
            <a:pPr lvl="0" defTabSz="457200">
              <a:defRPr sz="1800" b="0"/>
            </a:pPr>
            <a:endParaRPr sz="1600" dirty="0">
              <a:solidFill>
                <a:srgbClr val="FFFFFF"/>
              </a:solidFill>
              <a:latin typeface="Casual"/>
              <a:ea typeface="Casual"/>
              <a:cs typeface="Casual"/>
              <a:sym typeface="Casual"/>
            </a:endParaRPr>
          </a:p>
          <a:p>
            <a:pPr lvl="0" defTabSz="457200">
              <a:defRPr sz="1800" b="0"/>
            </a:pPr>
            <a:r>
              <a:rPr sz="3200" dirty="0">
                <a:latin typeface="Casual"/>
                <a:ea typeface="Casual"/>
                <a:cs typeface="Casual"/>
                <a:sym typeface="Casual"/>
              </a:rPr>
              <a:t> receptive sex partner</a:t>
            </a:r>
            <a:endParaRPr sz="3200" dirty="0">
              <a:solidFill>
                <a:srgbClr val="FFFFFF"/>
              </a:solidFill>
              <a:latin typeface="Casual"/>
              <a:ea typeface="Casual"/>
              <a:cs typeface="Casual"/>
              <a:sym typeface="Casual"/>
            </a:endParaRPr>
          </a:p>
        </p:txBody>
      </p:sp>
      <p:pic>
        <p:nvPicPr>
          <p:cNvPr id="4" name="image.png"/>
          <p:cNvPicPr/>
          <p:nvPr/>
        </p:nvPicPr>
        <p:blipFill>
          <a:blip r:embed="rId4">
            <a:extLst/>
          </a:blip>
          <a:stretch>
            <a:fillRect/>
          </a:stretch>
        </p:blipFill>
        <p:spPr>
          <a:xfrm>
            <a:off x="6644640" y="6273204"/>
            <a:ext cx="2293620" cy="146411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161925"/>
            <a:ext cx="8001000" cy="1381760"/>
          </a:xfrm>
        </p:spPr>
        <p:txBody>
          <a:bodyPr/>
          <a:lstStyle/>
          <a:p>
            <a:pPr algn="ctr"/>
            <a:r>
              <a:rPr lang="en-GB" sz="4800" dirty="0" smtClean="0">
                <a:solidFill>
                  <a:srgbClr val="D79ECF"/>
                </a:solidFill>
                <a:ea typeface="ＭＳ Ｐゴシック" pitchFamily="-109" charset="-128"/>
                <a:cs typeface="ＭＳ Ｐゴシック" pitchFamily="-109" charset="-128"/>
              </a:rPr>
              <a:t>Talking to your health care provider about </a:t>
            </a:r>
            <a:r>
              <a:rPr lang="en-GB" sz="4800" dirty="0" err="1" smtClean="0">
                <a:solidFill>
                  <a:srgbClr val="D79ECF"/>
                </a:solidFill>
                <a:ea typeface="ＭＳ Ｐゴシック" pitchFamily="-109" charset="-128"/>
                <a:cs typeface="ＭＳ Ｐゴシック" pitchFamily="-109" charset="-128"/>
              </a:rPr>
              <a:t>PrEP</a:t>
            </a:r>
            <a:endParaRPr lang="en-GB" sz="4800" dirty="0" smtClean="0">
              <a:solidFill>
                <a:srgbClr val="D79ECF"/>
              </a:solidFill>
              <a:ea typeface="ＭＳ Ｐゴシック" pitchFamily="-109" charset="-128"/>
              <a:cs typeface="ＭＳ Ｐゴシック" pitchFamily="-109" charset="-128"/>
            </a:endParaRPr>
          </a:p>
        </p:txBody>
      </p:sp>
      <p:sp>
        <p:nvSpPr>
          <p:cNvPr id="50179" name="Content Placeholder 2"/>
          <p:cNvSpPr>
            <a:spLocks noGrp="1"/>
          </p:cNvSpPr>
          <p:nvPr>
            <p:ph idx="1"/>
          </p:nvPr>
        </p:nvSpPr>
        <p:spPr>
          <a:xfrm>
            <a:off x="266700" y="1543686"/>
            <a:ext cx="5308601" cy="5764468"/>
          </a:xfrm>
        </p:spPr>
        <p:txBody>
          <a:bodyPr/>
          <a:lstStyle/>
          <a:p>
            <a:pPr>
              <a:buSzPct val="100000"/>
              <a:buFont typeface="Wingdings" charset="2"/>
              <a:buChar char="§"/>
            </a:pPr>
            <a:r>
              <a:rPr lang="en-US" sz="2800" dirty="0" smtClean="0">
                <a:solidFill>
                  <a:schemeClr val="tx1"/>
                </a:solidFill>
                <a:ea typeface="ＭＳ Ｐゴシック" pitchFamily="-109" charset="-128"/>
                <a:cs typeface="ＭＳ Ｐゴシック" pitchFamily="-109" charset="-128"/>
              </a:rPr>
              <a:t>Designed to help people talk to their doctors about </a:t>
            </a:r>
            <a:r>
              <a:rPr lang="en-US" sz="2800" dirty="0" err="1" smtClean="0">
                <a:solidFill>
                  <a:schemeClr val="tx1"/>
                </a:solidFill>
                <a:ea typeface="ＭＳ Ｐゴシック" pitchFamily="-109" charset="-128"/>
                <a:cs typeface="ＭＳ Ｐゴシック" pitchFamily="-109" charset="-128"/>
              </a:rPr>
              <a:t>PrEP</a:t>
            </a:r>
            <a:endParaRPr lang="en-US" sz="2800" dirty="0" smtClean="0">
              <a:solidFill>
                <a:schemeClr val="tx1"/>
              </a:solidFill>
              <a:ea typeface="ＭＳ Ｐゴシック" pitchFamily="-109" charset="-128"/>
              <a:cs typeface="ＭＳ Ｐゴシック" pitchFamily="-109" charset="-128"/>
            </a:endParaRPr>
          </a:p>
          <a:p>
            <a:pPr>
              <a:buSzPct val="100000"/>
              <a:buFont typeface="Wingdings" charset="2"/>
              <a:buChar char="§"/>
            </a:pPr>
            <a:endParaRPr lang="en-US" sz="800" dirty="0" smtClean="0">
              <a:solidFill>
                <a:schemeClr val="tx1"/>
              </a:solidFill>
              <a:ea typeface="ＭＳ Ｐゴシック" pitchFamily="-109" charset="-128"/>
              <a:cs typeface="ＭＳ Ｐゴシック" pitchFamily="-109" charset="-128"/>
            </a:endParaRPr>
          </a:p>
          <a:p>
            <a:pPr>
              <a:buSzPct val="100000"/>
              <a:buFont typeface="Wingdings" charset="2"/>
              <a:buChar char="§"/>
            </a:pPr>
            <a:r>
              <a:rPr lang="en-US" sz="2800" dirty="0" smtClean="0">
                <a:solidFill>
                  <a:schemeClr val="tx1"/>
                </a:solidFill>
                <a:ea typeface="ＭＳ Ｐゴシック" pitchFamily="-109" charset="-128"/>
                <a:cs typeface="ＭＳ Ｐゴシック" pitchFamily="-109" charset="-128"/>
              </a:rPr>
              <a:t>Good to read before, during, and after a visit</a:t>
            </a:r>
          </a:p>
          <a:p>
            <a:pPr>
              <a:buSzPct val="100000"/>
              <a:buFont typeface="Wingdings" charset="2"/>
              <a:buChar char="§"/>
            </a:pPr>
            <a:endParaRPr lang="en-US" sz="800" dirty="0" smtClean="0">
              <a:solidFill>
                <a:schemeClr val="tx1"/>
              </a:solidFill>
              <a:ea typeface="ＭＳ Ｐゴシック" pitchFamily="-109" charset="-128"/>
              <a:cs typeface="ＭＳ Ｐゴシック" pitchFamily="-109" charset="-128"/>
            </a:endParaRPr>
          </a:p>
          <a:p>
            <a:pPr>
              <a:buSzPct val="100000"/>
              <a:buFont typeface="Wingdings" charset="2"/>
              <a:buChar char="§"/>
            </a:pPr>
            <a:r>
              <a:rPr lang="en-US" sz="2800" dirty="0" smtClean="0">
                <a:solidFill>
                  <a:schemeClr val="tx1"/>
                </a:solidFill>
                <a:ea typeface="ＭＳ Ｐゴシック" pitchFamily="-109" charset="-128"/>
                <a:cs typeface="ＭＳ Ｐゴシック" pitchFamily="-109" charset="-128"/>
              </a:rPr>
              <a:t>Includes questions to ask</a:t>
            </a:r>
          </a:p>
          <a:p>
            <a:pPr>
              <a:buSzPct val="100000"/>
              <a:buFont typeface="Wingdings" charset="2"/>
              <a:buChar char="§"/>
            </a:pPr>
            <a:endParaRPr lang="en-US" sz="800" dirty="0" smtClean="0">
              <a:solidFill>
                <a:schemeClr val="tx1"/>
              </a:solidFill>
              <a:ea typeface="ＭＳ Ｐゴシック" pitchFamily="-109" charset="-128"/>
              <a:cs typeface="ＭＳ Ｐゴシック" pitchFamily="-109" charset="-128"/>
            </a:endParaRPr>
          </a:p>
          <a:p>
            <a:pPr>
              <a:buSzPct val="100000"/>
              <a:buFont typeface="Wingdings" charset="2"/>
              <a:buChar char="§"/>
            </a:pPr>
            <a:r>
              <a:rPr lang="en-US" sz="2800" dirty="0" smtClean="0">
                <a:solidFill>
                  <a:schemeClr val="tx1"/>
                </a:solidFill>
                <a:ea typeface="ＭＳ Ｐゴシック" pitchFamily="-109" charset="-128"/>
                <a:cs typeface="ＭＳ Ｐゴシック" pitchFamily="-109" charset="-128"/>
              </a:rPr>
              <a:t>Locates web resources</a:t>
            </a:r>
          </a:p>
          <a:p>
            <a:pPr>
              <a:buSzPct val="100000"/>
              <a:buFont typeface="Wingdings" charset="2"/>
              <a:buChar char="§"/>
            </a:pPr>
            <a:endParaRPr lang="en-US" sz="800" dirty="0" smtClean="0">
              <a:solidFill>
                <a:schemeClr val="tx1"/>
              </a:solidFill>
              <a:ea typeface="ＭＳ Ｐゴシック" pitchFamily="-109" charset="-128"/>
              <a:cs typeface="ＭＳ Ｐゴシック" pitchFamily="-109" charset="-128"/>
            </a:endParaRPr>
          </a:p>
          <a:p>
            <a:pPr>
              <a:buSzPct val="100000"/>
              <a:buFont typeface="Wingdings" charset="2"/>
              <a:buChar char="§"/>
            </a:pPr>
            <a:r>
              <a:rPr lang="en-US" sz="2800" dirty="0" smtClean="0">
                <a:solidFill>
                  <a:schemeClr val="tx1"/>
                </a:solidFill>
                <a:ea typeface="ＭＳ Ｐゴシック" pitchFamily="-109" charset="-128"/>
                <a:cs typeface="ＭＳ Ｐゴシック" pitchFamily="-109" charset="-128"/>
              </a:rPr>
              <a:t>Get it from </a:t>
            </a:r>
            <a:r>
              <a:rPr lang="en-US" sz="2800" dirty="0" err="1" smtClean="0">
                <a:solidFill>
                  <a:schemeClr val="tx1"/>
                </a:solidFill>
                <a:ea typeface="ＭＳ Ｐゴシック" pitchFamily="-109" charset="-128"/>
                <a:cs typeface="ＭＳ Ｐゴシック" pitchFamily="-109" charset="-128"/>
              </a:rPr>
              <a:t>CDC.gov</a:t>
            </a:r>
            <a:r>
              <a:rPr lang="en-US" sz="2800" dirty="0" smtClean="0">
                <a:solidFill>
                  <a:schemeClr val="tx1"/>
                </a:solidFill>
                <a:ea typeface="ＭＳ Ｐゴシック" pitchFamily="-109" charset="-128"/>
                <a:cs typeface="ＭＳ Ｐゴシック" pitchFamily="-109" charset="-128"/>
              </a:rPr>
              <a:t> at</a:t>
            </a:r>
          </a:p>
          <a:p>
            <a:pPr>
              <a:buSzPct val="100000"/>
              <a:buNone/>
            </a:pPr>
            <a:r>
              <a:rPr lang="en-US" sz="2800" dirty="0" smtClean="0">
                <a:solidFill>
                  <a:schemeClr val="tx1"/>
                </a:solidFill>
                <a:ea typeface="ＭＳ Ｐゴシック" pitchFamily="-109" charset="-128"/>
                <a:cs typeface="ＭＳ Ｐゴシック" pitchFamily="-109" charset="-128"/>
              </a:rPr>
              <a:t>		</a:t>
            </a:r>
            <a:r>
              <a:rPr lang="en-US" dirty="0" smtClean="0">
                <a:ln>
                  <a:solidFill>
                    <a:srgbClr val="4C99FF"/>
                  </a:solidFill>
                </a:ln>
                <a:solidFill>
                  <a:schemeClr val="tx1"/>
                </a:solidFill>
                <a:ea typeface="ＭＳ Ｐゴシック" pitchFamily="-109" charset="-128"/>
                <a:cs typeface="ＭＳ Ｐゴシック" pitchFamily="-109" charset="-128"/>
              </a:rPr>
              <a:t>www.cdc,giv/hiv/pdf/risk_PrEP_</a:t>
            </a:r>
          </a:p>
          <a:p>
            <a:pPr>
              <a:buSzPct val="100000"/>
              <a:buNone/>
            </a:pPr>
            <a:r>
              <a:rPr lang="en-US" sz="2800" dirty="0" smtClean="0">
                <a:ln>
                  <a:solidFill>
                    <a:srgbClr val="4C99FF"/>
                  </a:solidFill>
                </a:ln>
                <a:solidFill>
                  <a:schemeClr val="tx1"/>
                </a:solidFill>
                <a:ea typeface="ＭＳ Ｐゴシック" pitchFamily="-109" charset="-128"/>
                <a:cs typeface="ＭＳ Ｐゴシック" pitchFamily="-109" charset="-128"/>
              </a:rPr>
              <a:t>		                   </a:t>
            </a:r>
            <a:r>
              <a:rPr lang="en-US" sz="2800" dirty="0" err="1" smtClean="0">
                <a:ln>
                  <a:solidFill>
                    <a:srgbClr val="4C99FF"/>
                  </a:solidFill>
                </a:ln>
                <a:solidFill>
                  <a:schemeClr val="tx1"/>
                </a:solidFill>
                <a:ea typeface="ＭＳ Ｐゴシック" pitchFamily="-109" charset="-128"/>
                <a:cs typeface="ＭＳ Ｐゴシック" pitchFamily="-109" charset="-128"/>
              </a:rPr>
              <a:t>TalkingtoDr.pdf</a:t>
            </a:r>
            <a:endParaRPr lang="en-US" dirty="0" smtClean="0">
              <a:ln>
                <a:solidFill>
                  <a:srgbClr val="4C99FF"/>
                </a:solidFill>
              </a:ln>
              <a:solidFill>
                <a:schemeClr val="tx1"/>
              </a:solidFill>
              <a:ea typeface="ＭＳ Ｐゴシック" pitchFamily="-109" charset="-128"/>
              <a:cs typeface="ＭＳ Ｐゴシック" pitchFamily="-109" charset="-128"/>
            </a:endParaRPr>
          </a:p>
        </p:txBody>
      </p:sp>
      <p:pic>
        <p:nvPicPr>
          <p:cNvPr id="50180" name="Picture 3"/>
          <p:cNvPicPr>
            <a:picLocks noChangeAspect="1"/>
          </p:cNvPicPr>
          <p:nvPr/>
        </p:nvPicPr>
        <p:blipFill>
          <a:blip r:embed="rId3"/>
          <a:srcRect/>
          <a:stretch>
            <a:fillRect/>
          </a:stretch>
        </p:blipFill>
        <p:spPr bwMode="auto">
          <a:xfrm>
            <a:off x="5765800" y="1381760"/>
            <a:ext cx="3079790" cy="6252105"/>
          </a:xfrm>
          <a:prstGeom prst="rect">
            <a:avLst/>
          </a:prstGeom>
          <a:noFill/>
          <a:ln w="9525">
            <a:noFill/>
            <a:miter lim="800000"/>
            <a:headEnd/>
            <a:tailEnd/>
          </a:ln>
        </p:spPr>
      </p:pic>
      <p:pic>
        <p:nvPicPr>
          <p:cNvPr id="5" name="image.png"/>
          <p:cNvPicPr/>
          <p:nvPr/>
        </p:nvPicPr>
        <p:blipFill>
          <a:blip r:embed="rId4">
            <a:extLst/>
          </a:blip>
          <a:stretch>
            <a:fillRect/>
          </a:stretch>
        </p:blipFill>
        <p:spPr>
          <a:xfrm>
            <a:off x="76201" y="6308282"/>
            <a:ext cx="2293620" cy="1464118"/>
          </a:xfrm>
          <a:prstGeom prst="rect">
            <a:avLst/>
          </a:prstGeom>
          <a:ln w="12700">
            <a:miter lim="400000"/>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Shape 77"/>
          <p:cNvSpPr>
            <a:spLocks noGrp="1"/>
          </p:cNvSpPr>
          <p:nvPr>
            <p:ph type="title" idx="4294967295"/>
          </p:nvPr>
        </p:nvSpPr>
        <p:spPr>
          <a:xfrm>
            <a:off x="701842" y="534743"/>
            <a:ext cx="8001000" cy="1122680"/>
          </a:xfrm>
          <a:prstGeom prst="rect">
            <a:avLst/>
          </a:prstGeom>
        </p:spPr>
        <p:txBody>
          <a:bodyPr lIns="0" tIns="0" rIns="0" bIns="0">
            <a:normAutofit/>
          </a:bodyPr>
          <a:lstStyle>
            <a:lvl1pPr>
              <a:defRPr sz="4000"/>
            </a:lvl1pPr>
          </a:lstStyle>
          <a:p>
            <a:pPr lvl="0">
              <a:defRPr sz="1800" b="0">
                <a:solidFill>
                  <a:srgbClr val="000000"/>
                </a:solidFill>
              </a:defRPr>
            </a:pPr>
            <a:r>
              <a:rPr lang="en-US" sz="4800" b="1" dirty="0" smtClean="0">
                <a:solidFill>
                  <a:srgbClr val="D79ECF"/>
                </a:solidFill>
              </a:rPr>
              <a:t>What is on the</a:t>
            </a:r>
            <a:r>
              <a:rPr sz="4800" b="1" dirty="0" smtClean="0">
                <a:solidFill>
                  <a:srgbClr val="D79ECF"/>
                </a:solidFill>
              </a:rPr>
              <a:t> </a:t>
            </a:r>
            <a:r>
              <a:rPr lang="en-US" sz="4800" b="1" dirty="0" smtClean="0">
                <a:solidFill>
                  <a:srgbClr val="D79ECF"/>
                </a:solidFill>
              </a:rPr>
              <a:t>a</a:t>
            </a:r>
            <a:r>
              <a:rPr sz="4800" b="1" dirty="0" smtClean="0">
                <a:solidFill>
                  <a:srgbClr val="D79ECF"/>
                </a:solidFill>
              </a:rPr>
              <a:t>genda</a:t>
            </a:r>
            <a:r>
              <a:rPr lang="en-US" sz="4800" b="1" dirty="0" smtClean="0">
                <a:solidFill>
                  <a:srgbClr val="D79ECF"/>
                </a:solidFill>
              </a:rPr>
              <a:t>?</a:t>
            </a:r>
            <a:endParaRPr sz="4800" b="1" dirty="0">
              <a:solidFill>
                <a:srgbClr val="D79ECF"/>
              </a:solidFill>
            </a:endParaRPr>
          </a:p>
        </p:txBody>
      </p:sp>
      <p:sp>
        <p:nvSpPr>
          <p:cNvPr id="78" name="Shape 78"/>
          <p:cNvSpPr>
            <a:spLocks noGrp="1"/>
          </p:cNvSpPr>
          <p:nvPr>
            <p:ph type="body" idx="4294967295"/>
          </p:nvPr>
        </p:nvSpPr>
        <p:spPr>
          <a:xfrm>
            <a:off x="1219200" y="1928707"/>
            <a:ext cx="5740400" cy="5421132"/>
          </a:xfrm>
          <a:prstGeom prst="rect">
            <a:avLst/>
          </a:prstGeom>
        </p:spPr>
        <p:txBody>
          <a:bodyPr lIns="0" tIns="0" rIns="0" bIns="0">
            <a:normAutofit/>
          </a:bodyPr>
          <a:lstStyle/>
          <a:p>
            <a:pPr lvl="0">
              <a:lnSpc>
                <a:spcPct val="125000"/>
              </a:lnSpc>
              <a:spcBef>
                <a:spcPts val="800"/>
              </a:spcBef>
              <a:buClrTx/>
              <a:buSzPct val="100000"/>
              <a:buFont typeface="Wingdings" panose="05000000000000000000" pitchFamily="2" charset="2"/>
              <a:buChar char="§"/>
              <a:defRPr sz="1800"/>
            </a:pPr>
            <a:r>
              <a:rPr sz="3200" b="1" dirty="0">
                <a:solidFill>
                  <a:schemeClr val="tx1"/>
                </a:solidFill>
              </a:rPr>
              <a:t>What is PrEP</a:t>
            </a:r>
            <a:r>
              <a:rPr sz="3200" b="1" dirty="0" smtClean="0">
                <a:solidFill>
                  <a:schemeClr val="tx1"/>
                </a:solidFill>
              </a:rPr>
              <a:t>?</a:t>
            </a:r>
            <a:endParaRPr lang="en-US" sz="3200" b="1" dirty="0" smtClean="0">
              <a:solidFill>
                <a:schemeClr val="tx1"/>
              </a:solidFill>
            </a:endParaRPr>
          </a:p>
          <a:p>
            <a:pPr>
              <a:lnSpc>
                <a:spcPct val="125000"/>
              </a:lnSpc>
              <a:spcBef>
                <a:spcPts val="800"/>
              </a:spcBef>
              <a:buClrTx/>
              <a:buSzPct val="100000"/>
              <a:buFont typeface="Wingdings" charset="2"/>
              <a:buChar char="§"/>
              <a:defRPr sz="1800"/>
            </a:pPr>
            <a:r>
              <a:rPr lang="en-US" sz="3200" b="1" dirty="0" smtClean="0">
                <a:solidFill>
                  <a:schemeClr val="tx1"/>
                </a:solidFill>
              </a:rPr>
              <a:t>Why do we need it?</a:t>
            </a:r>
          </a:p>
          <a:p>
            <a:pPr>
              <a:lnSpc>
                <a:spcPct val="125000"/>
              </a:lnSpc>
              <a:spcBef>
                <a:spcPts val="800"/>
              </a:spcBef>
              <a:buClrTx/>
              <a:buSzPct val="100000"/>
              <a:buFont typeface="Wingdings" charset="2"/>
              <a:buChar char="§"/>
              <a:defRPr sz="1800"/>
            </a:pPr>
            <a:r>
              <a:rPr sz="3200" b="1" dirty="0" smtClean="0">
                <a:solidFill>
                  <a:schemeClr val="tx1"/>
                </a:solidFill>
              </a:rPr>
              <a:t>How </a:t>
            </a:r>
            <a:r>
              <a:rPr sz="3200" b="1" dirty="0">
                <a:solidFill>
                  <a:schemeClr val="tx1"/>
                </a:solidFill>
              </a:rPr>
              <a:t>does it work?</a:t>
            </a:r>
          </a:p>
          <a:p>
            <a:pPr>
              <a:lnSpc>
                <a:spcPct val="125000"/>
              </a:lnSpc>
              <a:spcBef>
                <a:spcPts val="800"/>
              </a:spcBef>
              <a:buClrTx/>
              <a:buSzPct val="100000"/>
              <a:buFont typeface="Wingdings" charset="2"/>
              <a:buChar char="§"/>
              <a:defRPr sz="1800"/>
            </a:pPr>
            <a:r>
              <a:rPr sz="3200" b="1" dirty="0">
                <a:solidFill>
                  <a:schemeClr val="tx1"/>
                </a:solidFill>
              </a:rPr>
              <a:t>What are the side effects?</a:t>
            </a:r>
          </a:p>
          <a:p>
            <a:pPr>
              <a:lnSpc>
                <a:spcPct val="125000"/>
              </a:lnSpc>
              <a:spcBef>
                <a:spcPts val="800"/>
              </a:spcBef>
              <a:buClrTx/>
              <a:buSzPct val="100000"/>
              <a:buFont typeface="Wingdings" charset="2"/>
              <a:buChar char="§"/>
              <a:defRPr sz="1800"/>
            </a:pPr>
            <a:r>
              <a:rPr sz="3200" b="1" dirty="0">
                <a:solidFill>
                  <a:schemeClr val="tx1"/>
                </a:solidFill>
              </a:rPr>
              <a:t>Who is using it?</a:t>
            </a:r>
          </a:p>
          <a:p>
            <a:pPr>
              <a:lnSpc>
                <a:spcPct val="125000"/>
              </a:lnSpc>
              <a:spcBef>
                <a:spcPts val="800"/>
              </a:spcBef>
              <a:buClrTx/>
              <a:buSzPct val="100000"/>
              <a:buFont typeface="Wingdings" charset="2"/>
              <a:buChar char="§"/>
              <a:defRPr sz="1800"/>
            </a:pPr>
            <a:r>
              <a:rPr sz="3200" b="1" dirty="0">
                <a:solidFill>
                  <a:schemeClr val="tx1"/>
                </a:solidFill>
              </a:rPr>
              <a:t>What does this mean for </a:t>
            </a:r>
            <a:r>
              <a:rPr sz="3200" b="1" dirty="0" smtClean="0">
                <a:solidFill>
                  <a:schemeClr val="tx1"/>
                </a:solidFill>
              </a:rPr>
              <a:t>women</a:t>
            </a:r>
            <a:r>
              <a:rPr lang="en-US" sz="3200" b="1" dirty="0" smtClean="0">
                <a:solidFill>
                  <a:schemeClr val="tx1"/>
                </a:solidFill>
              </a:rPr>
              <a:t> and girls</a:t>
            </a:r>
            <a:r>
              <a:rPr sz="3200" b="1" dirty="0" smtClean="0">
                <a:solidFill>
                  <a:schemeClr val="tx1"/>
                </a:solidFill>
              </a:rPr>
              <a:t>?</a:t>
            </a:r>
            <a:endParaRPr sz="3200" b="1" dirty="0">
              <a:solidFill>
                <a:schemeClr val="tx1"/>
              </a:solidFill>
            </a:endParaRPr>
          </a:p>
        </p:txBody>
      </p:sp>
      <p:grpSp>
        <p:nvGrpSpPr>
          <p:cNvPr id="11" name="Group 10"/>
          <p:cNvGrpSpPr/>
          <p:nvPr/>
        </p:nvGrpSpPr>
        <p:grpSpPr>
          <a:xfrm rot="1928433">
            <a:off x="6889139" y="2444660"/>
            <a:ext cx="1269999" cy="575734"/>
            <a:chOff x="6032500" y="914399"/>
            <a:chExt cx="1269999" cy="508001"/>
          </a:xfrm>
        </p:grpSpPr>
        <p:sp>
          <p:nvSpPr>
            <p:cNvPr id="5" name="Flowchart: Delay 4"/>
            <p:cNvSpPr/>
            <p:nvPr/>
          </p:nvSpPr>
          <p:spPr>
            <a:xfrm>
              <a:off x="6667499" y="996557"/>
              <a:ext cx="635000" cy="343686"/>
            </a:xfrm>
            <a:prstGeom prst="flowChartDelay">
              <a:avLst/>
            </a:prstGeom>
            <a:solidFill>
              <a:schemeClr val="accent2"/>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en-US" sz="1200" b="1" i="0" u="none" strike="noStrike" cap="none" spc="0" normalizeH="0" baseline="0">
                <a:ln>
                  <a:noFill/>
                </a:ln>
                <a:solidFill>
                  <a:srgbClr val="000000"/>
                </a:solidFill>
                <a:effectLst/>
                <a:uFillTx/>
                <a:latin typeface="Arial"/>
                <a:ea typeface="Arial"/>
                <a:cs typeface="Arial"/>
                <a:sym typeface="Arial"/>
              </a:endParaRPr>
            </a:p>
          </p:txBody>
        </p:sp>
        <p:sp>
          <p:nvSpPr>
            <p:cNvPr id="8" name="Flowchart: Delay 7"/>
            <p:cNvSpPr/>
            <p:nvPr/>
          </p:nvSpPr>
          <p:spPr>
            <a:xfrm rot="10800000">
              <a:off x="6032500" y="996557"/>
              <a:ext cx="635000" cy="343686"/>
            </a:xfrm>
            <a:prstGeom prst="flowChartDelay">
              <a:avLst/>
            </a:prstGeom>
            <a:solidFill>
              <a:schemeClr val="accent2"/>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en-US" sz="1200" b="1" i="0" u="none" strike="noStrike" cap="none" spc="0" normalizeH="0" baseline="0">
                <a:ln>
                  <a:noFill/>
                </a:ln>
                <a:solidFill>
                  <a:srgbClr val="000000"/>
                </a:solidFill>
                <a:effectLst/>
                <a:uFillTx/>
                <a:latin typeface="Arial"/>
                <a:ea typeface="Arial"/>
                <a:cs typeface="Arial"/>
                <a:sym typeface="Arial"/>
              </a:endParaRPr>
            </a:p>
          </p:txBody>
        </p:sp>
        <p:cxnSp>
          <p:nvCxnSpPr>
            <p:cNvPr id="7" name="Straight Connector 6"/>
            <p:cNvCxnSpPr/>
            <p:nvPr/>
          </p:nvCxnSpPr>
          <p:spPr>
            <a:xfrm>
              <a:off x="6667500" y="914399"/>
              <a:ext cx="0" cy="508001"/>
            </a:xfrm>
            <a:prstGeom prst="line">
              <a:avLst/>
            </a:prstGeom>
            <a:noFill/>
            <a:ln w="31750" cap="flat">
              <a:solidFill>
                <a:schemeClr val="bg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4" name="Group 13"/>
          <p:cNvGrpSpPr/>
          <p:nvPr/>
        </p:nvGrpSpPr>
        <p:grpSpPr>
          <a:xfrm rot="19120018">
            <a:off x="6860889" y="3829261"/>
            <a:ext cx="1270000" cy="575734"/>
            <a:chOff x="6032500" y="914399"/>
            <a:chExt cx="1270000" cy="508001"/>
          </a:xfrm>
        </p:grpSpPr>
        <p:sp>
          <p:nvSpPr>
            <p:cNvPr id="15" name="Flowchart: Delay 14"/>
            <p:cNvSpPr/>
            <p:nvPr/>
          </p:nvSpPr>
          <p:spPr>
            <a:xfrm>
              <a:off x="6667500" y="996557"/>
              <a:ext cx="635000" cy="343686"/>
            </a:xfrm>
            <a:prstGeom prst="flowChartDelay">
              <a:avLst/>
            </a:prstGeom>
            <a:solidFill>
              <a:schemeClr val="accent2"/>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en-US" sz="1200" b="1" i="0" u="none" strike="noStrike" cap="none" spc="0" normalizeH="0" baseline="0">
                <a:ln>
                  <a:noFill/>
                </a:ln>
                <a:solidFill>
                  <a:srgbClr val="000000"/>
                </a:solidFill>
                <a:effectLst/>
                <a:uFillTx/>
                <a:latin typeface="Arial"/>
                <a:ea typeface="Arial"/>
                <a:cs typeface="Arial"/>
                <a:sym typeface="Arial"/>
              </a:endParaRPr>
            </a:p>
          </p:txBody>
        </p:sp>
        <p:sp>
          <p:nvSpPr>
            <p:cNvPr id="16" name="Flowchart: Delay 15"/>
            <p:cNvSpPr/>
            <p:nvPr/>
          </p:nvSpPr>
          <p:spPr>
            <a:xfrm rot="10800000">
              <a:off x="6032500" y="996557"/>
              <a:ext cx="635000" cy="343686"/>
            </a:xfrm>
            <a:prstGeom prst="flowChartDelay">
              <a:avLst/>
            </a:prstGeom>
            <a:solidFill>
              <a:schemeClr val="accent2"/>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en-US" sz="1200" b="1" i="0" u="none" strike="noStrike" cap="none" spc="0" normalizeH="0" baseline="0">
                <a:ln>
                  <a:noFill/>
                </a:ln>
                <a:solidFill>
                  <a:srgbClr val="000000"/>
                </a:solidFill>
                <a:effectLst/>
                <a:uFillTx/>
                <a:latin typeface="Arial"/>
                <a:ea typeface="Arial"/>
                <a:cs typeface="Arial"/>
                <a:sym typeface="Arial"/>
              </a:endParaRPr>
            </a:p>
          </p:txBody>
        </p:sp>
        <p:cxnSp>
          <p:nvCxnSpPr>
            <p:cNvPr id="17" name="Straight Connector 16"/>
            <p:cNvCxnSpPr/>
            <p:nvPr/>
          </p:nvCxnSpPr>
          <p:spPr>
            <a:xfrm>
              <a:off x="6667500" y="914399"/>
              <a:ext cx="0" cy="508001"/>
            </a:xfrm>
            <a:prstGeom prst="line">
              <a:avLst/>
            </a:prstGeom>
            <a:noFill/>
            <a:ln w="31750" cap="flat">
              <a:solidFill>
                <a:schemeClr val="bg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8" name="Group 17"/>
          <p:cNvGrpSpPr/>
          <p:nvPr/>
        </p:nvGrpSpPr>
        <p:grpSpPr>
          <a:xfrm rot="1928433">
            <a:off x="6896597" y="5307027"/>
            <a:ext cx="1269999" cy="575734"/>
            <a:chOff x="6032500" y="914399"/>
            <a:chExt cx="1269999" cy="508001"/>
          </a:xfrm>
        </p:grpSpPr>
        <p:sp>
          <p:nvSpPr>
            <p:cNvPr id="19" name="Flowchart: Delay 18"/>
            <p:cNvSpPr/>
            <p:nvPr/>
          </p:nvSpPr>
          <p:spPr>
            <a:xfrm>
              <a:off x="6667499" y="996557"/>
              <a:ext cx="635000" cy="343686"/>
            </a:xfrm>
            <a:prstGeom prst="flowChartDelay">
              <a:avLst/>
            </a:prstGeom>
            <a:solidFill>
              <a:schemeClr val="accent2"/>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en-US" sz="1200" b="1" i="0" u="none" strike="noStrike" cap="none" spc="0" normalizeH="0" baseline="0">
                <a:ln>
                  <a:noFill/>
                </a:ln>
                <a:solidFill>
                  <a:srgbClr val="000000"/>
                </a:solidFill>
                <a:effectLst/>
                <a:uFillTx/>
                <a:latin typeface="Arial"/>
                <a:ea typeface="Arial"/>
                <a:cs typeface="Arial"/>
                <a:sym typeface="Arial"/>
              </a:endParaRPr>
            </a:p>
          </p:txBody>
        </p:sp>
        <p:sp>
          <p:nvSpPr>
            <p:cNvPr id="20" name="Flowchart: Delay 19"/>
            <p:cNvSpPr/>
            <p:nvPr/>
          </p:nvSpPr>
          <p:spPr>
            <a:xfrm rot="10800000">
              <a:off x="6032500" y="996557"/>
              <a:ext cx="635000" cy="343686"/>
            </a:xfrm>
            <a:prstGeom prst="flowChartDelay">
              <a:avLst/>
            </a:prstGeom>
            <a:solidFill>
              <a:schemeClr val="accent2"/>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en-US" sz="1200" b="1" i="0" u="none" strike="noStrike" cap="none" spc="0" normalizeH="0" baseline="0">
                <a:ln>
                  <a:noFill/>
                </a:ln>
                <a:solidFill>
                  <a:srgbClr val="000000"/>
                </a:solidFill>
                <a:effectLst/>
                <a:uFillTx/>
                <a:latin typeface="Arial"/>
                <a:ea typeface="Arial"/>
                <a:cs typeface="Arial"/>
                <a:sym typeface="Arial"/>
              </a:endParaRPr>
            </a:p>
          </p:txBody>
        </p:sp>
        <p:cxnSp>
          <p:nvCxnSpPr>
            <p:cNvPr id="21" name="Straight Connector 20"/>
            <p:cNvCxnSpPr/>
            <p:nvPr/>
          </p:nvCxnSpPr>
          <p:spPr>
            <a:xfrm>
              <a:off x="6667500" y="914399"/>
              <a:ext cx="0" cy="508001"/>
            </a:xfrm>
            <a:prstGeom prst="line">
              <a:avLst/>
            </a:prstGeom>
            <a:noFill/>
            <a:ln w="31750" cap="flat">
              <a:solidFill>
                <a:schemeClr val="bg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pic>
        <p:nvPicPr>
          <p:cNvPr id="22" name="image.png"/>
          <p:cNvPicPr/>
          <p:nvPr/>
        </p:nvPicPr>
        <p:blipFill>
          <a:blip r:embed="rId3">
            <a:extLst/>
          </a:blip>
          <a:stretch>
            <a:fillRect/>
          </a:stretch>
        </p:blipFill>
        <p:spPr>
          <a:xfrm>
            <a:off x="6644640" y="6273204"/>
            <a:ext cx="2293620" cy="146411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2226" name="Shape 177"/>
          <p:cNvSpPr>
            <a:spLocks noGrp="1"/>
          </p:cNvSpPr>
          <p:nvPr>
            <p:ph type="title" idx="4294967295"/>
          </p:nvPr>
        </p:nvSpPr>
        <p:spPr>
          <a:xfrm>
            <a:off x="381000" y="813223"/>
            <a:ext cx="8382000" cy="777240"/>
          </a:xfrm>
        </p:spPr>
        <p:txBody>
          <a:bodyPr lIns="0" tIns="0" rIns="0" bIns="0"/>
          <a:lstStyle/>
          <a:p>
            <a:pPr algn="ctr"/>
            <a:r>
              <a:rPr lang="en-GB" sz="4800" dirty="0" smtClean="0">
                <a:solidFill>
                  <a:srgbClr val="D79ECF"/>
                </a:solidFill>
                <a:ea typeface="ＭＳ Ｐゴシック" pitchFamily="-109" charset="-128"/>
                <a:cs typeface="ＭＳ Ｐゴシック" pitchFamily="-109" charset="-128"/>
              </a:rPr>
              <a:t>More </a:t>
            </a:r>
            <a:r>
              <a:rPr lang="en-GB" sz="4800" dirty="0" err="1" smtClean="0">
                <a:solidFill>
                  <a:srgbClr val="D79ECF"/>
                </a:solidFill>
                <a:ea typeface="ＭＳ Ｐゴシック" pitchFamily="-109" charset="-128"/>
                <a:cs typeface="ＭＳ Ｐゴシック" pitchFamily="-109" charset="-128"/>
              </a:rPr>
              <a:t>PrEP</a:t>
            </a:r>
            <a:r>
              <a:rPr lang="en-GB" sz="4800" dirty="0" smtClean="0">
                <a:solidFill>
                  <a:srgbClr val="D79ECF"/>
                </a:solidFill>
                <a:ea typeface="ＭＳ Ｐゴシック" pitchFamily="-109" charset="-128"/>
                <a:cs typeface="ＭＳ Ｐゴシック" pitchFamily="-109" charset="-128"/>
              </a:rPr>
              <a:t> Resources</a:t>
            </a:r>
            <a:r>
              <a:rPr lang="en-US" sz="4800" dirty="0" smtClean="0">
                <a:solidFill>
                  <a:srgbClr val="D79ECF"/>
                </a:solidFill>
                <a:ea typeface="ＭＳ Ｐゴシック" pitchFamily="-109" charset="-128"/>
                <a:cs typeface="ＭＳ Ｐゴシック" pitchFamily="-109" charset="-128"/>
              </a:rPr>
              <a:t> &amp; Thank You!</a:t>
            </a:r>
            <a:endParaRPr lang="en-GB" sz="4800" dirty="0" smtClean="0">
              <a:solidFill>
                <a:srgbClr val="D79ECF"/>
              </a:solidFill>
              <a:ea typeface="ＭＳ Ｐゴシック" pitchFamily="-109" charset="-128"/>
              <a:cs typeface="ＭＳ Ｐゴシック" pitchFamily="-109" charset="-128"/>
            </a:endParaRPr>
          </a:p>
        </p:txBody>
      </p:sp>
      <p:sp>
        <p:nvSpPr>
          <p:cNvPr id="178" name="Shape 178"/>
          <p:cNvSpPr>
            <a:spLocks noGrp="1"/>
          </p:cNvSpPr>
          <p:nvPr>
            <p:ph type="body" idx="4294967295"/>
          </p:nvPr>
        </p:nvSpPr>
        <p:spPr>
          <a:xfrm>
            <a:off x="117475" y="1640840"/>
            <a:ext cx="8915400" cy="6131561"/>
          </a:xfrm>
        </p:spPr>
        <p:txBody>
          <a:bodyPr lIns="0" tIns="0" rIns="0" bIns="0">
            <a:noAutofit/>
          </a:bodyPr>
          <a:lstStyle/>
          <a:p>
            <a:pPr defTabSz="877823">
              <a:spcBef>
                <a:spcPts val="600"/>
              </a:spcBef>
              <a:buSzPct val="100000"/>
              <a:buFont typeface="Wingdings" panose="05000000000000000000" pitchFamily="2" charset="2"/>
              <a:buChar char="§"/>
              <a:defRPr sz="1800"/>
            </a:pPr>
            <a:r>
              <a:rPr sz="2600" dirty="0">
                <a:solidFill>
                  <a:schemeClr val="tx1"/>
                </a:solidFill>
              </a:rPr>
              <a:t>PrEP Support Hotline for Clinicians</a:t>
            </a:r>
            <a:r>
              <a:rPr sz="2600" dirty="0" smtClean="0">
                <a:solidFill>
                  <a:schemeClr val="tx1"/>
                </a:solidFill>
              </a:rPr>
              <a:t>:</a:t>
            </a:r>
            <a:r>
              <a:rPr lang="en-US" sz="2600" dirty="0" smtClean="0">
                <a:solidFill>
                  <a:schemeClr val="tx1"/>
                </a:solidFill>
              </a:rPr>
              <a:t> </a:t>
            </a:r>
          </a:p>
          <a:p>
            <a:pPr defTabSz="877823">
              <a:spcBef>
                <a:spcPts val="600"/>
              </a:spcBef>
              <a:buSzPct val="100000"/>
              <a:buNone/>
              <a:defRPr sz="1800"/>
            </a:pPr>
            <a:r>
              <a:rPr lang="en-US" sz="2600" dirty="0" smtClean="0">
                <a:solidFill>
                  <a:schemeClr val="tx1"/>
                </a:solidFill>
              </a:rPr>
              <a:t> 		</a:t>
            </a:r>
            <a:r>
              <a:rPr sz="2600" dirty="0" smtClean="0">
                <a:solidFill>
                  <a:srgbClr val="4C99FF"/>
                </a:solidFill>
              </a:rPr>
              <a:t>1</a:t>
            </a:r>
            <a:r>
              <a:rPr sz="2600" dirty="0">
                <a:solidFill>
                  <a:srgbClr val="4C99FF"/>
                </a:solidFill>
              </a:rPr>
              <a:t>-855-448-7737 (1-855-HIV-PREP</a:t>
            </a:r>
            <a:r>
              <a:rPr sz="2600" dirty="0" smtClean="0">
                <a:solidFill>
                  <a:srgbClr val="4C99FF"/>
                </a:solidFill>
              </a:rPr>
              <a:t>)</a:t>
            </a:r>
          </a:p>
          <a:p>
            <a:pPr defTabSz="877823">
              <a:spcBef>
                <a:spcPts val="800"/>
              </a:spcBef>
              <a:buSzPct val="100000"/>
              <a:buFont typeface="Wingdings" panose="05000000000000000000" pitchFamily="2" charset="2"/>
              <a:buChar char="§"/>
              <a:defRPr sz="1800"/>
            </a:pPr>
            <a:r>
              <a:rPr lang="en-US" sz="2600" dirty="0" smtClean="0">
                <a:solidFill>
                  <a:schemeClr val="tx1"/>
                </a:solidFill>
              </a:rPr>
              <a:t>To contact the US Women and </a:t>
            </a:r>
            <a:r>
              <a:rPr lang="en-US" sz="2600" dirty="0" err="1" smtClean="0">
                <a:solidFill>
                  <a:schemeClr val="tx1"/>
                </a:solidFill>
              </a:rPr>
              <a:t>PrEP</a:t>
            </a:r>
            <a:r>
              <a:rPr lang="en-US" sz="2600" dirty="0" smtClean="0">
                <a:solidFill>
                  <a:schemeClr val="tx1"/>
                </a:solidFill>
              </a:rPr>
              <a:t> Working Group: 	</a:t>
            </a:r>
            <a:r>
              <a:rPr lang="en-US" sz="2600" dirty="0" smtClean="0">
                <a:solidFill>
                  <a:schemeClr val="accent4">
                    <a:lumMod val="40000"/>
                    <a:lumOff val="60000"/>
                  </a:schemeClr>
                </a:solidFill>
              </a:rPr>
              <a:t>uswomenprepworkinggroup@gmail.com</a:t>
            </a:r>
          </a:p>
          <a:p>
            <a:pPr marL="342900" lvl="1" defTabSz="877823">
              <a:spcBef>
                <a:spcPts val="800"/>
              </a:spcBef>
              <a:buSzPct val="100000"/>
              <a:buFont typeface="Wingdings" panose="05000000000000000000" pitchFamily="2" charset="2"/>
              <a:buChar char="§"/>
              <a:defRPr sz="1800"/>
            </a:pPr>
            <a:r>
              <a:rPr lang="en-US" sz="2600" dirty="0" smtClean="0">
                <a:solidFill>
                  <a:schemeClr val="tx1"/>
                </a:solidFill>
              </a:rPr>
              <a:t>For a great booklet on women and </a:t>
            </a:r>
            <a:r>
              <a:rPr lang="en-US" sz="2600" dirty="0" err="1" smtClean="0">
                <a:solidFill>
                  <a:schemeClr val="tx1"/>
                </a:solidFill>
              </a:rPr>
              <a:t>PrEP</a:t>
            </a:r>
            <a:r>
              <a:rPr lang="en-US" sz="2600" dirty="0" smtClean="0">
                <a:solidFill>
                  <a:schemeClr val="tx1"/>
                </a:solidFill>
              </a:rPr>
              <a:t>, go to		</a:t>
            </a:r>
            <a:r>
              <a:rPr lang="en-US" sz="2600" dirty="0" smtClean="0">
                <a:solidFill>
                  <a:srgbClr val="4C99FF"/>
                </a:solidFill>
              </a:rPr>
              <a:t>http://www.projectinform.org/pdf/prep_women.pdf</a:t>
            </a:r>
          </a:p>
          <a:p>
            <a:pPr marL="342900" lvl="1" defTabSz="877823">
              <a:spcBef>
                <a:spcPts val="800"/>
              </a:spcBef>
              <a:buSzPct val="100000"/>
              <a:buFont typeface="Wingdings" panose="05000000000000000000" pitchFamily="2" charset="2"/>
              <a:buChar char="§"/>
              <a:defRPr sz="1800"/>
            </a:pPr>
            <a:r>
              <a:rPr sz="2600" dirty="0" smtClean="0">
                <a:solidFill>
                  <a:schemeClr val="tx1"/>
                </a:solidFill>
              </a:rPr>
              <a:t>Other </a:t>
            </a:r>
            <a:r>
              <a:rPr sz="2600" dirty="0">
                <a:solidFill>
                  <a:schemeClr val="tx1"/>
                </a:solidFill>
              </a:rPr>
              <a:t>websites</a:t>
            </a:r>
            <a:r>
              <a:rPr sz="2600" dirty="0" smtClean="0">
                <a:solidFill>
                  <a:schemeClr val="tx1"/>
                </a:solidFill>
              </a:rPr>
              <a:t>:</a:t>
            </a:r>
            <a:endParaRPr lang="en-US" sz="2600" dirty="0" smtClean="0">
              <a:solidFill>
                <a:schemeClr val="tx1"/>
              </a:solidFill>
            </a:endParaRPr>
          </a:p>
          <a:p>
            <a:pPr marL="762000" lvl="2" defTabSz="877823">
              <a:spcBef>
                <a:spcPts val="800"/>
              </a:spcBef>
              <a:buSzPct val="100000"/>
              <a:buFont typeface="Wingdings" panose="05000000000000000000" pitchFamily="2" charset="2"/>
              <a:buChar char="§"/>
              <a:defRPr sz="1800"/>
            </a:pPr>
            <a:r>
              <a:rPr lang="en-US" sz="2600" dirty="0">
                <a:solidFill>
                  <a:schemeClr val="tx1"/>
                </a:solidFill>
                <a:hlinkClick r:id="rId3"/>
              </a:rPr>
              <a:t>http://www.sisterlove.org/us-women-prep-working-group</a:t>
            </a:r>
            <a:r>
              <a:rPr lang="en-US" sz="2600" dirty="0" smtClean="0">
                <a:solidFill>
                  <a:schemeClr val="tx1"/>
                </a:solidFill>
                <a:hlinkClick r:id="rId3"/>
              </a:rPr>
              <a:t>/</a:t>
            </a:r>
            <a:r>
              <a:rPr lang="en-US" sz="2600" dirty="0" smtClean="0">
                <a:solidFill>
                  <a:schemeClr val="tx1"/>
                </a:solidFill>
              </a:rPr>
              <a:t> </a:t>
            </a:r>
            <a:endParaRPr sz="2600" dirty="0" smtClean="0">
              <a:solidFill>
                <a:schemeClr val="tx1"/>
              </a:solidFill>
            </a:endParaRPr>
          </a:p>
          <a:p>
            <a:pPr marL="896111" lvl="1" indent="-457200" defTabSz="877823">
              <a:spcBef>
                <a:spcPts val="500"/>
              </a:spcBef>
              <a:buSzPct val="100000"/>
              <a:buFont typeface="Wingdings" panose="05000000000000000000" pitchFamily="2" charset="2"/>
              <a:buChar char="§"/>
              <a:defRPr sz="1800"/>
            </a:pPr>
            <a:r>
              <a:rPr sz="2600" dirty="0" smtClean="0">
                <a:solidFill>
                  <a:srgbClr val="E366FF"/>
                </a:solidFill>
              </a:rPr>
              <a:t>www.prepwatch.org</a:t>
            </a:r>
            <a:endParaRPr lang="en-US" sz="2600" dirty="0" smtClean="0">
              <a:solidFill>
                <a:srgbClr val="E366FF"/>
              </a:solidFill>
            </a:endParaRPr>
          </a:p>
          <a:p>
            <a:pPr marL="896111" lvl="1" indent="-457200" defTabSz="877823">
              <a:spcBef>
                <a:spcPts val="500"/>
              </a:spcBef>
              <a:buSzPct val="100000"/>
              <a:buFont typeface="Wingdings" panose="05000000000000000000" pitchFamily="2" charset="2"/>
              <a:buChar char="§"/>
              <a:defRPr sz="1800"/>
            </a:pPr>
            <a:r>
              <a:rPr lang="en-US" sz="2600" dirty="0" smtClean="0">
                <a:solidFill>
                  <a:srgbClr val="4C99FF"/>
                </a:solidFill>
              </a:rPr>
              <a:t>http://</a:t>
            </a:r>
            <a:r>
              <a:rPr lang="en-US" sz="2600" dirty="0" err="1" smtClean="0">
                <a:solidFill>
                  <a:srgbClr val="4C99FF"/>
                </a:solidFill>
              </a:rPr>
              <a:t>www.hiveonline.org</a:t>
            </a:r>
            <a:r>
              <a:rPr lang="en-US" sz="2600" dirty="0" smtClean="0">
                <a:solidFill>
                  <a:srgbClr val="4C99FF"/>
                </a:solidFill>
              </a:rPr>
              <a:t>/for-you/</a:t>
            </a:r>
            <a:endParaRPr sz="2600" dirty="0" smtClean="0">
              <a:solidFill>
                <a:srgbClr val="4C99FF"/>
              </a:solidFill>
            </a:endParaRPr>
          </a:p>
          <a:p>
            <a:pPr marL="896111" lvl="1" indent="-457200" defTabSz="877823">
              <a:spcBef>
                <a:spcPts val="500"/>
              </a:spcBef>
              <a:buSzPct val="100000"/>
              <a:buFont typeface="Wingdings" panose="05000000000000000000" pitchFamily="2" charset="2"/>
              <a:buChar char="§"/>
              <a:defRPr sz="1800"/>
            </a:pPr>
            <a:r>
              <a:rPr sz="2600" dirty="0" smtClean="0">
                <a:solidFill>
                  <a:srgbClr val="E366FF"/>
                </a:solidFill>
              </a:rPr>
              <a:t>myprepexperience.blogspot.com</a:t>
            </a:r>
            <a:endParaRPr sz="2600" dirty="0">
              <a:solidFill>
                <a:srgbClr val="E366FF"/>
              </a:solidFill>
            </a:endParaRPr>
          </a:p>
          <a:p>
            <a:pPr marL="896111" lvl="1" indent="-457200" defTabSz="877823">
              <a:spcBef>
                <a:spcPts val="500"/>
              </a:spcBef>
              <a:buSzPct val="100000"/>
              <a:buFont typeface="Wingdings" panose="05000000000000000000" pitchFamily="2" charset="2"/>
              <a:buChar char="§"/>
              <a:defRPr sz="1800"/>
            </a:pPr>
            <a:r>
              <a:rPr sz="2600" dirty="0" smtClean="0">
                <a:solidFill>
                  <a:srgbClr val="4C99FF"/>
                </a:solidFill>
                <a:hlinkClick r:id="rId4"/>
              </a:rPr>
              <a:t>www.prepfacts.org</a:t>
            </a:r>
            <a:endParaRPr lang="en-US" sz="2600" dirty="0" smtClean="0">
              <a:solidFill>
                <a:srgbClr val="4C99FF"/>
              </a:solidFill>
            </a:endParaRPr>
          </a:p>
          <a:p>
            <a:pPr marL="896111" lvl="1" indent="-457200" defTabSz="877823">
              <a:spcBef>
                <a:spcPts val="500"/>
              </a:spcBef>
              <a:buSzPct val="100000"/>
              <a:buFont typeface="Wingdings" panose="05000000000000000000" pitchFamily="2" charset="2"/>
              <a:buChar char="§"/>
              <a:defRPr sz="1800"/>
            </a:pPr>
            <a:endParaRPr sz="2800" dirty="0">
              <a:solidFill>
                <a:srgbClr val="4C99FF"/>
              </a:solidFill>
            </a:endParaRPr>
          </a:p>
        </p:txBody>
      </p:sp>
      <p:pic>
        <p:nvPicPr>
          <p:cNvPr id="4" name="image.png"/>
          <p:cNvPicPr/>
          <p:nvPr/>
        </p:nvPicPr>
        <p:blipFill>
          <a:blip r:embed="rId5">
            <a:extLst/>
          </a:blip>
          <a:stretch>
            <a:fillRect/>
          </a:stretch>
        </p:blipFill>
        <p:spPr>
          <a:xfrm>
            <a:off x="6644640" y="6273204"/>
            <a:ext cx="2293620" cy="146411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52226" name="Shape 177"/>
          <p:cNvSpPr>
            <a:spLocks noGrp="1"/>
          </p:cNvSpPr>
          <p:nvPr>
            <p:ph type="title" idx="4294967295"/>
          </p:nvPr>
        </p:nvSpPr>
        <p:spPr>
          <a:xfrm>
            <a:off x="381000" y="0"/>
            <a:ext cx="8382000" cy="981433"/>
          </a:xfrm>
        </p:spPr>
        <p:txBody>
          <a:bodyPr lIns="0" tIns="0" rIns="0" bIns="0"/>
          <a:lstStyle/>
          <a:p>
            <a:pPr algn="ctr"/>
            <a:r>
              <a:rPr lang="en-US" sz="4800" dirty="0" smtClean="0">
                <a:solidFill>
                  <a:srgbClr val="D79ECF"/>
                </a:solidFill>
                <a:ea typeface="ＭＳ Ｐゴシック" pitchFamily="-109" charset="-128"/>
                <a:cs typeface="ＭＳ Ｐゴシック" pitchFamily="-109" charset="-128"/>
              </a:rPr>
              <a:t>Citations</a:t>
            </a:r>
            <a:endParaRPr lang="en-GB" sz="4800" dirty="0" smtClean="0">
              <a:solidFill>
                <a:srgbClr val="D79ECF"/>
              </a:solidFill>
              <a:ea typeface="ＭＳ Ｐゴシック" pitchFamily="-109" charset="-128"/>
              <a:cs typeface="ＭＳ Ｐゴシック" pitchFamily="-109" charset="-128"/>
            </a:endParaRPr>
          </a:p>
        </p:txBody>
      </p:sp>
      <p:sp>
        <p:nvSpPr>
          <p:cNvPr id="178" name="Shape 178"/>
          <p:cNvSpPr>
            <a:spLocks noGrp="1"/>
          </p:cNvSpPr>
          <p:nvPr>
            <p:ph type="body" idx="4294967295"/>
          </p:nvPr>
        </p:nvSpPr>
        <p:spPr>
          <a:xfrm>
            <a:off x="381000" y="981434"/>
            <a:ext cx="8651875" cy="6281167"/>
          </a:xfrm>
        </p:spPr>
        <p:txBody>
          <a:bodyPr lIns="0" tIns="0" rIns="0" bIns="0">
            <a:noAutofit/>
          </a:bodyPr>
          <a:lstStyle/>
          <a:p>
            <a:pPr>
              <a:buNone/>
              <a:defRPr/>
            </a:pPr>
            <a:r>
              <a:rPr lang="en-GB" sz="1200" u="sng" dirty="0" smtClean="0"/>
              <a:t>On slide 5</a:t>
            </a:r>
            <a:endParaRPr lang="en-GB" sz="1200" dirty="0" smtClean="0"/>
          </a:p>
          <a:p>
            <a:pPr lvl="1">
              <a:buNone/>
              <a:defRPr/>
            </a:pPr>
            <a:r>
              <a:rPr lang="en-US" sz="1200" b="1" dirty="0" smtClean="0"/>
              <a:t>1. </a:t>
            </a:r>
            <a:r>
              <a:rPr lang="en-US" sz="1200" dirty="0" err="1" smtClean="0"/>
              <a:t>Frieden</a:t>
            </a:r>
            <a:r>
              <a:rPr lang="en-US" sz="1200" dirty="0" smtClean="0"/>
              <a:t> TR, </a:t>
            </a:r>
            <a:r>
              <a:rPr lang="en-US" sz="1200" dirty="0" err="1" smtClean="0"/>
              <a:t>Foti</a:t>
            </a:r>
            <a:r>
              <a:rPr lang="en-US" sz="1200" dirty="0" smtClean="0"/>
              <a:t> KE, </a:t>
            </a:r>
            <a:r>
              <a:rPr lang="en-US" sz="1200" dirty="0" err="1" smtClean="0"/>
              <a:t>Mermin</a:t>
            </a:r>
            <a:r>
              <a:rPr lang="en-US" sz="1200" dirty="0" smtClean="0"/>
              <a:t> JO..</a:t>
            </a:r>
            <a:r>
              <a:rPr lang="en-GB" sz="1200" dirty="0" smtClean="0"/>
              <a:t>Applying public health principles to the HIV epidemic: How are we doing? </a:t>
            </a:r>
            <a:r>
              <a:rPr lang="en-GB" sz="1200" i="1" dirty="0" smtClean="0"/>
              <a:t>New England Journal of Medicine </a:t>
            </a:r>
            <a:r>
              <a:rPr lang="en-GB" sz="1200" dirty="0" smtClean="0"/>
              <a:t>2015; </a:t>
            </a:r>
            <a:r>
              <a:rPr lang="en-US" sz="1200" dirty="0" smtClean="0"/>
              <a:t>373;23. Available from: </a:t>
            </a:r>
            <a:r>
              <a:rPr lang="en-US" sz="1200" dirty="0" smtClean="0">
                <a:solidFill>
                  <a:schemeClr val="tx1"/>
                </a:solidFill>
              </a:rPr>
              <a:t>http://www.nejm.org/doi/full/10.1056/NEJMms1513641</a:t>
            </a:r>
          </a:p>
          <a:p>
            <a:pPr lvl="1">
              <a:buNone/>
              <a:defRPr/>
            </a:pPr>
            <a:endParaRPr lang="en-US" sz="1200" b="1" dirty="0" smtClean="0"/>
          </a:p>
          <a:p>
            <a:pPr lvl="1">
              <a:buNone/>
              <a:defRPr/>
            </a:pPr>
            <a:r>
              <a:rPr lang="en-US" sz="1200" b="1" dirty="0" smtClean="0"/>
              <a:t>2</a:t>
            </a:r>
            <a:r>
              <a:rPr lang="en-US" sz="1200" dirty="0" smtClean="0"/>
              <a:t>. Kaiser Family Foundation.  Women and HIV/AIDS in the US. 6 March 2015. [Online] Available from: </a:t>
            </a:r>
            <a:r>
              <a:rPr lang="en-US" sz="1200" dirty="0" err="1" smtClean="0"/>
              <a:t>http://kff.org/hivaids/fact-sheet/women-and-hivaids-in-the-united-states/</a:t>
            </a:r>
            <a:endParaRPr lang="en-GB" sz="1200" u="sng" dirty="0" smtClean="0">
              <a:solidFill>
                <a:schemeClr val="tx1"/>
              </a:solidFill>
            </a:endParaRPr>
          </a:p>
          <a:p>
            <a:pPr>
              <a:buNone/>
              <a:defRPr/>
            </a:pPr>
            <a:r>
              <a:rPr lang="en-GB" sz="1200" u="sng" dirty="0" smtClean="0">
                <a:solidFill>
                  <a:schemeClr val="tx1"/>
                </a:solidFill>
              </a:rPr>
              <a:t>On slide 6</a:t>
            </a:r>
          </a:p>
          <a:p>
            <a:pPr>
              <a:buNone/>
              <a:defRPr/>
            </a:pPr>
            <a:endParaRPr lang="en-GB" sz="1200" u="sng" dirty="0" smtClean="0">
              <a:solidFill>
                <a:schemeClr val="tx1"/>
              </a:solidFill>
            </a:endParaRPr>
          </a:p>
          <a:p>
            <a:pPr lvl="1" defTabSz="457200">
              <a:lnSpc>
                <a:spcPct val="117999"/>
              </a:lnSpc>
              <a:spcBef>
                <a:spcPts val="0"/>
              </a:spcBef>
              <a:buClrTx/>
              <a:buSzTx/>
              <a:buNone/>
              <a:defRPr/>
            </a:pPr>
            <a:r>
              <a:rPr lang="en-GB" sz="1200" b="1" dirty="0" smtClean="0">
                <a:solidFill>
                  <a:schemeClr val="tx1"/>
                </a:solidFill>
              </a:rPr>
              <a:t>3</a:t>
            </a:r>
            <a:r>
              <a:rPr lang="en-GB" sz="1200" dirty="0" smtClean="0">
                <a:solidFill>
                  <a:schemeClr val="tx1"/>
                </a:solidFill>
              </a:rPr>
              <a:t>. </a:t>
            </a:r>
            <a:r>
              <a:rPr lang="en-GB" sz="1200" dirty="0" smtClean="0">
                <a:sym typeface="Helvetica Neue"/>
              </a:rPr>
              <a:t>Reece M, </a:t>
            </a:r>
            <a:r>
              <a:rPr lang="en-GB" sz="1200" dirty="0" err="1" smtClean="0">
                <a:sym typeface="Helvetica Neue"/>
              </a:rPr>
              <a:t>Herbenick</a:t>
            </a:r>
            <a:r>
              <a:rPr lang="en-GB" sz="1200" dirty="0" smtClean="0">
                <a:sym typeface="Helvetica Neue"/>
              </a:rPr>
              <a:t> D, Schick V, Sanders SA, Dodge B, </a:t>
            </a:r>
            <a:r>
              <a:rPr lang="en-GB" sz="1200" dirty="0" err="1" smtClean="0">
                <a:sym typeface="Helvetica Neue"/>
              </a:rPr>
              <a:t>Fortenberry</a:t>
            </a:r>
            <a:r>
              <a:rPr lang="en-GB" sz="1200" dirty="0" smtClean="0">
                <a:sym typeface="Helvetica Neue"/>
              </a:rPr>
              <a:t> JD. Condom use rates in a national probability sample of males and females ages 14 to 94 in the United States. </a:t>
            </a:r>
            <a:r>
              <a:rPr lang="en-GB" sz="1200" i="1" dirty="0" smtClean="0">
                <a:sym typeface="Helvetica Neue"/>
              </a:rPr>
              <a:t>Journal of Sexual Medicine </a:t>
            </a:r>
            <a:r>
              <a:rPr lang="en-GB" sz="1200" dirty="0" smtClean="0">
                <a:sym typeface="Helvetica Neue"/>
              </a:rPr>
              <a:t>2010; </a:t>
            </a:r>
            <a:r>
              <a:rPr lang="en-GB" sz="1200" dirty="0" err="1" smtClean="0">
                <a:sym typeface="Helvetica Neue"/>
              </a:rPr>
              <a:t>Suppl</a:t>
            </a:r>
            <a:r>
              <a:rPr lang="en-GB" sz="1200" dirty="0" smtClean="0">
                <a:sym typeface="Helvetica Neue"/>
              </a:rPr>
              <a:t> 5:266–76. Available from: http://www.ncbi.nlm.nih.gov/pubmed/21029384</a:t>
            </a:r>
          </a:p>
          <a:p>
            <a:pPr defTabSz="457200">
              <a:lnSpc>
                <a:spcPct val="117999"/>
              </a:lnSpc>
              <a:spcBef>
                <a:spcPts val="0"/>
              </a:spcBef>
              <a:buClrTx/>
              <a:buSzTx/>
              <a:buNone/>
              <a:defRPr/>
            </a:pPr>
            <a:endParaRPr lang="en-GB" sz="1200" u="sng" dirty="0" smtClean="0">
              <a:sym typeface="Helvetica Neue"/>
            </a:endParaRPr>
          </a:p>
          <a:p>
            <a:pPr defTabSz="457200">
              <a:lnSpc>
                <a:spcPct val="117999"/>
              </a:lnSpc>
              <a:spcBef>
                <a:spcPts val="0"/>
              </a:spcBef>
              <a:buClrTx/>
              <a:buSzTx/>
              <a:buNone/>
              <a:defRPr/>
            </a:pPr>
            <a:r>
              <a:rPr lang="en-GB" sz="1200" u="sng" dirty="0" smtClean="0">
                <a:sym typeface="Helvetica Neue"/>
              </a:rPr>
              <a:t>On slide 10</a:t>
            </a:r>
          </a:p>
          <a:p>
            <a:pPr defTabSz="457200">
              <a:lnSpc>
                <a:spcPct val="117999"/>
              </a:lnSpc>
              <a:spcBef>
                <a:spcPts val="0"/>
              </a:spcBef>
              <a:buClrTx/>
              <a:buSzTx/>
              <a:buNone/>
              <a:defRPr/>
            </a:pPr>
            <a:endParaRPr lang="en-GB" sz="1200" u="sng" dirty="0" smtClean="0">
              <a:sym typeface="Helvetica Neue"/>
            </a:endParaRPr>
          </a:p>
          <a:p>
            <a:pPr lvl="1" defTabSz="457200">
              <a:lnSpc>
                <a:spcPct val="117999"/>
              </a:lnSpc>
              <a:spcBef>
                <a:spcPts val="0"/>
              </a:spcBef>
              <a:buClrTx/>
              <a:buSzTx/>
              <a:buNone/>
              <a:defRPr/>
            </a:pPr>
            <a:r>
              <a:rPr lang="en-GB" sz="1200" b="1" dirty="0" smtClean="0">
                <a:sym typeface="Helvetica Neue"/>
              </a:rPr>
              <a:t>4</a:t>
            </a:r>
            <a:r>
              <a:rPr lang="en-GB" sz="1200" dirty="0" smtClean="0">
                <a:sym typeface="Helvetica Neue"/>
              </a:rPr>
              <a:t>. </a:t>
            </a:r>
            <a:r>
              <a:rPr lang="en-GB" sz="1200" dirty="0" err="1" smtClean="0">
                <a:sym typeface="Helvetica Neue"/>
              </a:rPr>
              <a:t>AIDS.gov</a:t>
            </a:r>
            <a:r>
              <a:rPr lang="en-GB" sz="1200" dirty="0" smtClean="0">
                <a:sym typeface="Helvetica Neue"/>
              </a:rPr>
              <a:t>. Pre-Exposure Prophylaxis (</a:t>
            </a:r>
            <a:r>
              <a:rPr lang="en-GB" sz="1200" dirty="0" err="1" smtClean="0">
                <a:sym typeface="Helvetica Neue"/>
              </a:rPr>
              <a:t>PrEP</a:t>
            </a:r>
            <a:r>
              <a:rPr lang="en-GB" sz="1200" dirty="0" smtClean="0">
                <a:sym typeface="Helvetica Neue"/>
              </a:rPr>
              <a:t>). [Online]. Available from </a:t>
            </a:r>
            <a:r>
              <a:rPr lang="en-US" sz="1200" dirty="0" err="1" smtClean="0">
                <a:sym typeface="Helvetica Neue"/>
              </a:rPr>
              <a:t>https://www.aids.gov/hiv-aids-basics/prevention/reduce-your-risk/pre-exposure-prophylaxis/</a:t>
            </a:r>
            <a:r>
              <a:rPr lang="en-GB" sz="1200" dirty="0" smtClean="0">
                <a:sym typeface="Helvetica Neue"/>
              </a:rPr>
              <a:t> </a:t>
            </a:r>
            <a:r>
              <a:rPr lang="en-GB" sz="1200" u="sng" dirty="0" smtClean="0">
                <a:sym typeface="Helvetica Neue"/>
              </a:rPr>
              <a:t> </a:t>
            </a:r>
          </a:p>
          <a:p>
            <a:pPr defTabSz="457200">
              <a:lnSpc>
                <a:spcPct val="117999"/>
              </a:lnSpc>
              <a:spcBef>
                <a:spcPts val="0"/>
              </a:spcBef>
              <a:buClrTx/>
              <a:buSzTx/>
              <a:buNone/>
              <a:defRPr/>
            </a:pPr>
            <a:endParaRPr lang="en-GB" sz="1200" u="sng" dirty="0" smtClean="0">
              <a:sym typeface="Helvetica Neue"/>
            </a:endParaRPr>
          </a:p>
          <a:p>
            <a:pPr defTabSz="457200">
              <a:lnSpc>
                <a:spcPct val="117999"/>
              </a:lnSpc>
              <a:spcBef>
                <a:spcPts val="0"/>
              </a:spcBef>
              <a:buClrTx/>
              <a:buSzTx/>
              <a:buNone/>
              <a:defRPr/>
            </a:pPr>
            <a:r>
              <a:rPr lang="en-GB" sz="1200" u="sng" dirty="0" smtClean="0">
                <a:sym typeface="Helvetica Neue"/>
              </a:rPr>
              <a:t>On slide 12:</a:t>
            </a:r>
          </a:p>
          <a:p>
            <a:pPr defTabSz="457200">
              <a:lnSpc>
                <a:spcPct val="117999"/>
              </a:lnSpc>
              <a:spcBef>
                <a:spcPts val="0"/>
              </a:spcBef>
              <a:buClrTx/>
              <a:buSzTx/>
              <a:buNone/>
              <a:defRPr/>
            </a:pPr>
            <a:endParaRPr lang="en-GB" sz="1400" dirty="0" smtClean="0">
              <a:solidFill>
                <a:schemeClr val="tx1"/>
              </a:solidFill>
            </a:endParaRPr>
          </a:p>
          <a:p>
            <a:pPr lvl="1" defTabSz="457200">
              <a:lnSpc>
                <a:spcPct val="117999"/>
              </a:lnSpc>
              <a:spcBef>
                <a:spcPts val="0"/>
              </a:spcBef>
              <a:buClrTx/>
              <a:buSzTx/>
              <a:buNone/>
              <a:defRPr/>
            </a:pPr>
            <a:r>
              <a:rPr lang="en-GB" sz="1200" b="1" dirty="0" smtClean="0">
                <a:solidFill>
                  <a:schemeClr val="tx1"/>
                </a:solidFill>
              </a:rPr>
              <a:t>5</a:t>
            </a:r>
            <a:r>
              <a:rPr lang="en-GB" sz="1200" dirty="0" smtClean="0">
                <a:solidFill>
                  <a:schemeClr val="tx1"/>
                </a:solidFill>
              </a:rPr>
              <a:t>. </a:t>
            </a:r>
            <a:r>
              <a:rPr lang="en-GB" sz="1200" dirty="0" err="1" smtClean="0">
                <a:solidFill>
                  <a:schemeClr val="tx1"/>
                </a:solidFill>
              </a:rPr>
              <a:t>Highleyman</a:t>
            </a:r>
            <a:r>
              <a:rPr lang="en-GB" sz="1200" dirty="0" smtClean="0">
                <a:solidFill>
                  <a:schemeClr val="tx1"/>
                </a:solidFill>
              </a:rPr>
              <a:t> L. </a:t>
            </a:r>
            <a:r>
              <a:rPr lang="en-US" sz="1200" dirty="0" smtClean="0">
                <a:sym typeface="Helvetica Neue"/>
              </a:rPr>
              <a:t>Study Suggests </a:t>
            </a:r>
            <a:r>
              <a:rPr lang="en-US" sz="1200" dirty="0" err="1" smtClean="0">
                <a:sym typeface="Helvetica Neue"/>
              </a:rPr>
              <a:t>Truvada</a:t>
            </a:r>
            <a:r>
              <a:rPr lang="en-US" sz="1200" dirty="0" smtClean="0">
                <a:sym typeface="Helvetica Neue"/>
              </a:rPr>
              <a:t> </a:t>
            </a:r>
            <a:r>
              <a:rPr lang="en-US" sz="1200" dirty="0" err="1" smtClean="0">
                <a:sym typeface="Helvetica Neue"/>
              </a:rPr>
              <a:t>PrEP</a:t>
            </a:r>
            <a:r>
              <a:rPr lang="en-US" sz="1200" dirty="0" smtClean="0">
                <a:sym typeface="Helvetica Neue"/>
              </a:rPr>
              <a:t> Should Start 1 Week Before and Continue 4 Weeks After Sex</a:t>
            </a:r>
            <a:r>
              <a:rPr lang="en-US" sz="1200" i="1" dirty="0" smtClean="0">
                <a:sym typeface="Helvetica Neue"/>
              </a:rPr>
              <a:t>. </a:t>
            </a:r>
            <a:r>
              <a:rPr lang="en-US" sz="1200" i="1" dirty="0" err="1" smtClean="0">
                <a:sym typeface="Helvetica Neue"/>
              </a:rPr>
              <a:t>HIVandHepatitis.com</a:t>
            </a:r>
            <a:r>
              <a:rPr lang="en-US" sz="1200" i="1" dirty="0" smtClean="0">
                <a:sym typeface="Helvetica Neue"/>
              </a:rPr>
              <a:t>. </a:t>
            </a:r>
            <a:r>
              <a:rPr lang="en-US" sz="1200" dirty="0" smtClean="0">
                <a:sym typeface="Helvetica Neue"/>
              </a:rPr>
              <a:t>2015 May 6; Available from http://www.hivandhepatitis.com/hiv-prevention/hiv-prep/5169-study-suggests-truvada-prep-should-start-1-week-before-and-continue-4-weeks-after-sex</a:t>
            </a:r>
          </a:p>
          <a:p>
            <a:pPr defTabSz="457200">
              <a:lnSpc>
                <a:spcPct val="117999"/>
              </a:lnSpc>
              <a:spcBef>
                <a:spcPts val="0"/>
              </a:spcBef>
              <a:buClrTx/>
              <a:buSzTx/>
              <a:buNone/>
              <a:defRPr/>
            </a:pPr>
            <a:endParaRPr lang="en-US" sz="1200" u="sng" dirty="0" smtClean="0">
              <a:solidFill>
                <a:schemeClr val="tx1"/>
              </a:solidFill>
              <a:sym typeface="Helvetica Neue"/>
            </a:endParaRPr>
          </a:p>
          <a:p>
            <a:pPr defTabSz="457200">
              <a:lnSpc>
                <a:spcPct val="117999"/>
              </a:lnSpc>
              <a:spcBef>
                <a:spcPts val="0"/>
              </a:spcBef>
              <a:buClrTx/>
              <a:buSzTx/>
              <a:buNone/>
              <a:defRPr/>
            </a:pPr>
            <a:r>
              <a:rPr lang="en-US" sz="1200" u="sng" dirty="0" smtClean="0">
                <a:solidFill>
                  <a:schemeClr val="tx1"/>
                </a:solidFill>
                <a:sym typeface="Helvetica Neue"/>
              </a:rPr>
              <a:t>On slide 15:</a:t>
            </a:r>
          </a:p>
          <a:p>
            <a:pPr defTabSz="457200">
              <a:lnSpc>
                <a:spcPct val="117999"/>
              </a:lnSpc>
              <a:spcBef>
                <a:spcPts val="0"/>
              </a:spcBef>
              <a:buClrTx/>
              <a:buSzTx/>
              <a:buNone/>
              <a:defRPr/>
            </a:pPr>
            <a:endParaRPr lang="en-US" sz="1200" u="sng" dirty="0" smtClean="0">
              <a:solidFill>
                <a:schemeClr val="tx1"/>
              </a:solidFill>
              <a:sym typeface="Helvetica Neue"/>
            </a:endParaRPr>
          </a:p>
          <a:p>
            <a:pPr lvl="1" defTabSz="457200">
              <a:lnSpc>
                <a:spcPct val="117999"/>
              </a:lnSpc>
              <a:spcBef>
                <a:spcPts val="0"/>
              </a:spcBef>
              <a:buClrTx/>
              <a:buSzTx/>
              <a:buAutoNum type="arabicPeriod" startAt="6"/>
              <a:defRPr/>
            </a:pPr>
            <a:r>
              <a:rPr lang="en-US" sz="1200" dirty="0" err="1" smtClean="0">
                <a:solidFill>
                  <a:schemeClr val="tx1"/>
                </a:solidFill>
                <a:sym typeface="Helvetica Neue"/>
              </a:rPr>
              <a:t>ClinicalTrials.gov</a:t>
            </a:r>
            <a:r>
              <a:rPr lang="en-US" sz="1200" dirty="0" smtClean="0">
                <a:solidFill>
                  <a:schemeClr val="tx1"/>
                </a:solidFill>
                <a:sym typeface="Helvetica Neue"/>
              </a:rPr>
              <a:t>. </a:t>
            </a:r>
            <a:r>
              <a:rPr lang="en-US" sz="1200" dirty="0" smtClean="0">
                <a:sym typeface="Helvetica Neue"/>
              </a:rPr>
              <a:t>Sustainable </a:t>
            </a:r>
            <a:r>
              <a:rPr lang="en-US" sz="1200" dirty="0" err="1" smtClean="0">
                <a:sym typeface="Helvetica Neue"/>
              </a:rPr>
              <a:t>Healthcenter</a:t>
            </a:r>
            <a:r>
              <a:rPr lang="en-US" sz="1200" dirty="0" smtClean="0">
                <a:sym typeface="Helvetica Neue"/>
              </a:rPr>
              <a:t> Implementation </a:t>
            </a:r>
            <a:r>
              <a:rPr lang="en-US" sz="1200" dirty="0" err="1" smtClean="0">
                <a:sym typeface="Helvetica Neue"/>
              </a:rPr>
              <a:t>PrEP</a:t>
            </a:r>
            <a:r>
              <a:rPr lang="en-US" sz="1200" dirty="0" smtClean="0">
                <a:sym typeface="Helvetica Neue"/>
              </a:rPr>
              <a:t> Pilot Study (SHIPP). [Online]. Available from: https://clinicaltrials.gov/ct2/show/NCT02074891</a:t>
            </a:r>
          </a:p>
          <a:p>
            <a:pPr lvl="1" algn="l" defTabSz="457200">
              <a:lnSpc>
                <a:spcPct val="117999"/>
              </a:lnSpc>
              <a:spcBef>
                <a:spcPts val="0"/>
              </a:spcBef>
              <a:buClrTx/>
              <a:buSzTx/>
              <a:buNone/>
              <a:defRPr/>
            </a:pPr>
            <a:endParaRPr lang="en-US" sz="1200" dirty="0" smtClean="0">
              <a:sym typeface="Helvetica Neue"/>
            </a:endParaRPr>
          </a:p>
          <a:p>
            <a:pPr lvl="1" algn="l" defTabSz="457200">
              <a:lnSpc>
                <a:spcPct val="117999"/>
              </a:lnSpc>
              <a:spcBef>
                <a:spcPts val="0"/>
              </a:spcBef>
              <a:buClrTx/>
              <a:buSzTx/>
              <a:buNone/>
              <a:defRPr/>
            </a:pPr>
            <a:endParaRPr lang="en-GB" sz="1200" dirty="0">
              <a:solidFill>
                <a:schemeClr val="tx1"/>
              </a:solidFill>
            </a:endParaRPr>
          </a:p>
        </p:txBody>
      </p:sp>
      <p:sp>
        <p:nvSpPr>
          <p:cNvPr id="2" name="TextBox 1"/>
          <p:cNvSpPr txBox="1"/>
          <p:nvPr/>
        </p:nvSpPr>
        <p:spPr>
          <a:xfrm>
            <a:off x="6625132" y="7398582"/>
            <a:ext cx="2137867"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lang="en-US" dirty="0" smtClean="0">
                <a:solidFill>
                  <a:srgbClr val="000000"/>
                </a:solidFill>
              </a:rPr>
              <a:t>Funded by Gilead Sciences</a:t>
            </a:r>
            <a:endParaRPr kumimoji="0" lang="en-US" sz="1200" b="1" i="0" u="none" strike="noStrike" cap="none" spc="0" normalizeH="0" baseline="0" dirty="0">
              <a:ln>
                <a:noFill/>
              </a:ln>
              <a:solidFill>
                <a:srgbClr val="000000"/>
              </a:solidFill>
              <a:effectLst/>
              <a:uFillTx/>
              <a:latin typeface="Arial"/>
              <a:ea typeface="Arial"/>
              <a:cs typeface="Arial"/>
              <a:sym typeface="Aria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65726" y="266277"/>
            <a:ext cx="7232650" cy="1525693"/>
          </a:xfrm>
        </p:spPr>
        <p:txBody>
          <a:bodyPr/>
          <a:lstStyle/>
          <a:p>
            <a:pPr algn="ctr" eaLnBrk="1" hangingPunct="1"/>
            <a:r>
              <a:rPr lang="en-US" sz="4800" dirty="0">
                <a:solidFill>
                  <a:srgbClr val="D79ECF"/>
                </a:solidFill>
                <a:ea typeface="ＭＳ Ｐゴシック" pitchFamily="-109" charset="-128"/>
                <a:cs typeface="ＭＳ Ｐゴシック" pitchFamily="-109" charset="-128"/>
              </a:rPr>
              <a:t>What is</a:t>
            </a:r>
            <a:r>
              <a:rPr lang="en-US" sz="4800" dirty="0" smtClean="0">
                <a:solidFill>
                  <a:srgbClr val="D79ECF"/>
                </a:solidFill>
                <a:ea typeface="ＭＳ Ｐゴシック" pitchFamily="-109" charset="-128"/>
                <a:cs typeface="ＭＳ Ｐゴシック" pitchFamily="-109" charset="-128"/>
              </a:rPr>
              <a:t> </a:t>
            </a:r>
            <a:r>
              <a:rPr lang="en-US" sz="4800" dirty="0" err="1" smtClean="0">
                <a:solidFill>
                  <a:srgbClr val="D79ECF"/>
                </a:solidFill>
                <a:ea typeface="ＭＳ Ｐゴシック" pitchFamily="-109" charset="-128"/>
                <a:cs typeface="ＭＳ Ｐゴシック" pitchFamily="-109" charset="-128"/>
              </a:rPr>
              <a:t>cisgender</a:t>
            </a:r>
            <a:r>
              <a:rPr lang="en-US" sz="4800" dirty="0" smtClean="0">
                <a:solidFill>
                  <a:srgbClr val="D79ECF"/>
                </a:solidFill>
                <a:ea typeface="ＭＳ Ｐゴシック" pitchFamily="-109" charset="-128"/>
                <a:cs typeface="ＭＳ Ｐゴシック" pitchFamily="-109" charset="-128"/>
              </a:rPr>
              <a:t> and transgender?</a:t>
            </a:r>
            <a:endParaRPr lang="en-US" sz="4800" dirty="0">
              <a:solidFill>
                <a:srgbClr val="D79ECF"/>
              </a:solidFill>
              <a:ea typeface="ＭＳ Ｐゴシック" pitchFamily="-109" charset="-128"/>
              <a:cs typeface="ＭＳ Ｐゴシック" pitchFamily="-109" charset="-128"/>
            </a:endParaRPr>
          </a:p>
        </p:txBody>
      </p:sp>
      <p:sp>
        <p:nvSpPr>
          <p:cNvPr id="24579" name="Rectangle 3"/>
          <p:cNvSpPr>
            <a:spLocks noGrp="1" noChangeArrowheads="1"/>
          </p:cNvSpPr>
          <p:nvPr>
            <p:ph type="body" idx="1"/>
          </p:nvPr>
        </p:nvSpPr>
        <p:spPr>
          <a:xfrm>
            <a:off x="228600" y="1817371"/>
            <a:ext cx="8915401" cy="5492440"/>
          </a:xfrm>
        </p:spPr>
        <p:txBody>
          <a:bodyPr/>
          <a:lstStyle/>
          <a:p>
            <a:pPr eaLnBrk="1" hangingPunct="1">
              <a:buNone/>
            </a:pPr>
            <a:r>
              <a:rPr lang="en-US" dirty="0" smtClean="0">
                <a:solidFill>
                  <a:schemeClr val="tx1"/>
                </a:solidFill>
                <a:ea typeface="ＭＳ Ｐゴシック" pitchFamily="-109" charset="-128"/>
                <a:cs typeface="ＭＳ Ｐゴシック" pitchFamily="-109" charset="-128"/>
              </a:rPr>
              <a:t>Identified at birth	    </a:t>
            </a:r>
            <a:r>
              <a:rPr lang="en-US" u="sng" dirty="0" smtClean="0">
                <a:solidFill>
                  <a:schemeClr val="tx1"/>
                </a:solidFill>
                <a:ea typeface="ＭＳ Ｐゴシック" pitchFamily="-109" charset="-128"/>
                <a:cs typeface="ＭＳ Ｐゴシック" pitchFamily="-109" charset="-128"/>
              </a:rPr>
              <a:t>Now</a:t>
            </a:r>
            <a:r>
              <a:rPr lang="en-US" dirty="0" smtClean="0">
                <a:solidFill>
                  <a:schemeClr val="tx1"/>
                </a:solidFill>
                <a:ea typeface="ＭＳ Ｐゴシック" pitchFamily="-109" charset="-128"/>
                <a:cs typeface="ＭＳ Ｐゴシック" pitchFamily="-109" charset="-128"/>
              </a:rPr>
              <a:t> self identify as</a:t>
            </a:r>
          </a:p>
          <a:p>
            <a:pPr eaLnBrk="1" hangingPunct="1">
              <a:buNone/>
            </a:pPr>
            <a:r>
              <a:rPr lang="en-US" dirty="0" smtClean="0">
                <a:solidFill>
                  <a:schemeClr val="tx1"/>
                </a:solidFill>
                <a:ea typeface="ＭＳ Ｐゴシック" pitchFamily="-109" charset="-128"/>
                <a:cs typeface="ＭＳ Ｐゴシック" pitchFamily="-109" charset="-128"/>
              </a:rPr>
              <a:t>		</a:t>
            </a:r>
          </a:p>
          <a:p>
            <a:pPr eaLnBrk="1" hangingPunct="1">
              <a:buNone/>
            </a:pPr>
            <a:endParaRPr lang="en-US" dirty="0" smtClean="0">
              <a:solidFill>
                <a:schemeClr val="tx1"/>
              </a:solidFill>
              <a:ea typeface="ＭＳ Ｐゴシック" pitchFamily="-109" charset="-128"/>
              <a:cs typeface="ＭＳ Ｐゴシック" pitchFamily="-109" charset="-128"/>
            </a:endParaRPr>
          </a:p>
          <a:p>
            <a:pPr eaLnBrk="1" hangingPunct="1">
              <a:buNone/>
            </a:pPr>
            <a:endParaRPr lang="en-US" dirty="0" smtClean="0">
              <a:solidFill>
                <a:schemeClr val="tx1"/>
              </a:solidFill>
              <a:ea typeface="ＭＳ Ｐゴシック" pitchFamily="-109" charset="-128"/>
              <a:cs typeface="ＭＳ Ｐゴシック" pitchFamily="-109" charset="-128"/>
            </a:endParaRPr>
          </a:p>
          <a:p>
            <a:pPr eaLnBrk="1" hangingPunct="1">
              <a:buNone/>
            </a:pPr>
            <a:endParaRPr lang="en-US" dirty="0" smtClean="0">
              <a:solidFill>
                <a:schemeClr val="tx1"/>
              </a:solidFill>
              <a:ea typeface="ＭＳ Ｐゴシック" pitchFamily="-109" charset="-128"/>
              <a:cs typeface="ＭＳ Ｐゴシック" pitchFamily="-109" charset="-128"/>
            </a:endParaRPr>
          </a:p>
          <a:p>
            <a:pPr eaLnBrk="1" hangingPunct="1">
              <a:buNone/>
            </a:pPr>
            <a:endParaRPr lang="en-US" dirty="0" smtClean="0">
              <a:solidFill>
                <a:schemeClr val="tx1"/>
              </a:solidFill>
              <a:ea typeface="ＭＳ Ｐゴシック" pitchFamily="-109" charset="-128"/>
              <a:cs typeface="ＭＳ Ｐゴシック" pitchFamily="-109" charset="-128"/>
            </a:endParaRPr>
          </a:p>
          <a:p>
            <a:pPr eaLnBrk="1" hangingPunct="1">
              <a:buNone/>
            </a:pPr>
            <a:r>
              <a:rPr lang="en-US" dirty="0" smtClean="0">
                <a:solidFill>
                  <a:schemeClr val="tx1"/>
                </a:solidFill>
                <a:ea typeface="ＭＳ Ｐゴシック" pitchFamily="-109" charset="-128"/>
                <a:cs typeface="ＭＳ Ｐゴシック" pitchFamily="-109" charset="-128"/>
              </a:rPr>
              <a:t>Identified at birth	    </a:t>
            </a:r>
            <a:r>
              <a:rPr lang="en-US" u="sng" dirty="0" smtClean="0">
                <a:solidFill>
                  <a:schemeClr val="tx1"/>
                </a:solidFill>
                <a:ea typeface="ＭＳ Ｐゴシック" pitchFamily="-109" charset="-128"/>
                <a:cs typeface="ＭＳ Ｐゴシック" pitchFamily="-109" charset="-128"/>
              </a:rPr>
              <a:t>Now</a:t>
            </a:r>
            <a:r>
              <a:rPr lang="en-US" dirty="0" smtClean="0">
                <a:solidFill>
                  <a:schemeClr val="tx1"/>
                </a:solidFill>
                <a:ea typeface="ＭＳ Ｐゴシック" pitchFamily="-109" charset="-128"/>
                <a:cs typeface="ＭＳ Ｐゴシック" pitchFamily="-109" charset="-128"/>
              </a:rPr>
              <a:t> self identify as</a:t>
            </a:r>
          </a:p>
          <a:p>
            <a:pPr eaLnBrk="1" hangingPunct="1">
              <a:buNone/>
            </a:pPr>
            <a:r>
              <a:rPr lang="en-US" dirty="0" smtClean="0">
                <a:solidFill>
                  <a:schemeClr val="tx1"/>
                </a:solidFill>
                <a:ea typeface="ＭＳ Ｐゴシック" pitchFamily="-109" charset="-128"/>
                <a:cs typeface="ＭＳ Ｐゴシック" pitchFamily="-109" charset="-128"/>
              </a:rPr>
              <a:t>		</a:t>
            </a:r>
          </a:p>
          <a:p>
            <a:pPr algn="ctr" rtl="0">
              <a:buNone/>
            </a:pPr>
            <a:r>
              <a:rPr lang="en-GB" b="1" dirty="0" smtClean="0">
                <a:solidFill>
                  <a:srgbClr val="000000"/>
                </a:solidFill>
              </a:rPr>
              <a:t>			  	              </a:t>
            </a:r>
            <a:r>
              <a:rPr lang="en-GB" sz="3600" b="1" dirty="0" smtClean="0">
                <a:solidFill>
                  <a:srgbClr val="000000"/>
                </a:solidFill>
              </a:rPr>
              <a:t>Transgender</a:t>
            </a:r>
            <a:endParaRPr lang="en-US" sz="3600" dirty="0" smtClean="0">
              <a:solidFill>
                <a:schemeClr val="tx1"/>
              </a:solidFill>
              <a:ea typeface="ＭＳ Ｐゴシック" pitchFamily="-109" charset="-128"/>
              <a:cs typeface="ＭＳ Ｐゴシック" pitchFamily="-109" charset="-128"/>
            </a:endParaRPr>
          </a:p>
          <a:p>
            <a:pPr eaLnBrk="1" hangingPunct="1">
              <a:buNone/>
            </a:pPr>
            <a:endParaRPr lang="en-US" dirty="0" smtClean="0">
              <a:solidFill>
                <a:schemeClr val="tx1"/>
              </a:solidFill>
              <a:ea typeface="ＭＳ Ｐゴシック" pitchFamily="-109" charset="-128"/>
              <a:cs typeface="ＭＳ Ｐゴシック" pitchFamily="-109" charset="-128"/>
            </a:endParaRPr>
          </a:p>
          <a:p>
            <a:pPr eaLnBrk="1" hangingPunct="1">
              <a:buNone/>
            </a:pPr>
            <a:endParaRPr lang="en-US" dirty="0" smtClean="0">
              <a:solidFill>
                <a:schemeClr val="tx1"/>
              </a:solidFill>
              <a:ea typeface="ＭＳ Ｐゴシック" pitchFamily="-109" charset="-128"/>
              <a:cs typeface="ＭＳ Ｐゴシック" pitchFamily="-109" charset="-128"/>
            </a:endParaRPr>
          </a:p>
          <a:p>
            <a:pPr eaLnBrk="1" hangingPunct="1">
              <a:buNone/>
            </a:pPr>
            <a:endParaRPr lang="en-US" dirty="0">
              <a:solidFill>
                <a:schemeClr val="tx1"/>
              </a:solidFill>
              <a:ea typeface="ＭＳ Ｐゴシック" pitchFamily="-109" charset="-128"/>
              <a:cs typeface="ＭＳ Ｐゴシック" pitchFamily="-109" charset="-128"/>
            </a:endParaRPr>
          </a:p>
        </p:txBody>
      </p:sp>
      <p:sp>
        <p:nvSpPr>
          <p:cNvPr id="24580" name="TextBox 3"/>
          <p:cNvSpPr txBox="1">
            <a:spLocks noChangeArrowheads="1"/>
          </p:cNvSpPr>
          <p:nvPr/>
        </p:nvSpPr>
        <p:spPr bwMode="auto">
          <a:xfrm>
            <a:off x="474405" y="-527156"/>
            <a:ext cx="184666" cy="276999"/>
          </a:xfrm>
          <a:prstGeom prst="rect">
            <a:avLst/>
          </a:prstGeom>
          <a:noFill/>
          <a:ln w="9525">
            <a:noFill/>
            <a:miter lim="800000"/>
            <a:headEnd/>
            <a:tailEnd/>
          </a:ln>
        </p:spPr>
        <p:txBody>
          <a:bodyPr wrap="none">
            <a:prstTxWarp prst="textNoShape">
              <a:avLst/>
            </a:prstTxWarp>
            <a:spAutoFit/>
          </a:bodyPr>
          <a:lstStyle/>
          <a:p>
            <a:endParaRPr lang="en-GB"/>
          </a:p>
        </p:txBody>
      </p:sp>
      <p:pic>
        <p:nvPicPr>
          <p:cNvPr id="33" name="Picture 32" descr="Screen Shot 2015-11-17 at 4.30.35 PM.png"/>
          <p:cNvPicPr>
            <a:picLocks noChangeAspect="1"/>
          </p:cNvPicPr>
          <p:nvPr/>
        </p:nvPicPr>
        <p:blipFill>
          <a:blip r:embed="rId3"/>
          <a:stretch>
            <a:fillRect/>
          </a:stretch>
        </p:blipFill>
        <p:spPr>
          <a:xfrm>
            <a:off x="442640" y="2333628"/>
            <a:ext cx="723087" cy="1352196"/>
          </a:xfrm>
          <a:prstGeom prst="rect">
            <a:avLst/>
          </a:prstGeom>
        </p:spPr>
      </p:pic>
      <p:pic>
        <p:nvPicPr>
          <p:cNvPr id="34" name="Picture 33" descr="Screen Shot 2015-11-17 at 4.30.35 PM.png"/>
          <p:cNvPicPr>
            <a:picLocks noChangeAspect="1"/>
          </p:cNvPicPr>
          <p:nvPr/>
        </p:nvPicPr>
        <p:blipFill>
          <a:blip r:embed="rId3"/>
          <a:stretch>
            <a:fillRect/>
          </a:stretch>
        </p:blipFill>
        <p:spPr>
          <a:xfrm>
            <a:off x="3309350" y="2333629"/>
            <a:ext cx="942779" cy="1809985"/>
          </a:xfrm>
          <a:prstGeom prst="rect">
            <a:avLst/>
          </a:prstGeom>
        </p:spPr>
      </p:pic>
      <p:sp>
        <p:nvSpPr>
          <p:cNvPr id="35" name="TextBox 34"/>
          <p:cNvSpPr txBox="1"/>
          <p:nvPr/>
        </p:nvSpPr>
        <p:spPr>
          <a:xfrm>
            <a:off x="4790858" y="2647162"/>
            <a:ext cx="3363208"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3600" b="1" i="0" u="none" strike="noStrike" cap="none" spc="0" normalizeH="0" baseline="0" dirty="0" err="1" smtClean="0">
                <a:ln>
                  <a:noFill/>
                </a:ln>
                <a:solidFill>
                  <a:srgbClr val="000000"/>
                </a:solidFill>
                <a:effectLst/>
                <a:uFillTx/>
                <a:latin typeface="Arial"/>
                <a:ea typeface="Arial"/>
                <a:cs typeface="Arial"/>
                <a:sym typeface="Arial"/>
              </a:rPr>
              <a:t>Cisgender</a:t>
            </a:r>
            <a:r>
              <a:rPr kumimoji="0" lang="en-GB" sz="3600" b="1" i="0" u="none" strike="noStrike" cap="none" spc="0" normalizeH="0" baseline="0" dirty="0" smtClean="0">
                <a:ln>
                  <a:noFill/>
                </a:ln>
                <a:solidFill>
                  <a:srgbClr val="000000"/>
                </a:solidFill>
                <a:effectLst/>
                <a:uFillTx/>
                <a:latin typeface="Arial"/>
                <a:ea typeface="Arial"/>
                <a:cs typeface="Arial"/>
                <a:sym typeface="Arial"/>
              </a:rPr>
              <a:t> </a:t>
            </a:r>
          </a:p>
          <a:p>
            <a:pPr marL="0" marR="0" indent="0" algn="ctr" defTabSz="914400" rtl="0" fontAlgn="auto" latinLnBrk="1" hangingPunct="0">
              <a:lnSpc>
                <a:spcPct val="100000"/>
              </a:lnSpc>
              <a:spcBef>
                <a:spcPts val="0"/>
              </a:spcBef>
              <a:spcAft>
                <a:spcPts val="0"/>
              </a:spcAft>
              <a:buClrTx/>
              <a:buSzTx/>
              <a:buFontTx/>
              <a:buNone/>
              <a:tabLst/>
            </a:pPr>
            <a:r>
              <a:rPr kumimoji="0" lang="en-GB" sz="3600" b="1" i="0" u="none" strike="noStrike" cap="none" spc="0" normalizeH="0" baseline="0" dirty="0" smtClean="0">
                <a:ln>
                  <a:noFill/>
                </a:ln>
                <a:solidFill>
                  <a:srgbClr val="000000"/>
                </a:solidFill>
                <a:effectLst/>
                <a:uFillTx/>
                <a:latin typeface="Arial"/>
                <a:ea typeface="Arial"/>
                <a:cs typeface="Arial"/>
                <a:sym typeface="Arial"/>
              </a:rPr>
              <a:t>“</a:t>
            </a:r>
            <a:r>
              <a:rPr kumimoji="0" lang="en-GB" sz="3600" b="1" i="0" u="none" strike="noStrike" cap="none" spc="0" normalizeH="0" baseline="0" dirty="0" err="1" smtClean="0">
                <a:ln>
                  <a:noFill/>
                </a:ln>
                <a:solidFill>
                  <a:srgbClr val="000000"/>
                </a:solidFill>
                <a:effectLst/>
                <a:uFillTx/>
                <a:latin typeface="Arial"/>
                <a:ea typeface="Arial"/>
                <a:cs typeface="Arial"/>
                <a:sym typeface="Arial"/>
              </a:rPr>
              <a:t>cis</a:t>
            </a:r>
            <a:r>
              <a:rPr kumimoji="0" lang="en-GB" sz="3600" b="1" i="0" u="none" strike="noStrike" cap="none" spc="0" normalizeH="0" baseline="0" dirty="0" smtClean="0">
                <a:ln>
                  <a:noFill/>
                </a:ln>
                <a:solidFill>
                  <a:srgbClr val="000000"/>
                </a:solidFill>
                <a:effectLst/>
                <a:uFillTx/>
                <a:latin typeface="Arial"/>
                <a:ea typeface="Arial"/>
                <a:cs typeface="Arial"/>
                <a:sym typeface="Arial"/>
              </a:rPr>
              <a:t>” = same</a:t>
            </a:r>
            <a:endParaRPr kumimoji="0" lang="en-GB" sz="3600" b="1" i="0" u="none" strike="noStrike" cap="none" spc="0" normalizeH="0" baseline="0" dirty="0">
              <a:ln>
                <a:noFill/>
              </a:ln>
              <a:solidFill>
                <a:srgbClr val="000000"/>
              </a:solidFill>
              <a:effectLst/>
              <a:uFillTx/>
              <a:latin typeface="Arial"/>
              <a:ea typeface="Arial"/>
              <a:cs typeface="Arial"/>
              <a:sym typeface="Arial"/>
            </a:endParaRPr>
          </a:p>
        </p:txBody>
      </p:sp>
      <p:pic>
        <p:nvPicPr>
          <p:cNvPr id="38" name="Picture 37" descr="Screen Shot 2015-11-17 at 4.30.35 PM.png"/>
          <p:cNvPicPr>
            <a:picLocks noChangeAspect="1"/>
          </p:cNvPicPr>
          <p:nvPr/>
        </p:nvPicPr>
        <p:blipFill>
          <a:blip r:embed="rId3"/>
          <a:stretch>
            <a:fillRect/>
          </a:stretch>
        </p:blipFill>
        <p:spPr>
          <a:xfrm>
            <a:off x="3461750" y="5118100"/>
            <a:ext cx="942779" cy="2166310"/>
          </a:xfrm>
          <a:prstGeom prst="rect">
            <a:avLst/>
          </a:prstGeom>
        </p:spPr>
      </p:pic>
      <p:pic>
        <p:nvPicPr>
          <p:cNvPr id="40" name="Picture 39" descr="Screen Shot 2015-11-17 at 4.43.18 PM.png"/>
          <p:cNvPicPr>
            <a:picLocks noChangeAspect="1"/>
          </p:cNvPicPr>
          <p:nvPr/>
        </p:nvPicPr>
        <p:blipFill>
          <a:blip r:embed="rId4"/>
          <a:stretch>
            <a:fillRect/>
          </a:stretch>
        </p:blipFill>
        <p:spPr>
          <a:xfrm>
            <a:off x="474664" y="5321546"/>
            <a:ext cx="1122291" cy="1548482"/>
          </a:xfrm>
          <a:prstGeom prst="rect">
            <a:avLst/>
          </a:prstGeom>
        </p:spPr>
      </p:pic>
      <p:pic>
        <p:nvPicPr>
          <p:cNvPr id="10" name="image.png"/>
          <p:cNvPicPr/>
          <p:nvPr/>
        </p:nvPicPr>
        <p:blipFill>
          <a:blip r:embed="rId5">
            <a:extLst/>
          </a:blip>
          <a:stretch>
            <a:fillRect/>
          </a:stretch>
        </p:blipFill>
        <p:spPr>
          <a:xfrm>
            <a:off x="6644640" y="6273204"/>
            <a:ext cx="2293620" cy="1464118"/>
          </a:xfrm>
          <a:prstGeom prst="rect">
            <a:avLst/>
          </a:prstGeom>
          <a:ln w="12700">
            <a:miter lim="400000"/>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65726" y="266277"/>
            <a:ext cx="7232650" cy="1525693"/>
          </a:xfrm>
        </p:spPr>
        <p:txBody>
          <a:bodyPr/>
          <a:lstStyle/>
          <a:p>
            <a:pPr algn="ctr" eaLnBrk="1" hangingPunct="1"/>
            <a:r>
              <a:rPr lang="en-US" sz="4800" dirty="0">
                <a:solidFill>
                  <a:srgbClr val="D79ECF"/>
                </a:solidFill>
                <a:ea typeface="ＭＳ Ｐゴシック" pitchFamily="-109" charset="-128"/>
                <a:cs typeface="ＭＳ Ｐゴシック" pitchFamily="-109" charset="-128"/>
              </a:rPr>
              <a:t>What is Pre-exposure Prophylaxis (</a:t>
            </a:r>
            <a:r>
              <a:rPr lang="en-US" sz="4800" dirty="0" err="1">
                <a:solidFill>
                  <a:srgbClr val="D79ECF"/>
                </a:solidFill>
                <a:ea typeface="ＭＳ Ｐゴシック" pitchFamily="-109" charset="-128"/>
                <a:cs typeface="ＭＳ Ｐゴシック" pitchFamily="-109" charset="-128"/>
              </a:rPr>
              <a:t>PrEP</a:t>
            </a:r>
            <a:r>
              <a:rPr lang="en-US" sz="4800" dirty="0">
                <a:solidFill>
                  <a:srgbClr val="D79ECF"/>
                </a:solidFill>
                <a:ea typeface="ＭＳ Ｐゴシック" pitchFamily="-109" charset="-128"/>
                <a:cs typeface="ＭＳ Ｐゴシック" pitchFamily="-109" charset="-128"/>
              </a:rPr>
              <a:t>) ?</a:t>
            </a:r>
          </a:p>
        </p:txBody>
      </p:sp>
      <p:sp>
        <p:nvSpPr>
          <p:cNvPr id="24579" name="Rectangle 3"/>
          <p:cNvSpPr>
            <a:spLocks noGrp="1" noChangeArrowheads="1"/>
          </p:cNvSpPr>
          <p:nvPr>
            <p:ph type="body" idx="1"/>
          </p:nvPr>
        </p:nvSpPr>
        <p:spPr>
          <a:xfrm>
            <a:off x="1" y="2042942"/>
            <a:ext cx="8915401" cy="1089937"/>
          </a:xfrm>
        </p:spPr>
        <p:txBody>
          <a:bodyPr/>
          <a:lstStyle/>
          <a:p>
            <a:pPr eaLnBrk="1" hangingPunct="1">
              <a:buFont typeface="Wingdings" pitchFamily="-109" charset="2"/>
              <a:buNone/>
            </a:pPr>
            <a:r>
              <a:rPr lang="en-US" sz="3200" dirty="0" smtClean="0">
                <a:solidFill>
                  <a:schemeClr val="tx1"/>
                </a:solidFill>
                <a:ea typeface="ＭＳ Ｐゴシック" pitchFamily="-109" charset="-128"/>
                <a:cs typeface="ＭＳ Ｐゴシック" pitchFamily="-109" charset="-128"/>
              </a:rPr>
              <a:t>Taking medicine or using a device to </a:t>
            </a:r>
            <a:r>
              <a:rPr lang="en-US" sz="3200" b="1" u="sng" dirty="0" smtClean="0">
                <a:solidFill>
                  <a:srgbClr val="BF0000"/>
                </a:solidFill>
                <a:ea typeface="ＭＳ Ｐゴシック" pitchFamily="-109" charset="-128"/>
                <a:cs typeface="ＭＳ Ｐゴシック" pitchFamily="-109" charset="-128"/>
              </a:rPr>
              <a:t>prevent</a:t>
            </a:r>
            <a:r>
              <a:rPr lang="en-US" sz="3200" dirty="0" smtClean="0">
                <a:solidFill>
                  <a:schemeClr val="tx1"/>
                </a:solidFill>
                <a:ea typeface="ＭＳ Ｐゴシック" pitchFamily="-109" charset="-128"/>
                <a:cs typeface="ＭＳ Ｐゴシック" pitchFamily="-109" charset="-128"/>
              </a:rPr>
              <a:t> rather than to </a:t>
            </a:r>
            <a:r>
              <a:rPr lang="en-US" sz="3200" b="1" dirty="0" smtClean="0">
                <a:solidFill>
                  <a:srgbClr val="BF0000"/>
                </a:solidFill>
                <a:ea typeface="ＭＳ Ｐゴシック" pitchFamily="-109" charset="-128"/>
                <a:cs typeface="ＭＳ Ｐゴシック" pitchFamily="-109" charset="-128"/>
              </a:rPr>
              <a:t>treat</a:t>
            </a:r>
            <a:r>
              <a:rPr lang="en-US" sz="3200" dirty="0" smtClean="0">
                <a:solidFill>
                  <a:schemeClr val="tx1"/>
                </a:solidFill>
                <a:ea typeface="ＭＳ Ｐゴシック" pitchFamily="-109" charset="-128"/>
                <a:cs typeface="ＭＳ Ｐゴシック" pitchFamily="-109" charset="-128"/>
              </a:rPr>
              <a:t>:</a:t>
            </a:r>
          </a:p>
          <a:p>
            <a:pPr eaLnBrk="1" hangingPunct="1"/>
            <a:endParaRPr lang="en-US" dirty="0">
              <a:solidFill>
                <a:schemeClr val="tx1"/>
              </a:solidFill>
              <a:ea typeface="ＭＳ Ｐゴシック" pitchFamily="-109" charset="-128"/>
              <a:cs typeface="ＭＳ Ｐゴシック" pitchFamily="-109" charset="-128"/>
            </a:endParaRPr>
          </a:p>
        </p:txBody>
      </p:sp>
      <p:sp>
        <p:nvSpPr>
          <p:cNvPr id="24580" name="TextBox 3"/>
          <p:cNvSpPr txBox="1">
            <a:spLocks noChangeArrowheads="1"/>
          </p:cNvSpPr>
          <p:nvPr/>
        </p:nvSpPr>
        <p:spPr bwMode="auto">
          <a:xfrm>
            <a:off x="474405" y="-527156"/>
            <a:ext cx="184666" cy="276999"/>
          </a:xfrm>
          <a:prstGeom prst="rect">
            <a:avLst/>
          </a:prstGeom>
          <a:noFill/>
          <a:ln w="9525">
            <a:noFill/>
            <a:miter lim="800000"/>
            <a:headEnd/>
            <a:tailEnd/>
          </a:ln>
        </p:spPr>
        <p:txBody>
          <a:bodyPr wrap="none">
            <a:prstTxWarp prst="textNoShape">
              <a:avLst/>
            </a:prstTxWarp>
            <a:spAutoFit/>
          </a:bodyPr>
          <a:lstStyle/>
          <a:p>
            <a:endParaRPr lang="en-GB"/>
          </a:p>
        </p:txBody>
      </p:sp>
      <p:sp>
        <p:nvSpPr>
          <p:cNvPr id="2" name="Rectangle 1"/>
          <p:cNvSpPr/>
          <p:nvPr/>
        </p:nvSpPr>
        <p:spPr>
          <a:xfrm>
            <a:off x="474664" y="3284009"/>
            <a:ext cx="5407025" cy="3539431"/>
          </a:xfrm>
          <a:prstGeom prst="rect">
            <a:avLst/>
          </a:prstGeom>
        </p:spPr>
        <p:txBody>
          <a:bodyPr wrap="square">
            <a:spAutoFit/>
          </a:bodyPr>
          <a:lstStyle/>
          <a:p>
            <a:pPr marL="171450" indent="-171450" algn="l" eaLnBrk="1" hangingPunct="1">
              <a:spcBef>
                <a:spcPts val="0"/>
              </a:spcBef>
              <a:buClrTx/>
              <a:buFont typeface="Wingdings" charset="2"/>
              <a:buChar char="§"/>
            </a:pPr>
            <a:r>
              <a:rPr lang="en-US" sz="2800" b="0" dirty="0" smtClean="0">
                <a:solidFill>
                  <a:schemeClr val="tx1"/>
                </a:solidFill>
                <a:ea typeface="ＭＳ Ｐゴシック" pitchFamily="-109" charset="-128"/>
                <a:cs typeface="ＭＳ Ｐゴシック" pitchFamily="-109" charset="-128"/>
              </a:rPr>
              <a:t>Birth </a:t>
            </a:r>
            <a:r>
              <a:rPr lang="en-US" sz="2800" b="0" dirty="0">
                <a:solidFill>
                  <a:schemeClr val="tx1"/>
                </a:solidFill>
                <a:ea typeface="ＭＳ Ｐゴシック" pitchFamily="-109" charset="-128"/>
                <a:cs typeface="ＭＳ Ｐゴシック" pitchFamily="-109" charset="-128"/>
              </a:rPr>
              <a:t>control (pills, injections, </a:t>
            </a:r>
            <a:r>
              <a:rPr lang="en-US" sz="2800" b="0" dirty="0" smtClean="0">
                <a:solidFill>
                  <a:schemeClr val="tx1"/>
                </a:solidFill>
                <a:ea typeface="ＭＳ Ｐゴシック" pitchFamily="-109" charset="-128"/>
                <a:cs typeface="ＭＳ Ｐゴシック" pitchFamily="-109" charset="-128"/>
              </a:rPr>
              <a:t>implants, condoms)</a:t>
            </a:r>
          </a:p>
          <a:p>
            <a:pPr marL="171450" indent="-171450" algn="l" eaLnBrk="1" hangingPunct="1">
              <a:spcBef>
                <a:spcPts val="0"/>
              </a:spcBef>
              <a:buClrTx/>
              <a:buFont typeface="Wingdings" charset="2"/>
              <a:buChar char="§"/>
            </a:pPr>
            <a:endParaRPr lang="en-US" sz="2800" b="0" dirty="0" smtClean="0">
              <a:solidFill>
                <a:schemeClr val="tx1"/>
              </a:solidFill>
              <a:ea typeface="ＭＳ Ｐゴシック" pitchFamily="-109" charset="-128"/>
              <a:cs typeface="ＭＳ Ｐゴシック" pitchFamily="-109" charset="-128"/>
            </a:endParaRPr>
          </a:p>
          <a:p>
            <a:pPr marL="171450" indent="-171450" algn="l" eaLnBrk="1" hangingPunct="1">
              <a:spcBef>
                <a:spcPts val="0"/>
              </a:spcBef>
              <a:buClrTx/>
              <a:buFont typeface="Wingdings" charset="2"/>
              <a:buChar char="§"/>
            </a:pPr>
            <a:r>
              <a:rPr lang="en-US" sz="2800" b="0" dirty="0" smtClean="0">
                <a:solidFill>
                  <a:schemeClr val="tx1"/>
                </a:solidFill>
                <a:ea typeface="ＭＳ Ｐゴシック" pitchFamily="-109" charset="-128"/>
                <a:cs typeface="ＭＳ Ｐゴシック" pitchFamily="-109" charset="-128"/>
              </a:rPr>
              <a:t> Allergy </a:t>
            </a:r>
            <a:r>
              <a:rPr lang="en-US" sz="2800" b="0" dirty="0">
                <a:solidFill>
                  <a:schemeClr val="tx1"/>
                </a:solidFill>
                <a:ea typeface="ＭＳ Ｐゴシック" pitchFamily="-109" charset="-128"/>
                <a:cs typeface="ＭＳ Ｐゴシック" pitchFamily="-109" charset="-128"/>
              </a:rPr>
              <a:t>pills or nose spray </a:t>
            </a:r>
            <a:r>
              <a:rPr lang="en-US" sz="2800" b="0" dirty="0" smtClean="0">
                <a:solidFill>
                  <a:schemeClr val="tx1"/>
                </a:solidFill>
                <a:ea typeface="ＭＳ Ｐゴシック" pitchFamily="-109" charset="-128"/>
                <a:cs typeface="ＭＳ Ｐゴシック" pitchFamily="-109" charset="-128"/>
              </a:rPr>
              <a:t>to </a:t>
            </a:r>
            <a:r>
              <a:rPr lang="en-US" sz="2800" b="0" dirty="0">
                <a:solidFill>
                  <a:schemeClr val="tx1"/>
                </a:solidFill>
                <a:ea typeface="ＭＳ Ｐゴシック" pitchFamily="-109" charset="-128"/>
                <a:cs typeface="ＭＳ Ｐゴシック" pitchFamily="-109" charset="-128"/>
              </a:rPr>
              <a:t>prevent </a:t>
            </a:r>
            <a:r>
              <a:rPr lang="en-US" sz="2800" b="0" dirty="0" smtClean="0">
                <a:solidFill>
                  <a:schemeClr val="tx1"/>
                </a:solidFill>
                <a:ea typeface="ＭＳ Ｐゴシック" pitchFamily="-109" charset="-128"/>
                <a:cs typeface="ＭＳ Ｐゴシック" pitchFamily="-109" charset="-128"/>
              </a:rPr>
              <a:t>congestion</a:t>
            </a:r>
          </a:p>
          <a:p>
            <a:pPr marL="171450" indent="-171450" algn="l" eaLnBrk="1" hangingPunct="1">
              <a:spcBef>
                <a:spcPts val="0"/>
              </a:spcBef>
              <a:buClrTx/>
              <a:buFont typeface="Wingdings" charset="2"/>
              <a:buChar char="§"/>
            </a:pPr>
            <a:endParaRPr lang="en-US" sz="2800" b="0" dirty="0" smtClean="0">
              <a:solidFill>
                <a:schemeClr val="tx1"/>
              </a:solidFill>
              <a:ea typeface="ＭＳ Ｐゴシック" pitchFamily="-109" charset="-128"/>
              <a:cs typeface="ＭＳ Ｐゴシック" pitchFamily="-109" charset="-128"/>
            </a:endParaRPr>
          </a:p>
          <a:p>
            <a:pPr marL="171450" indent="-171450" algn="l" eaLnBrk="1" hangingPunct="1">
              <a:spcBef>
                <a:spcPts val="0"/>
              </a:spcBef>
              <a:buClrTx/>
              <a:buFont typeface="Wingdings" charset="2"/>
              <a:buChar char="§"/>
            </a:pPr>
            <a:r>
              <a:rPr lang="en-US" sz="2800" b="0" dirty="0" smtClean="0">
                <a:solidFill>
                  <a:schemeClr val="tx1"/>
                </a:solidFill>
                <a:ea typeface="ＭＳ Ｐゴシック" pitchFamily="-109" charset="-128"/>
                <a:cs typeface="ＭＳ Ｐゴシック" pitchFamily="-109" charset="-128"/>
              </a:rPr>
              <a:t>Taking a pill every day to reduce your risk of getting HIV</a:t>
            </a:r>
            <a:endParaRPr lang="en-US" sz="2800" b="0" dirty="0">
              <a:solidFill>
                <a:schemeClr val="tx1"/>
              </a:solidFill>
              <a:ea typeface="ＭＳ Ｐゴシック" pitchFamily="-109" charset="-128"/>
              <a:cs typeface="ＭＳ Ｐゴシック" pitchFamily="-109" charset="-128"/>
            </a:endParaRPr>
          </a:p>
        </p:txBody>
      </p:sp>
      <p:grpSp>
        <p:nvGrpSpPr>
          <p:cNvPr id="13" name="Group 12"/>
          <p:cNvGrpSpPr/>
          <p:nvPr/>
        </p:nvGrpSpPr>
        <p:grpSpPr>
          <a:xfrm>
            <a:off x="6794499" y="3879415"/>
            <a:ext cx="1397000" cy="2413693"/>
            <a:chOff x="6683375" y="3504576"/>
            <a:chExt cx="1397000" cy="2129728"/>
          </a:xfrm>
        </p:grpSpPr>
        <p:grpSp>
          <p:nvGrpSpPr>
            <p:cNvPr id="11" name="Group 10"/>
            <p:cNvGrpSpPr/>
            <p:nvPr/>
          </p:nvGrpSpPr>
          <p:grpSpPr>
            <a:xfrm>
              <a:off x="6683375" y="3504576"/>
              <a:ext cx="1397000" cy="1649442"/>
              <a:chOff x="6572251" y="3504576"/>
              <a:chExt cx="1397000" cy="1649442"/>
            </a:xfrm>
          </p:grpSpPr>
          <p:sp>
            <p:nvSpPr>
              <p:cNvPr id="3" name="Can 2"/>
              <p:cNvSpPr/>
              <p:nvPr/>
            </p:nvSpPr>
            <p:spPr>
              <a:xfrm>
                <a:off x="6683375" y="4435845"/>
                <a:ext cx="1190625" cy="388596"/>
              </a:xfrm>
              <a:prstGeom prst="can">
                <a:avLst/>
              </a:prstGeom>
              <a:solidFill>
                <a:srgbClr val="FFFFFF"/>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en-US" sz="1200" b="1" i="0" u="none" strike="noStrike" cap="none" spc="0" normalizeH="0" baseline="0" dirty="0">
                  <a:ln>
                    <a:noFill/>
                  </a:ln>
                  <a:solidFill>
                    <a:srgbClr val="000000"/>
                  </a:solidFill>
                  <a:effectLst/>
                  <a:uFillTx/>
                  <a:latin typeface="Arial"/>
                  <a:ea typeface="Arial"/>
                  <a:cs typeface="Arial"/>
                  <a:sym typeface="Arial"/>
                </a:endParaRPr>
              </a:p>
            </p:txBody>
          </p:sp>
          <p:sp>
            <p:nvSpPr>
              <p:cNvPr id="4" name="Can 3"/>
              <p:cNvSpPr/>
              <p:nvPr/>
            </p:nvSpPr>
            <p:spPr>
              <a:xfrm>
                <a:off x="6572251" y="3504576"/>
                <a:ext cx="1397000" cy="388596"/>
              </a:xfrm>
              <a:prstGeom prst="can">
                <a:avLst/>
              </a:prstGeom>
              <a:solidFill>
                <a:srgbClr val="FFFFFF"/>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en-US" sz="1200" b="1" i="0" u="none" strike="noStrike" cap="none" spc="0" normalizeH="0" baseline="0">
                  <a:ln>
                    <a:noFill/>
                  </a:ln>
                  <a:solidFill>
                    <a:srgbClr val="000000"/>
                  </a:solidFill>
                  <a:effectLst/>
                  <a:uFillTx/>
                  <a:latin typeface="Arial"/>
                  <a:ea typeface="Arial"/>
                  <a:cs typeface="Arial"/>
                  <a:sym typeface="Arial"/>
                </a:endParaRPr>
              </a:p>
            </p:txBody>
          </p:sp>
          <p:cxnSp>
            <p:nvCxnSpPr>
              <p:cNvPr id="7" name="Straight Connector 6"/>
              <p:cNvCxnSpPr/>
              <p:nvPr/>
            </p:nvCxnSpPr>
            <p:spPr>
              <a:xfrm>
                <a:off x="6683375" y="5154018"/>
                <a:ext cx="1190625"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15" name="Straight Connector 14"/>
              <p:cNvCxnSpPr/>
              <p:nvPr/>
            </p:nvCxnSpPr>
            <p:spPr>
              <a:xfrm>
                <a:off x="6683375" y="4369793"/>
                <a:ext cx="1190625" cy="0"/>
              </a:xfrm>
              <a:prstGeom prst="line">
                <a:avLst/>
              </a:prstGeom>
              <a:noFill/>
              <a:ln w="25400" cap="flat">
                <a:solidFill>
                  <a:srgbClr val="4F81BD"/>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17" name="Group 16"/>
            <p:cNvGrpSpPr/>
            <p:nvPr/>
          </p:nvGrpSpPr>
          <p:grpSpPr>
            <a:xfrm rot="1928433">
              <a:off x="6812068" y="5192711"/>
              <a:ext cx="473643" cy="343688"/>
              <a:chOff x="6032499" y="731267"/>
              <a:chExt cx="1270001" cy="874262"/>
            </a:xfrm>
          </p:grpSpPr>
          <p:sp>
            <p:nvSpPr>
              <p:cNvPr id="18" name="Flowchart: Delay 4"/>
              <p:cNvSpPr/>
              <p:nvPr/>
            </p:nvSpPr>
            <p:spPr>
              <a:xfrm>
                <a:off x="6667499" y="731272"/>
                <a:ext cx="635001" cy="874257"/>
              </a:xfrm>
              <a:prstGeom prst="flowChartDelay">
                <a:avLst/>
              </a:prstGeom>
              <a:solidFill>
                <a:schemeClr val="accent2"/>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en-US" sz="1200" b="1" i="0" u="none" strike="noStrike" cap="none" spc="0" normalizeH="0" baseline="0">
                  <a:ln>
                    <a:noFill/>
                  </a:ln>
                  <a:solidFill>
                    <a:srgbClr val="000000"/>
                  </a:solidFill>
                  <a:effectLst/>
                  <a:uFillTx/>
                  <a:latin typeface="Arial"/>
                  <a:ea typeface="Arial"/>
                  <a:cs typeface="Arial"/>
                  <a:sym typeface="Arial"/>
                </a:endParaRPr>
              </a:p>
            </p:txBody>
          </p:sp>
          <p:sp>
            <p:nvSpPr>
              <p:cNvPr id="19" name="Flowchart: Delay 7"/>
              <p:cNvSpPr/>
              <p:nvPr/>
            </p:nvSpPr>
            <p:spPr>
              <a:xfrm rot="10800000">
                <a:off x="6032499" y="731267"/>
                <a:ext cx="635001" cy="874255"/>
              </a:xfrm>
              <a:prstGeom prst="flowChartDelay">
                <a:avLst/>
              </a:prstGeom>
              <a:solidFill>
                <a:schemeClr val="accent2"/>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en-US" sz="1200" b="1" i="0" u="none" strike="noStrike" cap="none" spc="0" normalizeH="0" baseline="0">
                  <a:ln>
                    <a:noFill/>
                  </a:ln>
                  <a:solidFill>
                    <a:srgbClr val="000000"/>
                  </a:solidFill>
                  <a:effectLst/>
                  <a:uFillTx/>
                  <a:latin typeface="Arial"/>
                  <a:ea typeface="Arial"/>
                  <a:cs typeface="Arial"/>
                  <a:sym typeface="Arial"/>
                </a:endParaRPr>
              </a:p>
            </p:txBody>
          </p:sp>
          <p:cxnSp>
            <p:nvCxnSpPr>
              <p:cNvPr id="20" name="Straight Connector 19"/>
              <p:cNvCxnSpPr/>
              <p:nvPr/>
            </p:nvCxnSpPr>
            <p:spPr>
              <a:xfrm>
                <a:off x="6667500" y="914399"/>
                <a:ext cx="0" cy="508001"/>
              </a:xfrm>
              <a:prstGeom prst="line">
                <a:avLst/>
              </a:prstGeom>
              <a:noFill/>
              <a:ln w="31750" cap="flat">
                <a:solidFill>
                  <a:schemeClr val="bg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21" name="Group 20"/>
            <p:cNvGrpSpPr/>
            <p:nvPr/>
          </p:nvGrpSpPr>
          <p:grpSpPr>
            <a:xfrm rot="21192442">
              <a:off x="7091413" y="5276090"/>
              <a:ext cx="473643" cy="343686"/>
              <a:chOff x="6032500" y="731270"/>
              <a:chExt cx="1270000" cy="874257"/>
            </a:xfrm>
          </p:grpSpPr>
          <p:sp>
            <p:nvSpPr>
              <p:cNvPr id="22" name="Flowchart: Delay 4"/>
              <p:cNvSpPr/>
              <p:nvPr/>
            </p:nvSpPr>
            <p:spPr>
              <a:xfrm>
                <a:off x="6667499" y="731270"/>
                <a:ext cx="635001" cy="874257"/>
              </a:xfrm>
              <a:prstGeom prst="flowChartDelay">
                <a:avLst/>
              </a:prstGeom>
              <a:solidFill>
                <a:schemeClr val="accent2"/>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en-US" sz="1200" b="1" i="0" u="none" strike="noStrike" cap="none" spc="0" normalizeH="0" baseline="0">
                  <a:ln>
                    <a:noFill/>
                  </a:ln>
                  <a:solidFill>
                    <a:srgbClr val="000000"/>
                  </a:solidFill>
                  <a:effectLst/>
                  <a:uFillTx/>
                  <a:latin typeface="Arial"/>
                  <a:ea typeface="Arial"/>
                  <a:cs typeface="Arial"/>
                  <a:sym typeface="Arial"/>
                </a:endParaRPr>
              </a:p>
            </p:txBody>
          </p:sp>
          <p:sp>
            <p:nvSpPr>
              <p:cNvPr id="23" name="Flowchart: Delay 7"/>
              <p:cNvSpPr/>
              <p:nvPr/>
            </p:nvSpPr>
            <p:spPr>
              <a:xfrm rot="10800000">
                <a:off x="6032500" y="731270"/>
                <a:ext cx="635001" cy="874255"/>
              </a:xfrm>
              <a:prstGeom prst="flowChartDelay">
                <a:avLst/>
              </a:prstGeom>
              <a:solidFill>
                <a:schemeClr val="accent2"/>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en-US" sz="1200" b="1" i="0" u="none" strike="noStrike" cap="none" spc="0" normalizeH="0" baseline="0">
                  <a:ln>
                    <a:noFill/>
                  </a:ln>
                  <a:solidFill>
                    <a:srgbClr val="000000"/>
                  </a:solidFill>
                  <a:effectLst/>
                  <a:uFillTx/>
                  <a:latin typeface="Arial"/>
                  <a:ea typeface="Arial"/>
                  <a:cs typeface="Arial"/>
                  <a:sym typeface="Arial"/>
                </a:endParaRPr>
              </a:p>
            </p:txBody>
          </p:sp>
          <p:cxnSp>
            <p:nvCxnSpPr>
              <p:cNvPr id="24" name="Straight Connector 23"/>
              <p:cNvCxnSpPr/>
              <p:nvPr/>
            </p:nvCxnSpPr>
            <p:spPr>
              <a:xfrm>
                <a:off x="6667500" y="914399"/>
                <a:ext cx="0" cy="508001"/>
              </a:xfrm>
              <a:prstGeom prst="line">
                <a:avLst/>
              </a:prstGeom>
              <a:noFill/>
              <a:ln w="31750" cap="flat">
                <a:solidFill>
                  <a:schemeClr val="bg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25" name="Group 24"/>
            <p:cNvGrpSpPr/>
            <p:nvPr/>
          </p:nvGrpSpPr>
          <p:grpSpPr>
            <a:xfrm rot="1928433">
              <a:off x="7356871" y="5148925"/>
              <a:ext cx="473643" cy="343688"/>
              <a:chOff x="6032499" y="731267"/>
              <a:chExt cx="1270001" cy="874262"/>
            </a:xfrm>
          </p:grpSpPr>
          <p:sp>
            <p:nvSpPr>
              <p:cNvPr id="26" name="Flowchart: Delay 4"/>
              <p:cNvSpPr/>
              <p:nvPr/>
            </p:nvSpPr>
            <p:spPr>
              <a:xfrm>
                <a:off x="6667499" y="731272"/>
                <a:ext cx="635001" cy="874257"/>
              </a:xfrm>
              <a:prstGeom prst="flowChartDelay">
                <a:avLst/>
              </a:prstGeom>
              <a:solidFill>
                <a:schemeClr val="accent2"/>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en-US" sz="1200" b="1" i="0" u="none" strike="noStrike" cap="none" spc="0" normalizeH="0" baseline="0">
                  <a:ln>
                    <a:noFill/>
                  </a:ln>
                  <a:solidFill>
                    <a:srgbClr val="000000"/>
                  </a:solidFill>
                  <a:effectLst/>
                  <a:uFillTx/>
                  <a:latin typeface="Arial"/>
                  <a:ea typeface="Arial"/>
                  <a:cs typeface="Arial"/>
                  <a:sym typeface="Arial"/>
                </a:endParaRPr>
              </a:p>
            </p:txBody>
          </p:sp>
          <p:sp>
            <p:nvSpPr>
              <p:cNvPr id="27" name="Flowchart: Delay 7"/>
              <p:cNvSpPr/>
              <p:nvPr/>
            </p:nvSpPr>
            <p:spPr>
              <a:xfrm rot="10800000">
                <a:off x="6032499" y="731267"/>
                <a:ext cx="635001" cy="874255"/>
              </a:xfrm>
              <a:prstGeom prst="flowChartDelay">
                <a:avLst/>
              </a:prstGeom>
              <a:solidFill>
                <a:schemeClr val="accent2"/>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en-US" sz="1200" b="1" i="0" u="none" strike="noStrike" cap="none" spc="0" normalizeH="0" baseline="0">
                  <a:ln>
                    <a:noFill/>
                  </a:ln>
                  <a:solidFill>
                    <a:srgbClr val="000000"/>
                  </a:solidFill>
                  <a:effectLst/>
                  <a:uFillTx/>
                  <a:latin typeface="Arial"/>
                  <a:ea typeface="Arial"/>
                  <a:cs typeface="Arial"/>
                  <a:sym typeface="Arial"/>
                </a:endParaRPr>
              </a:p>
            </p:txBody>
          </p:sp>
          <p:cxnSp>
            <p:nvCxnSpPr>
              <p:cNvPr id="28" name="Straight Connector 27"/>
              <p:cNvCxnSpPr/>
              <p:nvPr/>
            </p:nvCxnSpPr>
            <p:spPr>
              <a:xfrm>
                <a:off x="6667500" y="914399"/>
                <a:ext cx="0" cy="508001"/>
              </a:xfrm>
              <a:prstGeom prst="line">
                <a:avLst/>
              </a:prstGeom>
              <a:noFill/>
              <a:ln w="31750" cap="flat">
                <a:solidFill>
                  <a:schemeClr val="bg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grpSp>
          <p:nvGrpSpPr>
            <p:cNvPr id="29" name="Group 28"/>
            <p:cNvGrpSpPr/>
            <p:nvPr/>
          </p:nvGrpSpPr>
          <p:grpSpPr>
            <a:xfrm rot="8080249">
              <a:off x="7525651" y="5202728"/>
              <a:ext cx="473643" cy="389510"/>
              <a:chOff x="6032496" y="672989"/>
              <a:chExt cx="1270001" cy="990825"/>
            </a:xfrm>
          </p:grpSpPr>
          <p:sp>
            <p:nvSpPr>
              <p:cNvPr id="30" name="Flowchart: Delay 4"/>
              <p:cNvSpPr/>
              <p:nvPr/>
            </p:nvSpPr>
            <p:spPr>
              <a:xfrm>
                <a:off x="6667497" y="672990"/>
                <a:ext cx="635000" cy="990824"/>
              </a:xfrm>
              <a:prstGeom prst="flowChartDelay">
                <a:avLst/>
              </a:prstGeom>
              <a:solidFill>
                <a:schemeClr val="accent2"/>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en-US" sz="1200" b="1" i="0" u="none" strike="noStrike" cap="none" spc="0" normalizeH="0" baseline="0">
                  <a:ln>
                    <a:noFill/>
                  </a:ln>
                  <a:solidFill>
                    <a:srgbClr val="000000"/>
                  </a:solidFill>
                  <a:effectLst/>
                  <a:uFillTx/>
                  <a:latin typeface="Arial"/>
                  <a:ea typeface="Arial"/>
                  <a:cs typeface="Arial"/>
                  <a:sym typeface="Arial"/>
                </a:endParaRPr>
              </a:p>
            </p:txBody>
          </p:sp>
          <p:sp>
            <p:nvSpPr>
              <p:cNvPr id="31" name="Flowchart: Delay 7"/>
              <p:cNvSpPr/>
              <p:nvPr/>
            </p:nvSpPr>
            <p:spPr>
              <a:xfrm rot="10800000">
                <a:off x="6032496" y="672989"/>
                <a:ext cx="635001" cy="990824"/>
              </a:xfrm>
              <a:prstGeom prst="flowChartDelay">
                <a:avLst/>
              </a:prstGeom>
              <a:solidFill>
                <a:schemeClr val="accent2"/>
              </a:solidFill>
              <a:ln w="25400" cap="flat">
                <a:solidFill>
                  <a:srgbClr val="4F81BD"/>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endParaRPr kumimoji="0" lang="en-US" sz="1200" b="1" i="0" u="none" strike="noStrike" cap="none" spc="0" normalizeH="0" baseline="0">
                  <a:ln>
                    <a:noFill/>
                  </a:ln>
                  <a:solidFill>
                    <a:srgbClr val="000000"/>
                  </a:solidFill>
                  <a:effectLst/>
                  <a:uFillTx/>
                  <a:latin typeface="Arial"/>
                  <a:ea typeface="Arial"/>
                  <a:cs typeface="Arial"/>
                  <a:sym typeface="Arial"/>
                </a:endParaRPr>
              </a:p>
            </p:txBody>
          </p:sp>
          <p:cxnSp>
            <p:nvCxnSpPr>
              <p:cNvPr id="32" name="Straight Connector 31"/>
              <p:cNvCxnSpPr/>
              <p:nvPr/>
            </p:nvCxnSpPr>
            <p:spPr>
              <a:xfrm>
                <a:off x="6667500" y="914399"/>
                <a:ext cx="0" cy="508000"/>
              </a:xfrm>
              <a:prstGeom prst="line">
                <a:avLst/>
              </a:prstGeom>
              <a:noFill/>
              <a:ln w="31750" cap="flat">
                <a:solidFill>
                  <a:schemeClr val="bg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sp>
          <p:nvSpPr>
            <p:cNvPr id="12" name="TextBox 11"/>
            <p:cNvSpPr txBox="1"/>
            <p:nvPr/>
          </p:nvSpPr>
          <p:spPr>
            <a:xfrm>
              <a:off x="6794499" y="4545258"/>
              <a:ext cx="1190625" cy="4073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rgbClr val="000000"/>
                  </a:solidFill>
                  <a:effectLst/>
                  <a:uFillTx/>
                  <a:latin typeface="Arial"/>
                  <a:ea typeface="Arial"/>
                  <a:cs typeface="Arial"/>
                  <a:sym typeface="Arial"/>
                </a:rPr>
                <a:t>PREVENTION</a:t>
              </a:r>
            </a:p>
            <a:p>
              <a:pPr marL="0" marR="0" indent="0" algn="ctr" defTabSz="914400" rtl="0" fontAlgn="auto" latinLnBrk="1" hangingPunct="0">
                <a:lnSpc>
                  <a:spcPct val="100000"/>
                </a:lnSpc>
                <a:spcBef>
                  <a:spcPts val="0"/>
                </a:spcBef>
                <a:spcAft>
                  <a:spcPts val="0"/>
                </a:spcAft>
                <a:buClrTx/>
                <a:buSzTx/>
                <a:buFontTx/>
                <a:buNone/>
                <a:tabLst/>
              </a:pPr>
              <a:r>
                <a:rPr kumimoji="0" lang="en-US" sz="1200" b="1" i="0" u="none" strike="noStrike" cap="none" spc="0" normalizeH="0" baseline="0" dirty="0" smtClean="0">
                  <a:ln>
                    <a:noFill/>
                  </a:ln>
                  <a:solidFill>
                    <a:srgbClr val="000000"/>
                  </a:solidFill>
                  <a:effectLst/>
                  <a:uFillTx/>
                  <a:latin typeface="Arial"/>
                  <a:ea typeface="Arial"/>
                  <a:cs typeface="Arial"/>
                  <a:sym typeface="Arial"/>
                </a:rPr>
                <a:t> PILLS</a:t>
              </a:r>
              <a:endParaRPr kumimoji="0" lang="en-US" sz="1200" b="1" i="0" u="none" strike="noStrike" cap="none" spc="0" normalizeH="0" baseline="0" dirty="0">
                <a:ln>
                  <a:noFill/>
                </a:ln>
                <a:solidFill>
                  <a:srgbClr val="000000"/>
                </a:solidFill>
                <a:effectLst/>
                <a:uFillTx/>
                <a:latin typeface="Arial"/>
                <a:ea typeface="Arial"/>
                <a:cs typeface="Arial"/>
                <a:sym typeface="Arial"/>
              </a:endParaRPr>
            </a:p>
          </p:txBody>
        </p:sp>
      </p:grpSp>
      <p:pic>
        <p:nvPicPr>
          <p:cNvPr id="33" name="image.png"/>
          <p:cNvPicPr/>
          <p:nvPr/>
        </p:nvPicPr>
        <p:blipFill>
          <a:blip r:embed="rId3">
            <a:extLst/>
          </a:blip>
          <a:stretch>
            <a:fillRect/>
          </a:stretch>
        </p:blipFill>
        <p:spPr>
          <a:xfrm>
            <a:off x="6794498" y="6352504"/>
            <a:ext cx="2143761" cy="1384818"/>
          </a:xfrm>
          <a:prstGeom prst="rect">
            <a:avLst/>
          </a:prstGeom>
          <a:ln w="12700">
            <a:miter lim="400000"/>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Shape 80"/>
          <p:cNvSpPr>
            <a:spLocks noGrp="1"/>
          </p:cNvSpPr>
          <p:nvPr>
            <p:ph type="title" idx="4294967295"/>
          </p:nvPr>
        </p:nvSpPr>
        <p:spPr>
          <a:xfrm>
            <a:off x="703700" y="1036810"/>
            <a:ext cx="7593186" cy="599755"/>
          </a:xfrm>
          <a:prstGeom prst="rect">
            <a:avLst/>
          </a:prstGeom>
        </p:spPr>
        <p:txBody>
          <a:bodyPr lIns="0" tIns="0" rIns="0" bIns="0">
            <a:normAutofit fontScale="90000"/>
          </a:bodyPr>
          <a:lstStyle/>
          <a:p>
            <a:pPr lvl="0" algn="ctr" defTabSz="566927">
              <a:defRPr sz="1800" b="0">
                <a:solidFill>
                  <a:srgbClr val="000000"/>
                </a:solidFill>
              </a:defRPr>
            </a:pPr>
            <a:r>
              <a:rPr sz="2232" b="1" dirty="0">
                <a:solidFill>
                  <a:schemeClr val="tx1"/>
                </a:solidFill>
              </a:rPr>
              <a:t/>
            </a:r>
            <a:br>
              <a:rPr sz="2232" b="1" dirty="0">
                <a:solidFill>
                  <a:schemeClr val="tx1"/>
                </a:solidFill>
              </a:rPr>
            </a:br>
            <a:r>
              <a:rPr sz="5300" b="1" dirty="0">
                <a:solidFill>
                  <a:srgbClr val="D79ECF"/>
                </a:solidFill>
              </a:rPr>
              <a:t>In the US, 1.2 million people are living with HIV</a:t>
            </a:r>
          </a:p>
        </p:txBody>
      </p:sp>
      <p:sp>
        <p:nvSpPr>
          <p:cNvPr id="82" name="Shape 82"/>
          <p:cNvSpPr/>
          <p:nvPr/>
        </p:nvSpPr>
        <p:spPr>
          <a:xfrm>
            <a:off x="703701" y="2144558"/>
            <a:ext cx="8011687" cy="61555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lgn="l" defTabSz="457200">
              <a:defRPr sz="3600" b="0">
                <a:latin typeface="Arial Unicode MS"/>
                <a:ea typeface="Arial Unicode MS"/>
                <a:cs typeface="Arial Unicode MS"/>
                <a:sym typeface="Arial Unicode MS"/>
              </a:defRPr>
            </a:lvl1pPr>
          </a:lstStyle>
          <a:p>
            <a:pPr lvl="0">
              <a:defRPr sz="1800"/>
            </a:pPr>
            <a:r>
              <a:rPr lang="en-US" sz="4000" b="1" dirty="0" smtClean="0">
                <a:solidFill>
                  <a:srgbClr val="BF0000"/>
                </a:solidFill>
                <a:latin typeface="Arial" panose="020B0604020202020204" pitchFamily="34" charset="0"/>
                <a:cs typeface="Arial" panose="020B0604020202020204" pitchFamily="34" charset="0"/>
              </a:rPr>
              <a:t>45</a:t>
            </a:r>
            <a:r>
              <a:rPr sz="4000" b="1" dirty="0" smtClean="0">
                <a:solidFill>
                  <a:srgbClr val="BF0000"/>
                </a:solidFill>
                <a:latin typeface="Arial" panose="020B0604020202020204" pitchFamily="34" charset="0"/>
                <a:cs typeface="Arial" panose="020B0604020202020204" pitchFamily="34" charset="0"/>
              </a:rPr>
              <a:t>,000</a:t>
            </a:r>
            <a:r>
              <a:rPr sz="4000" dirty="0" smtClean="0">
                <a:solidFill>
                  <a:schemeClr val="tx1"/>
                </a:solidFill>
                <a:latin typeface="Arial" panose="020B0604020202020204" pitchFamily="34" charset="0"/>
                <a:cs typeface="Arial" panose="020B0604020202020204" pitchFamily="34" charset="0"/>
              </a:rPr>
              <a:t> </a:t>
            </a:r>
            <a:r>
              <a:rPr sz="4000" b="1" dirty="0">
                <a:solidFill>
                  <a:schemeClr val="tx1"/>
                </a:solidFill>
                <a:latin typeface="Arial" panose="020B0604020202020204" pitchFamily="34" charset="0"/>
                <a:cs typeface="Arial" panose="020B0604020202020204" pitchFamily="34" charset="0"/>
              </a:rPr>
              <a:t>new diagnoses</a:t>
            </a:r>
            <a:r>
              <a:rPr sz="4000" b="1" dirty="0" smtClean="0">
                <a:solidFill>
                  <a:schemeClr val="tx1"/>
                </a:solidFill>
                <a:latin typeface="Arial" panose="020B0604020202020204" pitchFamily="34" charset="0"/>
                <a:cs typeface="Arial" panose="020B0604020202020204" pitchFamily="34" charset="0"/>
              </a:rPr>
              <a:t> </a:t>
            </a:r>
            <a:r>
              <a:rPr lang="en-US" sz="4000" b="1" dirty="0" smtClean="0">
                <a:solidFill>
                  <a:schemeClr val="tx1"/>
                </a:solidFill>
                <a:latin typeface="Arial" panose="020B0604020202020204" pitchFamily="34" charset="0"/>
                <a:cs typeface="Arial" panose="020B0604020202020204" pitchFamily="34" charset="0"/>
              </a:rPr>
              <a:t>each year</a:t>
            </a:r>
            <a:endParaRPr sz="4000" b="1" dirty="0">
              <a:solidFill>
                <a:schemeClr val="tx1"/>
              </a:solidFill>
              <a:latin typeface="Arial" panose="020B0604020202020204" pitchFamily="34" charset="0"/>
              <a:cs typeface="Arial" panose="020B0604020202020204" pitchFamily="34" charset="0"/>
            </a:endParaRPr>
          </a:p>
        </p:txBody>
      </p:sp>
      <p:sp>
        <p:nvSpPr>
          <p:cNvPr id="19" name="TextBox 18"/>
          <p:cNvSpPr txBox="1"/>
          <p:nvPr/>
        </p:nvSpPr>
        <p:spPr>
          <a:xfrm>
            <a:off x="1071013" y="4647504"/>
            <a:ext cx="2277201"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rtl="0" latinLnBrk="1" hangingPunct="0"/>
            <a:r>
              <a:rPr lang="en-US" sz="2400" dirty="0" smtClean="0">
                <a:solidFill>
                  <a:srgbClr val="E40059"/>
                </a:solidFill>
                <a:latin typeface="Arial" panose="020B0604020202020204" pitchFamily="34" charset="0"/>
                <a:cs typeface="Arial" panose="020B0604020202020204" pitchFamily="34" charset="0"/>
              </a:rPr>
              <a:t>4</a:t>
            </a:r>
            <a:r>
              <a:rPr lang="en-US" sz="2400" dirty="0" smtClean="0">
                <a:solidFill>
                  <a:schemeClr val="tx1"/>
                </a:solidFill>
                <a:latin typeface="Arial" panose="020B0604020202020204" pitchFamily="34" charset="0"/>
                <a:cs typeface="Arial" panose="020B0604020202020204" pitchFamily="34" charset="0"/>
              </a:rPr>
              <a:t> in</a:t>
            </a:r>
            <a:r>
              <a:rPr lang="en-US" sz="2400" dirty="0" smtClean="0">
                <a:solidFill>
                  <a:srgbClr val="BF0000"/>
                </a:solidFill>
                <a:latin typeface="Arial" panose="020B0604020202020204" pitchFamily="34" charset="0"/>
                <a:cs typeface="Arial" panose="020B0604020202020204" pitchFamily="34" charset="0"/>
              </a:rPr>
              <a:t> 5</a:t>
            </a:r>
            <a:r>
              <a:rPr lang="en-US" sz="2400" dirty="0" smtClean="0">
                <a:solidFill>
                  <a:schemeClr val="tx1"/>
                </a:solidFill>
                <a:latin typeface="Arial" panose="020B0604020202020204" pitchFamily="34" charset="0"/>
                <a:cs typeface="Arial" panose="020B0604020202020204" pitchFamily="34" charset="0"/>
              </a:rPr>
              <a:t> </a:t>
            </a:r>
            <a:r>
              <a:rPr lang="en-US" sz="2400" dirty="0" smtClean="0">
                <a:solidFill>
                  <a:schemeClr val="tx1"/>
                </a:solidFill>
              </a:rPr>
              <a:t>are men</a:t>
            </a:r>
            <a:endParaRPr kumimoji="0" lang="en-US" sz="2400" b="1" i="0" u="none" strike="noStrike" cap="none" spc="0" normalizeH="0" baseline="0" dirty="0">
              <a:ln>
                <a:noFill/>
              </a:ln>
              <a:solidFill>
                <a:schemeClr val="tx1"/>
              </a:solidFill>
              <a:effectLst/>
              <a:uFillTx/>
              <a:sym typeface="Arial"/>
            </a:endParaRPr>
          </a:p>
        </p:txBody>
      </p:sp>
      <p:sp>
        <p:nvSpPr>
          <p:cNvPr id="23" name="TextBox 22"/>
          <p:cNvSpPr txBox="1"/>
          <p:nvPr/>
        </p:nvSpPr>
        <p:spPr>
          <a:xfrm>
            <a:off x="4701149" y="4603538"/>
            <a:ext cx="391259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rtl="0" latinLnBrk="1" hangingPunct="0"/>
            <a:r>
              <a:rPr lang="en-US" sz="2400" dirty="0" smtClean="0">
                <a:solidFill>
                  <a:srgbClr val="BF0000"/>
                </a:solidFill>
                <a:latin typeface="Arial" panose="020B0604020202020204" pitchFamily="34" charset="0"/>
                <a:cs typeface="Arial" panose="020B0604020202020204" pitchFamily="34" charset="0"/>
              </a:rPr>
              <a:t>1 </a:t>
            </a:r>
            <a:r>
              <a:rPr lang="en-US" sz="2400" dirty="0" smtClean="0">
                <a:solidFill>
                  <a:schemeClr val="tx1"/>
                </a:solidFill>
                <a:latin typeface="Arial" panose="020B0604020202020204" pitchFamily="34" charset="0"/>
                <a:cs typeface="Arial" panose="020B0604020202020204" pitchFamily="34" charset="0"/>
              </a:rPr>
              <a:t>in</a:t>
            </a:r>
            <a:r>
              <a:rPr lang="en-US" sz="2400" dirty="0" smtClean="0">
                <a:solidFill>
                  <a:srgbClr val="BF0000"/>
                </a:solidFill>
                <a:latin typeface="Arial" panose="020B0604020202020204" pitchFamily="34" charset="0"/>
                <a:cs typeface="Arial" panose="020B0604020202020204" pitchFamily="34" charset="0"/>
              </a:rPr>
              <a:t> 5 </a:t>
            </a:r>
            <a:r>
              <a:rPr lang="en-US" sz="2400" dirty="0" smtClean="0">
                <a:solidFill>
                  <a:schemeClr val="tx1"/>
                </a:solidFill>
                <a:latin typeface="Arial" panose="020B0604020202020204" pitchFamily="34" charset="0"/>
                <a:cs typeface="Arial" panose="020B0604020202020204" pitchFamily="34" charset="0"/>
              </a:rPr>
              <a:t>are women</a:t>
            </a:r>
            <a:endParaRPr lang="en-US" sz="2400" dirty="0">
              <a:solidFill>
                <a:schemeClr val="tx1"/>
              </a:solidFill>
            </a:endParaRPr>
          </a:p>
        </p:txBody>
      </p:sp>
      <p:sp>
        <p:nvSpPr>
          <p:cNvPr id="25" name="TextBox 24"/>
          <p:cNvSpPr txBox="1"/>
          <p:nvPr/>
        </p:nvSpPr>
        <p:spPr>
          <a:xfrm>
            <a:off x="2017162" y="6723144"/>
            <a:ext cx="5279447"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rtl="0" latinLnBrk="1" hangingPunct="0"/>
            <a:r>
              <a:rPr lang="en-GB" sz="2400" dirty="0" smtClean="0">
                <a:solidFill>
                  <a:srgbClr val="000000"/>
                </a:solidFill>
              </a:rPr>
              <a:t>About </a:t>
            </a:r>
            <a:r>
              <a:rPr lang="en-US" sz="2400" dirty="0" smtClean="0">
                <a:solidFill>
                  <a:srgbClr val="BF0000"/>
                </a:solidFill>
                <a:latin typeface="Arial" panose="020B0604020202020204" pitchFamily="34" charset="0"/>
                <a:cs typeface="Arial" panose="020B0604020202020204" pitchFamily="34" charset="0"/>
              </a:rPr>
              <a:t>1</a:t>
            </a:r>
            <a:r>
              <a:rPr lang="en-GB" sz="2400" dirty="0" smtClean="0">
                <a:solidFill>
                  <a:srgbClr val="000000"/>
                </a:solidFill>
              </a:rPr>
              <a:t> in </a:t>
            </a:r>
            <a:r>
              <a:rPr lang="en-US" sz="2400" dirty="0" smtClean="0">
                <a:solidFill>
                  <a:srgbClr val="BF0000"/>
                </a:solidFill>
                <a:latin typeface="Arial" panose="020B0604020202020204" pitchFamily="34" charset="0"/>
                <a:cs typeface="Arial" panose="020B0604020202020204" pitchFamily="34" charset="0"/>
              </a:rPr>
              <a:t>7 </a:t>
            </a:r>
            <a:r>
              <a:rPr lang="en-GB" sz="2400" dirty="0" smtClean="0">
                <a:solidFill>
                  <a:srgbClr val="000000"/>
                </a:solidFill>
              </a:rPr>
              <a:t>people living with HIV </a:t>
            </a:r>
          </a:p>
          <a:p>
            <a:pPr marL="0" marR="0" indent="0" algn="ctr" defTabSz="914400" rtl="0" fontAlgn="auto" latinLnBrk="1" hangingPunct="0">
              <a:lnSpc>
                <a:spcPct val="100000"/>
              </a:lnSpc>
              <a:spcBef>
                <a:spcPts val="0"/>
              </a:spcBef>
              <a:spcAft>
                <a:spcPts val="0"/>
              </a:spcAft>
              <a:buClrTx/>
              <a:buSzTx/>
              <a:buFontTx/>
              <a:buNone/>
              <a:tabLst/>
            </a:pPr>
            <a:r>
              <a:rPr lang="en-GB" sz="2400" dirty="0" smtClean="0">
                <a:solidFill>
                  <a:srgbClr val="000000"/>
                </a:solidFill>
              </a:rPr>
              <a:t>doesn’t know he/she has it</a:t>
            </a:r>
            <a:endParaRPr kumimoji="0" lang="en-GB" sz="2400" b="1" i="0" u="none" strike="noStrike" cap="none" spc="0" normalizeH="0" baseline="0" dirty="0">
              <a:ln>
                <a:noFill/>
              </a:ln>
              <a:solidFill>
                <a:srgbClr val="000000"/>
              </a:solidFill>
              <a:effectLst/>
              <a:uFillTx/>
              <a:sym typeface="Arial"/>
            </a:endParaRPr>
          </a:p>
        </p:txBody>
      </p:sp>
      <p:grpSp>
        <p:nvGrpSpPr>
          <p:cNvPr id="31" name="Group 30"/>
          <p:cNvGrpSpPr/>
          <p:nvPr/>
        </p:nvGrpSpPr>
        <p:grpSpPr>
          <a:xfrm>
            <a:off x="1071013" y="3238732"/>
            <a:ext cx="3138868" cy="1281347"/>
            <a:chOff x="1071012" y="2857705"/>
            <a:chExt cx="2636443" cy="113060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012" y="2864761"/>
              <a:ext cx="541105" cy="112354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4517" y="2864761"/>
              <a:ext cx="541105" cy="1123544"/>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8022" y="2857705"/>
              <a:ext cx="541105" cy="112354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1526" y="2872587"/>
              <a:ext cx="555929" cy="1115718"/>
            </a:xfrm>
            <a:prstGeom prst="rect">
              <a:avLst/>
            </a:prstGeom>
          </p:spPr>
        </p:pic>
      </p:grpSp>
      <p:grpSp>
        <p:nvGrpSpPr>
          <p:cNvPr id="38" name="Group 37"/>
          <p:cNvGrpSpPr/>
          <p:nvPr/>
        </p:nvGrpSpPr>
        <p:grpSpPr>
          <a:xfrm>
            <a:off x="4853347" y="3196881"/>
            <a:ext cx="3592797" cy="1357524"/>
            <a:chOff x="5352282" y="2820780"/>
            <a:chExt cx="3489401" cy="1197815"/>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2282" y="2820782"/>
              <a:ext cx="536395" cy="119781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9689" y="2820782"/>
              <a:ext cx="557316" cy="1197813"/>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9292" y="2820781"/>
              <a:ext cx="557316" cy="1197813"/>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4997" y="2820780"/>
              <a:ext cx="616686" cy="1197813"/>
            </a:xfrm>
            <a:prstGeom prst="rect">
              <a:avLst/>
            </a:prstGeom>
          </p:spPr>
        </p:pic>
      </p:grpSp>
      <p:grpSp>
        <p:nvGrpSpPr>
          <p:cNvPr id="40" name="Group 39"/>
          <p:cNvGrpSpPr/>
          <p:nvPr/>
        </p:nvGrpSpPr>
        <p:grpSpPr>
          <a:xfrm>
            <a:off x="2458022" y="5304504"/>
            <a:ext cx="4278392" cy="1381425"/>
            <a:chOff x="1940585" y="4652353"/>
            <a:chExt cx="4278392" cy="1218904"/>
          </a:xfrm>
        </p:grpSpPr>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0585" y="4652353"/>
              <a:ext cx="536395" cy="1197813"/>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6050" y="4652353"/>
              <a:ext cx="536395" cy="1197813"/>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1457" y="4680445"/>
              <a:ext cx="558989" cy="1160678"/>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6922" y="4680445"/>
              <a:ext cx="558989" cy="1160678"/>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1857" y="4670439"/>
              <a:ext cx="536395" cy="1197813"/>
            </a:xfrm>
            <a:prstGeom prst="rect">
              <a:avLst/>
            </a:prstGeom>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2729" y="4698531"/>
              <a:ext cx="558989" cy="1160678"/>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9847" y="4701097"/>
              <a:ext cx="579130" cy="1170160"/>
            </a:xfrm>
            <a:prstGeom prst="rect">
              <a:avLst/>
            </a:prstGeom>
          </p:spPr>
        </p:pic>
      </p:grpSp>
      <p:pic>
        <p:nvPicPr>
          <p:cNvPr id="26" name="image.png"/>
          <p:cNvPicPr/>
          <p:nvPr/>
        </p:nvPicPr>
        <p:blipFill>
          <a:blip r:embed="rId8">
            <a:extLst/>
          </a:blip>
          <a:stretch>
            <a:fillRect/>
          </a:stretch>
        </p:blipFill>
        <p:spPr>
          <a:xfrm>
            <a:off x="7296608" y="6507480"/>
            <a:ext cx="1847392" cy="1264920"/>
          </a:xfrm>
          <a:prstGeom prst="rect">
            <a:avLst/>
          </a:prstGeom>
          <a:ln w="12700">
            <a:miter lim="400000"/>
          </a:ln>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548" y="3255598"/>
            <a:ext cx="795465" cy="1298807"/>
          </a:xfrm>
          <a:prstGeom prst="rect">
            <a:avLst/>
          </a:prstGeom>
        </p:spPr>
      </p:pic>
      <p:pic>
        <p:nvPicPr>
          <p:cNvPr id="42" name="Pictur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8503" y="3196884"/>
            <a:ext cx="634959" cy="1323196"/>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Shape 85"/>
          <p:cNvSpPr>
            <a:spLocks noGrp="1"/>
          </p:cNvSpPr>
          <p:nvPr>
            <p:ph type="title" idx="4294967295"/>
          </p:nvPr>
        </p:nvSpPr>
        <p:spPr>
          <a:xfrm>
            <a:off x="92075" y="391082"/>
            <a:ext cx="9112250" cy="1122680"/>
          </a:xfrm>
          <a:prstGeom prst="rect">
            <a:avLst/>
          </a:prstGeom>
        </p:spPr>
        <p:txBody>
          <a:bodyPr lIns="0" tIns="0" rIns="0" bIns="0" anchor="ctr">
            <a:noAutofit/>
          </a:bodyPr>
          <a:lstStyle>
            <a:lvl1pPr algn="ctr"/>
          </a:lstStyle>
          <a:p>
            <a:pPr lvl="0">
              <a:defRPr sz="1800" b="0">
                <a:solidFill>
                  <a:srgbClr val="000000"/>
                </a:solidFill>
              </a:defRPr>
            </a:pPr>
            <a:r>
              <a:rPr sz="4800" b="1" dirty="0">
                <a:solidFill>
                  <a:srgbClr val="D79ECF"/>
                </a:solidFill>
              </a:rPr>
              <a:t>Unmet </a:t>
            </a:r>
            <a:r>
              <a:rPr sz="4800" b="1" dirty="0" smtClean="0">
                <a:solidFill>
                  <a:srgbClr val="D79ECF"/>
                </a:solidFill>
              </a:rPr>
              <a:t>needs </a:t>
            </a:r>
            <a:r>
              <a:rPr sz="4800" b="1" dirty="0">
                <a:solidFill>
                  <a:srgbClr val="D79ECF"/>
                </a:solidFill>
              </a:rPr>
              <a:t>for </a:t>
            </a:r>
            <a:r>
              <a:rPr lang="en-US" sz="4800" b="1" dirty="0" smtClean="0">
                <a:solidFill>
                  <a:srgbClr val="D79ECF"/>
                </a:solidFill>
              </a:rPr>
              <a:t/>
            </a:r>
            <a:br>
              <a:rPr lang="en-US" sz="4800" b="1" dirty="0" smtClean="0">
                <a:solidFill>
                  <a:srgbClr val="D79ECF"/>
                </a:solidFill>
              </a:rPr>
            </a:br>
            <a:r>
              <a:rPr sz="4800" b="1" dirty="0" smtClean="0">
                <a:solidFill>
                  <a:srgbClr val="D79ECF"/>
                </a:solidFill>
              </a:rPr>
              <a:t>HIV </a:t>
            </a:r>
            <a:r>
              <a:rPr sz="4800" b="1" dirty="0">
                <a:solidFill>
                  <a:srgbClr val="D79ECF"/>
                </a:solidFill>
              </a:rPr>
              <a:t>prevention</a:t>
            </a:r>
          </a:p>
        </p:txBody>
      </p:sp>
      <p:sp>
        <p:nvSpPr>
          <p:cNvPr id="86" name="Shape 86"/>
          <p:cNvSpPr>
            <a:spLocks noGrp="1"/>
          </p:cNvSpPr>
          <p:nvPr>
            <p:ph type="body" idx="4294967295"/>
          </p:nvPr>
        </p:nvSpPr>
        <p:spPr>
          <a:xfrm>
            <a:off x="458561" y="4978654"/>
            <a:ext cx="6235610" cy="1869062"/>
          </a:xfrm>
          <a:prstGeom prst="rect">
            <a:avLst/>
          </a:prstGeom>
        </p:spPr>
        <p:txBody>
          <a:bodyPr lIns="0" tIns="0" rIns="0" bIns="0">
            <a:noAutofit/>
          </a:bodyPr>
          <a:lstStyle/>
          <a:p>
            <a:pPr lvl="0">
              <a:buSzTx/>
              <a:buNone/>
              <a:defRPr sz="1800"/>
            </a:pPr>
            <a:r>
              <a:rPr lang="en-US" sz="3200" b="1" dirty="0" smtClean="0">
                <a:solidFill>
                  <a:srgbClr val="000000"/>
                </a:solidFill>
              </a:rPr>
              <a:t>Why? </a:t>
            </a:r>
            <a:r>
              <a:rPr sz="3200" b="1" dirty="0" smtClean="0">
                <a:solidFill>
                  <a:srgbClr val="000000"/>
                </a:solidFill>
              </a:rPr>
              <a:t> </a:t>
            </a:r>
            <a:endParaRPr lang="en-US" sz="3200" b="1" dirty="0" smtClean="0">
              <a:solidFill>
                <a:srgbClr val="000000"/>
              </a:solidFill>
            </a:endParaRPr>
          </a:p>
          <a:p>
            <a:pPr lvl="0">
              <a:buSzTx/>
              <a:buNone/>
              <a:defRPr sz="1800"/>
            </a:pPr>
            <a:r>
              <a:rPr lang="en-US" sz="3200" b="1" dirty="0" smtClean="0">
                <a:solidFill>
                  <a:srgbClr val="BF0000"/>
                </a:solidFill>
                <a:latin typeface="Lucida Handwriting"/>
                <a:ea typeface="Lucida Handwriting"/>
                <a:cs typeface="Lucida Handwriting"/>
                <a:sym typeface="Lucida Handwriting"/>
              </a:rPr>
              <a:t>	</a:t>
            </a:r>
            <a:r>
              <a:rPr lang="en-US" sz="2000" i="1" dirty="0" smtClean="0">
                <a:solidFill>
                  <a:srgbClr val="BF0000"/>
                </a:solidFill>
                <a:ea typeface="Lucida Handwriting"/>
                <a:sym typeface="Lucida Handwriting"/>
              </a:rPr>
              <a:t>Decreased sensation</a:t>
            </a:r>
            <a:r>
              <a:rPr lang="en-US" sz="2800" dirty="0" smtClean="0">
                <a:solidFill>
                  <a:srgbClr val="BF0000"/>
                </a:solidFill>
                <a:ea typeface="Lucida Handwriting"/>
                <a:sym typeface="Lucida Handwriting"/>
              </a:rPr>
              <a:t>. </a:t>
            </a:r>
            <a:r>
              <a:rPr lang="en-US" sz="2000" i="1" dirty="0" smtClean="0">
                <a:solidFill>
                  <a:srgbClr val="BF0000"/>
                </a:solidFill>
                <a:ea typeface="Lucida Handwriting"/>
                <a:sym typeface="Lucida Handwriting"/>
              </a:rPr>
              <a:t>Decreased </a:t>
            </a:r>
            <a:r>
              <a:rPr sz="2000" i="1" dirty="0" smtClean="0">
                <a:solidFill>
                  <a:srgbClr val="BF0000"/>
                </a:solidFill>
                <a:ea typeface="Lucida Handwriting"/>
                <a:sym typeface="Lucida Handwriting"/>
              </a:rPr>
              <a:t>Pleasure</a:t>
            </a:r>
            <a:r>
              <a:rPr lang="en-US" sz="2000" i="1" dirty="0" smtClean="0">
                <a:solidFill>
                  <a:srgbClr val="BF0000"/>
                </a:solidFill>
                <a:ea typeface="Lucida Handwriting"/>
                <a:sym typeface="Lucida Handwriting"/>
              </a:rPr>
              <a:t>. </a:t>
            </a:r>
            <a:r>
              <a:rPr sz="2000" i="1" dirty="0" smtClean="0">
                <a:solidFill>
                  <a:srgbClr val="BF0000"/>
                </a:solidFill>
                <a:ea typeface="Lucida Handwriting"/>
                <a:sym typeface="Lucida Handwriting"/>
              </a:rPr>
              <a:t>Intimacy</a:t>
            </a:r>
            <a:r>
              <a:rPr lang="en-US" sz="2000" i="1" dirty="0" smtClean="0">
                <a:solidFill>
                  <a:srgbClr val="BF0000"/>
                </a:solidFill>
                <a:ea typeface="Lucida Handwriting"/>
                <a:sym typeface="Lucida Handwriting"/>
              </a:rPr>
              <a:t>. </a:t>
            </a:r>
            <a:r>
              <a:rPr sz="2000" i="1" dirty="0" smtClean="0">
                <a:solidFill>
                  <a:srgbClr val="BF0000"/>
                </a:solidFill>
                <a:ea typeface="Lucida Handwriting"/>
                <a:sym typeface="Lucida Handwriting"/>
              </a:rPr>
              <a:t>Connection</a:t>
            </a:r>
            <a:r>
              <a:rPr lang="en-US" sz="2000" i="1" dirty="0" smtClean="0">
                <a:solidFill>
                  <a:srgbClr val="BF0000"/>
                </a:solidFill>
                <a:ea typeface="Lucida Handwriting"/>
                <a:sym typeface="Lucida Handwriting"/>
              </a:rPr>
              <a:t>. </a:t>
            </a:r>
            <a:r>
              <a:rPr sz="2000" i="1" dirty="0" smtClean="0">
                <a:solidFill>
                  <a:srgbClr val="BF0000"/>
                </a:solidFill>
                <a:ea typeface="Lucida Handwriting"/>
                <a:sym typeface="Lucida Handwriting"/>
              </a:rPr>
              <a:t>Emotion</a:t>
            </a:r>
            <a:r>
              <a:rPr lang="en-US" sz="2000" i="1" dirty="0" smtClean="0">
                <a:solidFill>
                  <a:srgbClr val="BF0000"/>
                </a:solidFill>
                <a:ea typeface="Lucida Handwriting"/>
                <a:sym typeface="Lucida Handwriting"/>
              </a:rPr>
              <a:t>. </a:t>
            </a:r>
            <a:r>
              <a:rPr sz="2000" i="1" dirty="0" smtClean="0">
                <a:solidFill>
                  <a:srgbClr val="BF0000"/>
                </a:solidFill>
                <a:ea typeface="Lucida Handwriting"/>
                <a:sym typeface="Lucida Handwriting"/>
              </a:rPr>
              <a:t>Lust</a:t>
            </a:r>
            <a:r>
              <a:rPr lang="en-US" sz="2000" i="1" dirty="0" smtClean="0">
                <a:solidFill>
                  <a:srgbClr val="BF0000"/>
                </a:solidFill>
                <a:ea typeface="Lucida Handwriting"/>
                <a:sym typeface="Lucida Handwriting"/>
              </a:rPr>
              <a:t>. </a:t>
            </a:r>
            <a:r>
              <a:rPr sz="2000" i="1" dirty="0" smtClean="0">
                <a:solidFill>
                  <a:srgbClr val="BF0000"/>
                </a:solidFill>
                <a:ea typeface="Lucida Handwriting"/>
                <a:sym typeface="Lucida Handwriting"/>
              </a:rPr>
              <a:t>Love</a:t>
            </a:r>
            <a:r>
              <a:rPr lang="en-US" sz="2000" i="1" dirty="0" smtClean="0">
                <a:solidFill>
                  <a:srgbClr val="BF0000"/>
                </a:solidFill>
                <a:ea typeface="Lucida Handwriting"/>
                <a:sym typeface="Lucida Handwriting"/>
              </a:rPr>
              <a:t>. </a:t>
            </a:r>
            <a:endParaRPr sz="2800" dirty="0">
              <a:solidFill>
                <a:srgbClr val="BF0000"/>
              </a:solidFill>
              <a:ea typeface="Lucida Handwriting"/>
              <a:sym typeface="Lucida Handwriting"/>
            </a:endParaRPr>
          </a:p>
        </p:txBody>
      </p:sp>
      <p:sp>
        <p:nvSpPr>
          <p:cNvPr id="2" name="Rectangle 1"/>
          <p:cNvSpPr/>
          <p:nvPr/>
        </p:nvSpPr>
        <p:spPr>
          <a:xfrm>
            <a:off x="241391" y="2015067"/>
            <a:ext cx="8442235" cy="584776"/>
          </a:xfrm>
          <a:prstGeom prst="rect">
            <a:avLst/>
          </a:prstGeom>
        </p:spPr>
        <p:txBody>
          <a:bodyPr wrap="square">
            <a:spAutoFit/>
          </a:bodyPr>
          <a:lstStyle/>
          <a:p>
            <a:pPr lvl="0" algn="l">
              <a:buSzTx/>
              <a:buNone/>
              <a:defRPr sz="1800"/>
            </a:pPr>
            <a:r>
              <a:rPr lang="en-US" sz="3200" dirty="0" smtClean="0">
                <a:solidFill>
                  <a:schemeClr val="tx1"/>
                </a:solidFill>
              </a:rPr>
              <a:t>2010 study in US on condom use found: </a:t>
            </a:r>
            <a:endParaRPr lang="en-US" sz="3200" dirty="0">
              <a:solidFill>
                <a:schemeClr val="tx1"/>
              </a:solidFill>
            </a:endParaRPr>
          </a:p>
        </p:txBody>
      </p:sp>
      <p:sp>
        <p:nvSpPr>
          <p:cNvPr id="3" name="Rectangle 2"/>
          <p:cNvSpPr/>
          <p:nvPr/>
        </p:nvSpPr>
        <p:spPr>
          <a:xfrm>
            <a:off x="241390" y="2677814"/>
            <a:ext cx="8791485" cy="830997"/>
          </a:xfrm>
          <a:prstGeom prst="rect">
            <a:avLst/>
          </a:prstGeom>
        </p:spPr>
        <p:txBody>
          <a:bodyPr wrap="square">
            <a:spAutoFit/>
          </a:bodyPr>
          <a:lstStyle/>
          <a:p>
            <a:pPr marL="457200" lvl="0" indent="-457200" algn="l">
              <a:buSzTx/>
              <a:buFont typeface="Wingdings" charset="2"/>
              <a:buChar char="§"/>
              <a:defRPr sz="1800"/>
            </a:pPr>
            <a:r>
              <a:rPr lang="en-US" sz="2400" dirty="0" smtClean="0">
                <a:solidFill>
                  <a:schemeClr val="tx1"/>
                </a:solidFill>
              </a:rPr>
              <a:t>Men:  </a:t>
            </a:r>
            <a:r>
              <a:rPr lang="en-US" sz="2400" b="0" dirty="0" smtClean="0">
                <a:solidFill>
                  <a:srgbClr val="BF0000"/>
                </a:solidFill>
              </a:rPr>
              <a:t>24% </a:t>
            </a:r>
            <a:r>
              <a:rPr lang="en-US" sz="2400" b="0" dirty="0" smtClean="0">
                <a:solidFill>
                  <a:srgbClr val="000000"/>
                </a:solidFill>
              </a:rPr>
              <a:t>reported</a:t>
            </a:r>
            <a:r>
              <a:rPr lang="en-US" sz="2400" b="0" dirty="0" smtClean="0">
                <a:solidFill>
                  <a:srgbClr val="BF0000"/>
                </a:solidFill>
              </a:rPr>
              <a:t> </a:t>
            </a:r>
            <a:r>
              <a:rPr lang="en-US" sz="2400" b="0" dirty="0" smtClean="0">
                <a:solidFill>
                  <a:schemeClr val="tx1"/>
                </a:solidFill>
              </a:rPr>
              <a:t>using a condom in last sex act</a:t>
            </a:r>
          </a:p>
          <a:p>
            <a:pPr marL="457200" lvl="0" indent="-457200" algn="l">
              <a:buSzTx/>
              <a:buFont typeface="Wingdings" charset="2"/>
              <a:buChar char="§"/>
              <a:defRPr sz="1800"/>
            </a:pPr>
            <a:r>
              <a:rPr lang="en-US" sz="2400" dirty="0" smtClean="0">
                <a:solidFill>
                  <a:schemeClr val="tx1"/>
                </a:solidFill>
              </a:rPr>
              <a:t>Women:  </a:t>
            </a:r>
            <a:r>
              <a:rPr lang="en-US" sz="2400" b="0" dirty="0" smtClean="0">
                <a:solidFill>
                  <a:srgbClr val="BF0000"/>
                </a:solidFill>
              </a:rPr>
              <a:t>18% </a:t>
            </a:r>
            <a:r>
              <a:rPr lang="en-US" sz="2400" b="0" dirty="0" smtClean="0">
                <a:solidFill>
                  <a:schemeClr val="tx1"/>
                </a:solidFill>
              </a:rPr>
              <a:t>said male condom used in last sex </a:t>
            </a:r>
            <a:endParaRPr lang="en-US" sz="2400" b="0" dirty="0">
              <a:solidFill>
                <a:schemeClr val="tx1"/>
              </a:solidFill>
            </a:endParaRPr>
          </a:p>
        </p:txBody>
      </p:sp>
      <p:pic>
        <p:nvPicPr>
          <p:cNvPr id="4" name="Picture 3"/>
          <p:cNvPicPr>
            <a:picLocks noChangeAspect="1"/>
          </p:cNvPicPr>
          <p:nvPr/>
        </p:nvPicPr>
        <p:blipFill>
          <a:blip r:embed="rId3"/>
          <a:stretch>
            <a:fillRect/>
          </a:stretch>
        </p:blipFill>
        <p:spPr>
          <a:xfrm>
            <a:off x="6504573" y="5136348"/>
            <a:ext cx="2179053" cy="2346113"/>
          </a:xfrm>
          <a:prstGeom prst="rect">
            <a:avLst/>
          </a:prstGeom>
        </p:spPr>
      </p:pic>
      <p:sp>
        <p:nvSpPr>
          <p:cNvPr id="9" name="TextBox 8"/>
          <p:cNvSpPr txBox="1"/>
          <p:nvPr/>
        </p:nvSpPr>
        <p:spPr>
          <a:xfrm>
            <a:off x="927101" y="4095420"/>
            <a:ext cx="7366000" cy="707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vl="0" algn="l" rtl="0" latinLnBrk="1" hangingPunct="0"/>
            <a:r>
              <a:rPr lang="en-US" sz="2800" dirty="0" smtClean="0">
                <a:solidFill>
                  <a:srgbClr val="000000"/>
                </a:solidFill>
              </a:rPr>
              <a:t>= condom NOT used by 3 in 4 men!</a:t>
            </a:r>
          </a:p>
          <a:p>
            <a:pPr marL="0" marR="0" indent="0" algn="l" defTabSz="914400" rtl="0" fontAlgn="auto" latinLnBrk="1" hangingPunct="0">
              <a:lnSpc>
                <a:spcPct val="100000"/>
              </a:lnSpc>
              <a:spcBef>
                <a:spcPts val="0"/>
              </a:spcBef>
              <a:spcAft>
                <a:spcPts val="0"/>
              </a:spcAft>
              <a:buClrTx/>
              <a:buSzTx/>
              <a:buFontTx/>
              <a:buNone/>
              <a:tabLst/>
            </a:pPr>
            <a:endParaRPr kumimoji="0" lang="en-GB" sz="1200" b="1" i="0" u="none" strike="noStrike" cap="none" spc="0" normalizeH="0" baseline="0" dirty="0">
              <a:ln>
                <a:noFill/>
              </a:ln>
              <a:solidFill>
                <a:srgbClr val="000000"/>
              </a:solidFill>
              <a:effectLst/>
              <a:uFillTx/>
              <a:latin typeface="Arial"/>
              <a:ea typeface="Arial"/>
              <a:cs typeface="Arial"/>
              <a:sym typeface="Arial"/>
            </a:endParaRPr>
          </a:p>
        </p:txBody>
      </p:sp>
      <p:pic>
        <p:nvPicPr>
          <p:cNvPr id="8" name="image.png"/>
          <p:cNvPicPr/>
          <p:nvPr/>
        </p:nvPicPr>
        <p:blipFill>
          <a:blip r:embed="rId4">
            <a:extLst/>
          </a:blip>
          <a:stretch>
            <a:fillRect/>
          </a:stretch>
        </p:blipFill>
        <p:spPr>
          <a:xfrm>
            <a:off x="41137" y="6400799"/>
            <a:ext cx="2199143" cy="135432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 name="Shape 89"/>
          <p:cNvSpPr/>
          <p:nvPr/>
        </p:nvSpPr>
        <p:spPr>
          <a:xfrm>
            <a:off x="7067550" y="7322683"/>
            <a:ext cx="1905000" cy="276999"/>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defTabSz="457200">
              <a:defRPr sz="1800" b="0">
                <a:solidFill>
                  <a:srgbClr val="FFFFFF"/>
                </a:solidFill>
              </a:defRPr>
            </a:lvl1pPr>
          </a:lstStyle>
          <a:p>
            <a:pPr lvl="0">
              <a:defRPr>
                <a:solidFill>
                  <a:srgbClr val="000000"/>
                </a:solidFill>
              </a:defRPr>
            </a:pPr>
            <a:r>
              <a:rPr>
                <a:solidFill>
                  <a:srgbClr val="FFFFFF"/>
                </a:solidFill>
              </a:rPr>
              <a:t>5</a:t>
            </a:r>
          </a:p>
        </p:txBody>
      </p:sp>
      <p:sp>
        <p:nvSpPr>
          <p:cNvPr id="90" name="Shape 90"/>
          <p:cNvSpPr>
            <a:spLocks noGrp="1"/>
          </p:cNvSpPr>
          <p:nvPr>
            <p:ph type="title" idx="4294967295"/>
          </p:nvPr>
        </p:nvSpPr>
        <p:spPr>
          <a:xfrm>
            <a:off x="120651" y="205671"/>
            <a:ext cx="8975725" cy="1295402"/>
          </a:xfrm>
          <a:prstGeom prst="rect">
            <a:avLst/>
          </a:prstGeom>
        </p:spPr>
        <p:txBody>
          <a:bodyPr lIns="0" tIns="0" rIns="0" bIns="0" anchor="ctr">
            <a:noAutofit/>
          </a:bodyPr>
          <a:lstStyle/>
          <a:p>
            <a:pPr lvl="0">
              <a:defRPr sz="1800" b="0">
                <a:solidFill>
                  <a:srgbClr val="000000"/>
                </a:solidFill>
              </a:defRPr>
            </a:pPr>
            <a:r>
              <a:rPr sz="4800" b="1" dirty="0">
                <a:solidFill>
                  <a:srgbClr val="D79ECF"/>
                </a:solidFill>
              </a:rPr>
              <a:t>What about Female Condoms?</a:t>
            </a:r>
          </a:p>
        </p:txBody>
      </p:sp>
      <p:pic>
        <p:nvPicPr>
          <p:cNvPr id="91" name="FC2 picture.jpg" descr="FC2 picture.jpg"/>
          <p:cNvPicPr/>
          <p:nvPr/>
        </p:nvPicPr>
        <p:blipFill>
          <a:blip r:embed="rId3">
            <a:extLst/>
          </a:blip>
          <a:stretch>
            <a:fillRect/>
          </a:stretch>
        </p:blipFill>
        <p:spPr>
          <a:xfrm>
            <a:off x="1878330" y="1501073"/>
            <a:ext cx="2667000" cy="2159000"/>
          </a:xfrm>
          <a:prstGeom prst="rect">
            <a:avLst/>
          </a:prstGeom>
          <a:ln w="12700">
            <a:miter lim="400000"/>
          </a:ln>
        </p:spPr>
      </p:pic>
      <p:pic>
        <p:nvPicPr>
          <p:cNvPr id="92" name="Picture 2.png" descr="Picture 2.png"/>
          <p:cNvPicPr/>
          <p:nvPr/>
        </p:nvPicPr>
        <p:blipFill>
          <a:blip r:embed="rId4">
            <a:extLst/>
          </a:blip>
          <a:stretch>
            <a:fillRect/>
          </a:stretch>
        </p:blipFill>
        <p:spPr>
          <a:xfrm>
            <a:off x="1892367" y="4123690"/>
            <a:ext cx="2652963" cy="1986280"/>
          </a:xfrm>
          <a:prstGeom prst="rect">
            <a:avLst/>
          </a:prstGeom>
          <a:ln w="12700">
            <a:miter lim="400000"/>
          </a:ln>
        </p:spPr>
      </p:pic>
      <p:pic>
        <p:nvPicPr>
          <p:cNvPr id="93" name="Screen Shot 2015-05-09 at 3.png" descr="Screen Shot 2015-05-09 at 3.42.27 PM.png"/>
          <p:cNvPicPr/>
          <p:nvPr/>
        </p:nvPicPr>
        <p:blipFill>
          <a:blip r:embed="rId5">
            <a:extLst/>
          </a:blip>
          <a:stretch>
            <a:fillRect/>
          </a:stretch>
        </p:blipFill>
        <p:spPr>
          <a:xfrm>
            <a:off x="5343842" y="2012416"/>
            <a:ext cx="1981200" cy="3195320"/>
          </a:xfrm>
          <a:prstGeom prst="rect">
            <a:avLst/>
          </a:prstGeom>
          <a:ln w="12700">
            <a:miter lim="400000"/>
          </a:ln>
        </p:spPr>
      </p:pic>
      <p:sp>
        <p:nvSpPr>
          <p:cNvPr id="94" name="Shape 94"/>
          <p:cNvSpPr/>
          <p:nvPr/>
        </p:nvSpPr>
        <p:spPr>
          <a:xfrm>
            <a:off x="0" y="6477000"/>
            <a:ext cx="8972550" cy="1477328"/>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lvl="0" defTabSz="457200">
              <a:defRPr sz="1800" b="0"/>
            </a:pPr>
            <a:r>
              <a:rPr sz="3200" dirty="0">
                <a:solidFill>
                  <a:schemeClr val="tx1"/>
                </a:solidFill>
              </a:rPr>
              <a:t>Great option.. not available everywhere…</a:t>
            </a:r>
            <a:r>
              <a:rPr sz="3200" dirty="0" smtClean="0">
                <a:solidFill>
                  <a:schemeClr val="tx1"/>
                </a:solidFill>
              </a:rPr>
              <a:t> </a:t>
            </a:r>
            <a:endParaRPr lang="en-US" sz="3200" dirty="0" smtClean="0">
              <a:solidFill>
                <a:schemeClr val="tx1"/>
              </a:solidFill>
            </a:endParaRPr>
          </a:p>
          <a:p>
            <a:pPr lvl="0" defTabSz="457200">
              <a:defRPr sz="1800" b="0"/>
            </a:pPr>
            <a:r>
              <a:rPr sz="3200" dirty="0" smtClean="0">
                <a:solidFill>
                  <a:schemeClr val="tx1"/>
                </a:solidFill>
              </a:rPr>
              <a:t>cost  </a:t>
            </a:r>
            <a:r>
              <a:rPr sz="3200" dirty="0">
                <a:solidFill>
                  <a:schemeClr val="tx1"/>
                </a:solidFill>
              </a:rPr>
              <a:t>3- 4 X more</a:t>
            </a:r>
          </a:p>
          <a:p>
            <a:pPr lvl="0" algn="l" defTabSz="457200">
              <a:defRPr sz="1800" b="0"/>
            </a:pPr>
            <a:r>
              <a:rPr sz="3200" dirty="0">
                <a:solidFill>
                  <a:schemeClr val="tx1"/>
                </a:solidFill>
              </a:rPr>
              <a:t> </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206905"/>
            <a:ext cx="8077200" cy="1002135"/>
          </a:xfrm>
        </p:spPr>
        <p:txBody>
          <a:bodyPr/>
          <a:lstStyle/>
          <a:p>
            <a:pPr algn="ctr" eaLnBrk="1" hangingPunct="1"/>
            <a:r>
              <a:rPr lang="en-GB" sz="4800" dirty="0">
                <a:solidFill>
                  <a:srgbClr val="D79ECF"/>
                </a:solidFill>
                <a:ea typeface="ＭＳ Ｐゴシック" pitchFamily="-109" charset="-128"/>
                <a:cs typeface="ＭＳ Ｐゴシック" pitchFamily="-109" charset="-128"/>
              </a:rPr>
              <a:t>Imagine a whole tool box…</a:t>
            </a:r>
          </a:p>
        </p:txBody>
      </p:sp>
      <p:grpSp>
        <p:nvGrpSpPr>
          <p:cNvPr id="2" name="Group 3"/>
          <p:cNvGrpSpPr>
            <a:grpSpLocks/>
          </p:cNvGrpSpPr>
          <p:nvPr/>
        </p:nvGrpSpPr>
        <p:grpSpPr bwMode="auto">
          <a:xfrm>
            <a:off x="457200" y="1813560"/>
            <a:ext cx="8001000" cy="690880"/>
            <a:chOff x="96" y="1680"/>
            <a:chExt cx="4416" cy="384"/>
          </a:xfrm>
        </p:grpSpPr>
        <p:sp>
          <p:nvSpPr>
            <p:cNvPr id="22535" name="AutoShape 4"/>
            <p:cNvSpPr>
              <a:spLocks noChangeArrowheads="1"/>
            </p:cNvSpPr>
            <p:nvPr/>
          </p:nvSpPr>
          <p:spPr bwMode="auto">
            <a:xfrm>
              <a:off x="96" y="1680"/>
              <a:ext cx="1521" cy="384"/>
            </a:xfrm>
            <a:prstGeom prst="homePlate">
              <a:avLst>
                <a:gd name="adj" fmla="val 20006"/>
              </a:avLst>
            </a:prstGeom>
            <a:solidFill>
              <a:schemeClr val="bg1">
                <a:lumMod val="85000"/>
              </a:schemeClr>
            </a:solidFill>
            <a:ln w="76200">
              <a:solidFill>
                <a:srgbClr val="800000"/>
              </a:solidFill>
              <a:miter lim="800000"/>
              <a:headEnd/>
              <a:tailEnd/>
            </a:ln>
          </p:spPr>
          <p:txBody>
            <a:bodyPr lIns="182880" anchor="ctr">
              <a:prstTxWarp prst="textNoShape">
                <a:avLst/>
              </a:prstTxWarp>
            </a:bodyPr>
            <a:lstStyle/>
            <a:p>
              <a:pPr eaLnBrk="0" hangingPunct="0"/>
              <a:r>
                <a:rPr lang="en-US" sz="1800" dirty="0">
                  <a:solidFill>
                    <a:srgbClr val="FF0000"/>
                  </a:solidFill>
                  <a:latin typeface="Tahoma" pitchFamily="-109" charset="0"/>
                </a:rPr>
                <a:t>Before exposure</a:t>
              </a:r>
              <a:endParaRPr lang="en-US" sz="1600" dirty="0">
                <a:solidFill>
                  <a:srgbClr val="FF0000"/>
                </a:solidFill>
                <a:latin typeface="Tahoma" pitchFamily="-109" charset="0"/>
              </a:endParaRPr>
            </a:p>
          </p:txBody>
        </p:sp>
        <p:sp>
          <p:nvSpPr>
            <p:cNvPr id="22536" name="AutoShape 5"/>
            <p:cNvSpPr>
              <a:spLocks noChangeArrowheads="1"/>
            </p:cNvSpPr>
            <p:nvPr/>
          </p:nvSpPr>
          <p:spPr bwMode="auto">
            <a:xfrm>
              <a:off x="1536" y="1680"/>
              <a:ext cx="1619" cy="384"/>
            </a:xfrm>
            <a:prstGeom prst="chevron">
              <a:avLst>
                <a:gd name="adj" fmla="val 21295"/>
              </a:avLst>
            </a:prstGeom>
            <a:solidFill>
              <a:schemeClr val="bg1">
                <a:lumMod val="85000"/>
              </a:schemeClr>
            </a:solidFill>
            <a:ln w="76200">
              <a:solidFill>
                <a:srgbClr val="800000"/>
              </a:solidFill>
              <a:miter lim="800000"/>
              <a:headEnd/>
              <a:tailEnd/>
            </a:ln>
          </p:spPr>
          <p:txBody>
            <a:bodyPr lIns="182880" anchor="ctr">
              <a:prstTxWarp prst="textNoShape">
                <a:avLst/>
              </a:prstTxWarp>
            </a:bodyPr>
            <a:lstStyle/>
            <a:p>
              <a:pPr eaLnBrk="0" hangingPunct="0"/>
              <a:r>
                <a:rPr lang="en-US" sz="1800" dirty="0">
                  <a:solidFill>
                    <a:srgbClr val="FF0000"/>
                  </a:solidFill>
                  <a:latin typeface="Tahoma" pitchFamily="-109" charset="0"/>
                </a:rPr>
                <a:t>Point of transmission</a:t>
              </a:r>
              <a:endParaRPr lang="en-US" sz="1600" dirty="0">
                <a:solidFill>
                  <a:srgbClr val="FF0000"/>
                </a:solidFill>
                <a:latin typeface="Tahoma" pitchFamily="-109" charset="0"/>
              </a:endParaRPr>
            </a:p>
          </p:txBody>
        </p:sp>
        <p:sp>
          <p:nvSpPr>
            <p:cNvPr id="22537" name="AutoShape 6"/>
            <p:cNvSpPr>
              <a:spLocks noChangeArrowheads="1"/>
            </p:cNvSpPr>
            <p:nvPr/>
          </p:nvSpPr>
          <p:spPr bwMode="auto">
            <a:xfrm>
              <a:off x="3064" y="1680"/>
              <a:ext cx="1448" cy="384"/>
            </a:xfrm>
            <a:prstGeom prst="chevron">
              <a:avLst>
                <a:gd name="adj" fmla="val 19046"/>
              </a:avLst>
            </a:prstGeom>
            <a:solidFill>
              <a:schemeClr val="bg1">
                <a:lumMod val="85000"/>
              </a:schemeClr>
            </a:solidFill>
            <a:ln w="76200">
              <a:solidFill>
                <a:srgbClr val="800000"/>
              </a:solidFill>
              <a:miter lim="800000"/>
              <a:headEnd/>
              <a:tailEnd/>
            </a:ln>
          </p:spPr>
          <p:txBody>
            <a:bodyPr lIns="182880" anchor="ctr">
              <a:prstTxWarp prst="textNoShape">
                <a:avLst/>
              </a:prstTxWarp>
            </a:bodyPr>
            <a:lstStyle/>
            <a:p>
              <a:pPr eaLnBrk="0" hangingPunct="0"/>
              <a:r>
                <a:rPr lang="en-US" sz="1800" dirty="0">
                  <a:solidFill>
                    <a:srgbClr val="FF0000"/>
                  </a:solidFill>
                  <a:latin typeface="Tahoma" pitchFamily="-109" charset="0"/>
                </a:rPr>
                <a:t>After exposure</a:t>
              </a:r>
              <a:endParaRPr lang="en-US" sz="1600" dirty="0">
                <a:solidFill>
                  <a:srgbClr val="FF0000"/>
                </a:solidFill>
                <a:latin typeface="Tahoma" pitchFamily="-109" charset="0"/>
              </a:endParaRPr>
            </a:p>
          </p:txBody>
        </p:sp>
      </p:grpSp>
      <p:sp>
        <p:nvSpPr>
          <p:cNvPr id="22532" name="Text Box 7"/>
          <p:cNvSpPr txBox="1">
            <a:spLocks noChangeArrowheads="1"/>
          </p:cNvSpPr>
          <p:nvPr/>
        </p:nvSpPr>
        <p:spPr bwMode="auto">
          <a:xfrm>
            <a:off x="3212979" y="2720340"/>
            <a:ext cx="2438400" cy="3195320"/>
          </a:xfrm>
          <a:prstGeom prst="rect">
            <a:avLst/>
          </a:prstGeom>
          <a:noFill/>
          <a:ln w="9525">
            <a:noFill/>
            <a:miter lim="800000"/>
            <a:headEnd/>
            <a:tailEnd/>
          </a:ln>
        </p:spPr>
        <p:txBody>
          <a:bodyPr>
            <a:prstTxWarp prst="textNoShape">
              <a:avLst/>
            </a:prstTxWarp>
          </a:bodyPr>
          <a:lstStyle/>
          <a:p>
            <a:pPr marL="285750" indent="-285750" algn="l" eaLnBrk="0" hangingPunct="0">
              <a:spcAft>
                <a:spcPct val="25000"/>
              </a:spcAft>
              <a:buFont typeface="Wingdings" charset="2"/>
              <a:buChar char="§"/>
            </a:pPr>
            <a:r>
              <a:rPr lang="en-US" sz="1800" dirty="0">
                <a:solidFill>
                  <a:schemeClr val="tx1"/>
                </a:solidFill>
              </a:rPr>
              <a:t>Condoms &amp; lube</a:t>
            </a:r>
          </a:p>
          <a:p>
            <a:pPr algn="l" eaLnBrk="0" hangingPunct="0">
              <a:spcAft>
                <a:spcPct val="25000"/>
              </a:spcAft>
            </a:pPr>
            <a:endParaRPr lang="en-US" dirty="0">
              <a:solidFill>
                <a:schemeClr val="tx1"/>
              </a:solidFill>
            </a:endParaRPr>
          </a:p>
          <a:p>
            <a:pPr marL="285750" indent="-285750" algn="l" eaLnBrk="0" hangingPunct="0">
              <a:spcAft>
                <a:spcPct val="25000"/>
              </a:spcAft>
              <a:buFont typeface="Wingdings" charset="2"/>
              <a:buChar char="§"/>
            </a:pPr>
            <a:r>
              <a:rPr lang="en-US" sz="1800" dirty="0">
                <a:solidFill>
                  <a:schemeClr val="tx1"/>
                </a:solidFill>
              </a:rPr>
              <a:t>Preventing transmission to babies</a:t>
            </a:r>
          </a:p>
          <a:p>
            <a:pPr marL="230188" indent="-230188" algn="l" eaLnBrk="0" hangingPunct="0">
              <a:spcAft>
                <a:spcPct val="25000"/>
              </a:spcAft>
              <a:buFont typeface="Wingdings" charset="2"/>
              <a:buChar char="§"/>
            </a:pPr>
            <a:endParaRPr lang="en-US" dirty="0">
              <a:solidFill>
                <a:schemeClr val="tx1"/>
              </a:solidFill>
            </a:endParaRPr>
          </a:p>
          <a:p>
            <a:pPr marL="285750" indent="-285750" algn="l" eaLnBrk="0" hangingPunct="0">
              <a:spcAft>
                <a:spcPct val="25000"/>
              </a:spcAft>
              <a:buFont typeface="Wingdings" charset="2"/>
              <a:buChar char="§"/>
            </a:pPr>
            <a:r>
              <a:rPr lang="en-US" sz="1800" dirty="0">
                <a:solidFill>
                  <a:schemeClr val="tx1"/>
                </a:solidFill>
              </a:rPr>
              <a:t>Clean injecting equipment</a:t>
            </a:r>
          </a:p>
          <a:p>
            <a:pPr marL="230188" indent="-230188" algn="l" eaLnBrk="0" hangingPunct="0">
              <a:spcAft>
                <a:spcPct val="25000"/>
              </a:spcAft>
              <a:buFont typeface="Wingdings" charset="2"/>
              <a:buChar char="§"/>
            </a:pPr>
            <a:endParaRPr lang="en-US" dirty="0">
              <a:solidFill>
                <a:srgbClr val="D6A1CF"/>
              </a:solidFill>
            </a:endParaRPr>
          </a:p>
          <a:p>
            <a:pPr marL="285750" indent="-285750" algn="l" eaLnBrk="0" hangingPunct="0">
              <a:spcAft>
                <a:spcPct val="25000"/>
              </a:spcAft>
              <a:buFont typeface="Wingdings" charset="2"/>
              <a:buChar char="§"/>
            </a:pPr>
            <a:r>
              <a:rPr lang="en-US" sz="1800" dirty="0">
                <a:solidFill>
                  <a:srgbClr val="D6A1CF"/>
                </a:solidFill>
              </a:rPr>
              <a:t>Vaginal &amp; rectal microbicides</a:t>
            </a:r>
          </a:p>
          <a:p>
            <a:pPr marL="230188" indent="-230188" algn="l" eaLnBrk="0" hangingPunct="0">
              <a:spcAft>
                <a:spcPct val="25000"/>
              </a:spcAft>
              <a:buFont typeface="Wingdings" charset="2"/>
              <a:buChar char="§"/>
            </a:pPr>
            <a:endParaRPr lang="en-US" dirty="0">
              <a:solidFill>
                <a:srgbClr val="D6A1CF"/>
              </a:solidFill>
            </a:endParaRPr>
          </a:p>
          <a:p>
            <a:pPr marL="285750" indent="-285750" algn="l" eaLnBrk="0" hangingPunct="0">
              <a:spcAft>
                <a:spcPct val="25000"/>
              </a:spcAft>
              <a:buFont typeface="Wingdings" charset="2"/>
              <a:buChar char="§"/>
            </a:pPr>
            <a:r>
              <a:rPr lang="en-US" sz="1800" dirty="0">
                <a:solidFill>
                  <a:srgbClr val="D6A1CF"/>
                </a:solidFill>
              </a:rPr>
              <a:t>Cervical barriers</a:t>
            </a:r>
          </a:p>
        </p:txBody>
      </p:sp>
      <p:sp>
        <p:nvSpPr>
          <p:cNvPr id="22533" name="Text Box 8"/>
          <p:cNvSpPr txBox="1">
            <a:spLocks noChangeArrowheads="1"/>
          </p:cNvSpPr>
          <p:nvPr/>
        </p:nvSpPr>
        <p:spPr bwMode="auto">
          <a:xfrm>
            <a:off x="6156325" y="2720341"/>
            <a:ext cx="2133600" cy="2631490"/>
          </a:xfrm>
          <a:prstGeom prst="rect">
            <a:avLst/>
          </a:prstGeom>
          <a:noFill/>
          <a:ln w="9525">
            <a:noFill/>
            <a:miter lim="800000"/>
            <a:headEnd/>
            <a:tailEnd/>
          </a:ln>
        </p:spPr>
        <p:txBody>
          <a:bodyPr>
            <a:prstTxWarp prst="textNoShape">
              <a:avLst/>
            </a:prstTxWarp>
            <a:spAutoFit/>
          </a:bodyPr>
          <a:lstStyle/>
          <a:p>
            <a:pPr marL="285750" indent="-285750" algn="l" eaLnBrk="0" hangingPunct="0">
              <a:spcAft>
                <a:spcPct val="25000"/>
              </a:spcAft>
              <a:buSzPct val="100000"/>
              <a:buFont typeface="Wingdings" charset="2"/>
              <a:buChar char="§"/>
            </a:pPr>
            <a:r>
              <a:rPr lang="en-US" sz="1800" dirty="0">
                <a:solidFill>
                  <a:schemeClr val="tx1"/>
                </a:solidFill>
              </a:rPr>
              <a:t>Post-exposure prophylaxis (PEP) </a:t>
            </a:r>
          </a:p>
          <a:p>
            <a:pPr marL="230188" indent="-230188" algn="l" eaLnBrk="0" hangingPunct="0">
              <a:spcAft>
                <a:spcPct val="25000"/>
              </a:spcAft>
              <a:buSzPct val="100000"/>
              <a:buFont typeface="Wingdings" charset="2"/>
              <a:buChar char="§"/>
            </a:pPr>
            <a:endParaRPr lang="en-US" dirty="0">
              <a:solidFill>
                <a:schemeClr val="tx1"/>
              </a:solidFill>
            </a:endParaRPr>
          </a:p>
          <a:p>
            <a:pPr marL="285750" indent="-285750" algn="l" eaLnBrk="0" hangingPunct="0">
              <a:spcAft>
                <a:spcPct val="25000"/>
              </a:spcAft>
              <a:buSzPct val="100000"/>
              <a:buFont typeface="Wingdings" charset="2"/>
              <a:buChar char="§"/>
            </a:pPr>
            <a:r>
              <a:rPr lang="en-US" sz="1800" dirty="0">
                <a:solidFill>
                  <a:schemeClr val="tx1"/>
                </a:solidFill>
              </a:rPr>
              <a:t>Treatment as prevention</a:t>
            </a:r>
          </a:p>
          <a:p>
            <a:pPr marL="230188" indent="-230188" algn="l" eaLnBrk="0" hangingPunct="0">
              <a:spcAft>
                <a:spcPct val="25000"/>
              </a:spcAft>
              <a:buSzPct val="100000"/>
              <a:buFont typeface="Wingdings" charset="2"/>
              <a:buChar char="§"/>
            </a:pPr>
            <a:endParaRPr lang="en-GB" dirty="0">
              <a:solidFill>
                <a:schemeClr val="tx1"/>
              </a:solidFill>
            </a:endParaRPr>
          </a:p>
          <a:p>
            <a:pPr marL="285750" indent="-285750" algn="l" eaLnBrk="0" hangingPunct="0">
              <a:spcAft>
                <a:spcPct val="25000"/>
              </a:spcAft>
              <a:buSzPct val="100000"/>
              <a:buFont typeface="Wingdings" charset="2"/>
              <a:buChar char="§"/>
            </a:pPr>
            <a:r>
              <a:rPr lang="en-GB" sz="1800" dirty="0">
                <a:solidFill>
                  <a:srgbClr val="D6A1CF"/>
                </a:solidFill>
              </a:rPr>
              <a:t>Therapeutic vaccines</a:t>
            </a:r>
          </a:p>
        </p:txBody>
      </p:sp>
      <p:sp>
        <p:nvSpPr>
          <p:cNvPr id="22534" name="Text Box 9"/>
          <p:cNvSpPr txBox="1">
            <a:spLocks noChangeArrowheads="1"/>
          </p:cNvSpPr>
          <p:nvPr/>
        </p:nvSpPr>
        <p:spPr bwMode="auto">
          <a:xfrm>
            <a:off x="631825" y="2720341"/>
            <a:ext cx="2286000" cy="3508653"/>
          </a:xfrm>
          <a:prstGeom prst="rect">
            <a:avLst/>
          </a:prstGeom>
          <a:noFill/>
          <a:ln w="9525">
            <a:noFill/>
            <a:miter lim="800000"/>
            <a:headEnd/>
            <a:tailEnd/>
          </a:ln>
        </p:spPr>
        <p:txBody>
          <a:bodyPr>
            <a:prstTxWarp prst="textNoShape">
              <a:avLst/>
            </a:prstTxWarp>
            <a:spAutoFit/>
          </a:bodyPr>
          <a:lstStyle/>
          <a:p>
            <a:pPr marL="285750" indent="-285750" algn="l" eaLnBrk="0" hangingPunct="0">
              <a:spcAft>
                <a:spcPct val="25000"/>
              </a:spcAft>
              <a:buFont typeface="Wingdings" charset="2"/>
              <a:buChar char="§"/>
            </a:pPr>
            <a:r>
              <a:rPr lang="en-GB" sz="1800" dirty="0">
                <a:solidFill>
                  <a:schemeClr val="tx1"/>
                </a:solidFill>
              </a:rPr>
              <a:t>HIV counselling </a:t>
            </a:r>
            <a:br>
              <a:rPr lang="en-GB" sz="1800" dirty="0">
                <a:solidFill>
                  <a:schemeClr val="tx1"/>
                </a:solidFill>
              </a:rPr>
            </a:br>
            <a:r>
              <a:rPr lang="en-GB" sz="1800" dirty="0">
                <a:solidFill>
                  <a:schemeClr val="tx1"/>
                </a:solidFill>
              </a:rPr>
              <a:t>&amp; testing</a:t>
            </a:r>
          </a:p>
          <a:p>
            <a:pPr marL="173038" indent="-173038" algn="l" eaLnBrk="0" hangingPunct="0">
              <a:spcAft>
                <a:spcPct val="25000"/>
              </a:spcAft>
              <a:buFont typeface="Wingdings" charset="2"/>
              <a:buChar char="§"/>
            </a:pPr>
            <a:endParaRPr lang="en-GB" dirty="0">
              <a:solidFill>
                <a:schemeClr val="tx1"/>
              </a:solidFill>
            </a:endParaRPr>
          </a:p>
          <a:p>
            <a:pPr marL="285750" indent="-285750" algn="l" eaLnBrk="0" hangingPunct="0">
              <a:spcAft>
                <a:spcPct val="25000"/>
              </a:spcAft>
              <a:buFont typeface="Wingdings" charset="2"/>
              <a:buChar char="§"/>
            </a:pPr>
            <a:r>
              <a:rPr lang="en-US" sz="1800" dirty="0">
                <a:solidFill>
                  <a:schemeClr val="tx1"/>
                </a:solidFill>
              </a:rPr>
              <a:t>Circumcision</a:t>
            </a:r>
          </a:p>
          <a:p>
            <a:pPr marL="173038" indent="-173038" algn="l" eaLnBrk="0" hangingPunct="0">
              <a:spcAft>
                <a:spcPct val="25000"/>
              </a:spcAft>
              <a:buFont typeface="Wingdings" charset="2"/>
              <a:buChar char="§"/>
            </a:pPr>
            <a:endParaRPr lang="en-US" dirty="0">
              <a:solidFill>
                <a:schemeClr val="tx1"/>
              </a:solidFill>
            </a:endParaRPr>
          </a:p>
          <a:p>
            <a:pPr marL="285750" indent="-285750" algn="l" eaLnBrk="0" hangingPunct="0">
              <a:spcAft>
                <a:spcPct val="25000"/>
              </a:spcAft>
              <a:buFont typeface="Wingdings" charset="2"/>
              <a:buChar char="§"/>
            </a:pPr>
            <a:r>
              <a:rPr lang="en-US" sz="1800" dirty="0">
                <a:solidFill>
                  <a:schemeClr val="tx1"/>
                </a:solidFill>
              </a:rPr>
              <a:t>PrEP</a:t>
            </a:r>
          </a:p>
          <a:p>
            <a:pPr marL="173038" indent="-173038" algn="l" eaLnBrk="0" hangingPunct="0">
              <a:spcAft>
                <a:spcPct val="25000"/>
              </a:spcAft>
              <a:buFont typeface="Wingdings" charset="2"/>
              <a:buChar char="§"/>
            </a:pPr>
            <a:endParaRPr lang="en-US" dirty="0">
              <a:solidFill>
                <a:schemeClr val="tx1"/>
              </a:solidFill>
            </a:endParaRPr>
          </a:p>
          <a:p>
            <a:pPr marL="285750" indent="-285750" algn="l" eaLnBrk="0" hangingPunct="0">
              <a:spcAft>
                <a:spcPct val="25000"/>
              </a:spcAft>
              <a:buFont typeface="Wingdings" charset="2"/>
              <a:buChar char="§"/>
            </a:pPr>
            <a:r>
              <a:rPr lang="en-US" sz="1800" dirty="0">
                <a:solidFill>
                  <a:schemeClr val="tx1"/>
                </a:solidFill>
              </a:rPr>
              <a:t>Treatment as prevention</a:t>
            </a:r>
          </a:p>
          <a:p>
            <a:pPr marL="173038" indent="-173038" algn="l" eaLnBrk="0" hangingPunct="0">
              <a:spcAft>
                <a:spcPct val="25000"/>
              </a:spcAft>
              <a:buFont typeface="Wingdings" charset="2"/>
              <a:buChar char="§"/>
            </a:pPr>
            <a:endParaRPr lang="en-US" dirty="0">
              <a:solidFill>
                <a:schemeClr val="tx1"/>
              </a:solidFill>
            </a:endParaRPr>
          </a:p>
          <a:p>
            <a:pPr marL="285750" indent="-285750" algn="l" eaLnBrk="0" hangingPunct="0">
              <a:spcAft>
                <a:spcPct val="25000"/>
              </a:spcAft>
              <a:buFont typeface="Wingdings" charset="2"/>
              <a:buChar char="§"/>
            </a:pPr>
            <a:r>
              <a:rPr lang="en-US" sz="1800" dirty="0">
                <a:solidFill>
                  <a:srgbClr val="D6A1CF"/>
                </a:solidFill>
              </a:rPr>
              <a:t>Preventive vaccine</a:t>
            </a:r>
          </a:p>
        </p:txBody>
      </p:sp>
      <p:pic>
        <p:nvPicPr>
          <p:cNvPr id="10" name="image.png"/>
          <p:cNvPicPr/>
          <p:nvPr/>
        </p:nvPicPr>
        <p:blipFill>
          <a:blip r:embed="rId3">
            <a:extLst/>
          </a:blip>
          <a:stretch>
            <a:fillRect/>
          </a:stretch>
        </p:blipFill>
        <p:spPr>
          <a:xfrm>
            <a:off x="6644640" y="6273204"/>
            <a:ext cx="2293620" cy="1464118"/>
          </a:xfrm>
          <a:prstGeom prst="rect">
            <a:avLst/>
          </a:prstGeom>
          <a:ln w="12700">
            <a:miter lim="400000"/>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200" dirty="0" smtClean="0">
                <a:solidFill>
                  <a:schemeClr val="tx1"/>
                </a:solidFill>
                <a:ea typeface="ＭＳ Ｐゴシック" pitchFamily="-109" charset="-128"/>
                <a:cs typeface="ＭＳ Ｐゴシック" pitchFamily="-109" charset="-128"/>
              </a:rPr>
              <a:t> </a:t>
            </a:r>
            <a:endParaRPr lang="en-US" sz="3200" dirty="0">
              <a:solidFill>
                <a:schemeClr val="tx1"/>
              </a:solidFill>
              <a:ea typeface="ＭＳ Ｐゴシック" pitchFamily="-109" charset="-128"/>
              <a:cs typeface="ＭＳ Ｐゴシック" pitchFamily="-109" charset="-128"/>
            </a:endParaRPr>
          </a:p>
        </p:txBody>
      </p:sp>
      <p:sp>
        <p:nvSpPr>
          <p:cNvPr id="30723" name="Rectangle 4"/>
          <p:cNvSpPr>
            <a:spLocks noChangeArrowheads="1"/>
          </p:cNvSpPr>
          <p:nvPr/>
        </p:nvSpPr>
        <p:spPr bwMode="auto">
          <a:xfrm>
            <a:off x="457200" y="259081"/>
            <a:ext cx="6781800" cy="369332"/>
          </a:xfrm>
          <a:prstGeom prst="rect">
            <a:avLst/>
          </a:prstGeom>
          <a:noFill/>
          <a:ln w="9525">
            <a:noFill/>
            <a:miter lim="800000"/>
            <a:headEnd/>
            <a:tailEnd/>
          </a:ln>
        </p:spPr>
        <p:txBody>
          <a:bodyPr>
            <a:prstTxWarp prst="textNoShape">
              <a:avLst/>
            </a:prstTxWarp>
            <a:spAutoFit/>
          </a:bodyPr>
          <a:lstStyle/>
          <a:p>
            <a:pPr algn="l" eaLnBrk="0" hangingPunct="0"/>
            <a:endParaRPr lang="fr-FR" sz="1800" b="0">
              <a:latin typeface="Arial Unicode MS" pitchFamily="-109" charset="0"/>
            </a:endParaRPr>
          </a:p>
        </p:txBody>
      </p:sp>
      <p:sp>
        <p:nvSpPr>
          <p:cNvPr id="30724" name="Rectangle 7"/>
          <p:cNvSpPr>
            <a:spLocks noChangeArrowheads="1"/>
          </p:cNvSpPr>
          <p:nvPr/>
        </p:nvSpPr>
        <p:spPr bwMode="auto">
          <a:xfrm>
            <a:off x="609600" y="1252220"/>
            <a:ext cx="7848600" cy="1295400"/>
          </a:xfrm>
          <a:prstGeom prst="rect">
            <a:avLst/>
          </a:prstGeom>
          <a:noFill/>
          <a:ln w="9525">
            <a:noFill/>
            <a:miter lim="800000"/>
            <a:headEnd/>
            <a:tailEnd/>
          </a:ln>
        </p:spPr>
        <p:txBody>
          <a:bodyPr anchor="b">
            <a:prstTxWarp prst="textNoShape">
              <a:avLst/>
            </a:prstTxWarp>
          </a:bodyPr>
          <a:lstStyle/>
          <a:p>
            <a:pPr>
              <a:lnSpc>
                <a:spcPct val="90000"/>
              </a:lnSpc>
            </a:pPr>
            <a:r>
              <a:rPr lang="en-US" sz="4800" dirty="0">
                <a:solidFill>
                  <a:srgbClr val="D79ECF"/>
                </a:solidFill>
              </a:rPr>
              <a:t>What drugs are </a:t>
            </a:r>
            <a:r>
              <a:rPr lang="en-US" sz="4800" dirty="0" smtClean="0">
                <a:solidFill>
                  <a:srgbClr val="D79ECF"/>
                </a:solidFill>
              </a:rPr>
              <a:t>used</a:t>
            </a:r>
          </a:p>
          <a:p>
            <a:pPr>
              <a:lnSpc>
                <a:spcPct val="90000"/>
              </a:lnSpc>
            </a:pPr>
            <a:r>
              <a:rPr lang="en-US" sz="4800" dirty="0" smtClean="0">
                <a:solidFill>
                  <a:srgbClr val="D79ECF"/>
                </a:solidFill>
              </a:rPr>
              <a:t>for </a:t>
            </a:r>
            <a:r>
              <a:rPr lang="en-US" sz="4800" dirty="0">
                <a:solidFill>
                  <a:srgbClr val="D79ECF"/>
                </a:solidFill>
              </a:rPr>
              <a:t>PrEP?</a:t>
            </a:r>
            <a:r>
              <a:rPr lang="en-US" sz="4800" dirty="0">
                <a:solidFill>
                  <a:srgbClr val="C00000"/>
                </a:solidFill>
              </a:rPr>
              <a:t/>
            </a:r>
            <a:br>
              <a:rPr lang="en-US" sz="4800" dirty="0">
                <a:solidFill>
                  <a:srgbClr val="C00000"/>
                </a:solidFill>
              </a:rPr>
            </a:br>
            <a:endParaRPr lang="en-US" sz="4800" dirty="0">
              <a:solidFill>
                <a:srgbClr val="C00000"/>
              </a:solidFill>
            </a:endParaRPr>
          </a:p>
        </p:txBody>
      </p:sp>
      <p:sp>
        <p:nvSpPr>
          <p:cNvPr id="2" name="Rectangle 1"/>
          <p:cNvSpPr/>
          <p:nvPr/>
        </p:nvSpPr>
        <p:spPr>
          <a:xfrm>
            <a:off x="126999" y="2098394"/>
            <a:ext cx="8874126" cy="1569660"/>
          </a:xfrm>
          <a:prstGeom prst="rect">
            <a:avLst/>
          </a:prstGeom>
        </p:spPr>
        <p:txBody>
          <a:bodyPr wrap="square">
            <a:spAutoFit/>
          </a:bodyPr>
          <a:lstStyle/>
          <a:p>
            <a:pPr marL="495300" indent="-495300" algn="l" eaLnBrk="1" hangingPunct="1">
              <a:buFont typeface="Arial" pitchFamily="8" charset="0"/>
              <a:buNone/>
              <a:defRPr/>
            </a:pPr>
            <a:r>
              <a:rPr lang="en-US" sz="3200" dirty="0">
                <a:solidFill>
                  <a:schemeClr val="tx1"/>
                </a:solidFill>
              </a:rPr>
              <a:t>FDA approved: </a:t>
            </a:r>
            <a:r>
              <a:rPr lang="en-US" sz="3200" dirty="0" err="1" smtClean="0">
                <a:solidFill>
                  <a:schemeClr val="tx1"/>
                </a:solidFill>
              </a:rPr>
              <a:t>Truvada</a:t>
            </a:r>
            <a:r>
              <a:rPr lang="en-US" sz="3200" dirty="0" smtClean="0">
                <a:solidFill>
                  <a:schemeClr val="tx1"/>
                </a:solidFill>
              </a:rPr>
              <a:t> </a:t>
            </a:r>
          </a:p>
          <a:p>
            <a:pPr marL="495300" indent="-495300" algn="r" eaLnBrk="1" hangingPunct="1">
              <a:buFont typeface="Arial" pitchFamily="8" charset="0"/>
              <a:buNone/>
              <a:defRPr/>
            </a:pPr>
            <a:r>
              <a:rPr lang="en-US" sz="3200" dirty="0" smtClean="0">
                <a:solidFill>
                  <a:schemeClr val="tx1"/>
                </a:solidFill>
              </a:rPr>
              <a:t>= (</a:t>
            </a:r>
            <a:r>
              <a:rPr lang="en-US" sz="3200" dirty="0" err="1" smtClean="0">
                <a:solidFill>
                  <a:schemeClr val="tx1"/>
                </a:solidFill>
              </a:rPr>
              <a:t>tenofovir</a:t>
            </a:r>
            <a:r>
              <a:rPr lang="en-US" sz="3200" dirty="0" smtClean="0">
                <a:solidFill>
                  <a:schemeClr val="tx1"/>
                </a:solidFill>
              </a:rPr>
              <a:t> + </a:t>
            </a:r>
            <a:r>
              <a:rPr lang="en-US" sz="3200" dirty="0" err="1" smtClean="0">
                <a:solidFill>
                  <a:schemeClr val="tx1"/>
                </a:solidFill>
              </a:rPr>
              <a:t>emtricitabine</a:t>
            </a:r>
            <a:r>
              <a:rPr lang="en-US" sz="3200" dirty="0" smtClean="0">
                <a:solidFill>
                  <a:schemeClr val="tx1"/>
                </a:solidFill>
              </a:rPr>
              <a:t> </a:t>
            </a:r>
            <a:r>
              <a:rPr lang="en-US" sz="3200" dirty="0">
                <a:solidFill>
                  <a:schemeClr val="tx1"/>
                </a:solidFill>
              </a:rPr>
              <a:t>combined</a:t>
            </a:r>
            <a:r>
              <a:rPr lang="en-US" sz="3200" dirty="0" smtClean="0">
                <a:solidFill>
                  <a:schemeClr val="tx1"/>
                </a:solidFill>
              </a:rPr>
              <a:t>)</a:t>
            </a:r>
          </a:p>
          <a:p>
            <a:pPr marL="495300" indent="-495300" algn="l" eaLnBrk="1" hangingPunct="1">
              <a:buFont typeface="Arial" pitchFamily="8" charset="0"/>
              <a:buNone/>
              <a:defRPr/>
            </a:pPr>
            <a:endParaRPr lang="en-US" sz="3200" dirty="0">
              <a:solidFill>
                <a:schemeClr val="tx1"/>
              </a:solidFill>
            </a:endParaRPr>
          </a:p>
        </p:txBody>
      </p:sp>
      <p:sp>
        <p:nvSpPr>
          <p:cNvPr id="3" name="Rectangle 2"/>
          <p:cNvSpPr/>
          <p:nvPr/>
        </p:nvSpPr>
        <p:spPr>
          <a:xfrm>
            <a:off x="127000" y="4058920"/>
            <a:ext cx="5359401" cy="1815882"/>
          </a:xfrm>
          <a:prstGeom prst="rect">
            <a:avLst/>
          </a:prstGeom>
        </p:spPr>
        <p:txBody>
          <a:bodyPr wrap="square">
            <a:spAutoFit/>
          </a:bodyPr>
          <a:lstStyle/>
          <a:p>
            <a:pPr lvl="1" algn="l" eaLnBrk="1" hangingPunct="1">
              <a:buClrTx/>
              <a:buSzPct val="100000"/>
              <a:buFont typeface="Wingdings" charset="2"/>
              <a:buChar char="§"/>
              <a:defRPr/>
            </a:pPr>
            <a:r>
              <a:rPr lang="en-US" sz="2800" b="0" dirty="0">
                <a:solidFill>
                  <a:schemeClr val="tx1"/>
                </a:solidFill>
              </a:rPr>
              <a:t>Easy to use: one pill per day</a:t>
            </a:r>
          </a:p>
          <a:p>
            <a:pPr lvl="1" algn="l" eaLnBrk="1" hangingPunct="1">
              <a:buClrTx/>
              <a:buSzPct val="100000"/>
              <a:buFont typeface="Wingdings" charset="2"/>
              <a:buChar char="§"/>
              <a:defRPr/>
            </a:pPr>
            <a:r>
              <a:rPr lang="en-US" sz="2800" b="0" dirty="0">
                <a:solidFill>
                  <a:schemeClr val="tx1"/>
                </a:solidFill>
              </a:rPr>
              <a:t>Safe: Few side effects</a:t>
            </a:r>
            <a:endParaRPr lang="en-US" sz="2800" b="0" dirty="0" smtClean="0">
              <a:solidFill>
                <a:schemeClr val="tx1"/>
              </a:solidFill>
            </a:endParaRPr>
          </a:p>
          <a:p>
            <a:pPr lvl="1" algn="l" eaLnBrk="1" hangingPunct="1">
              <a:buClrTx/>
              <a:buSzPct val="100000"/>
              <a:buFont typeface="Wingdings" charset="2"/>
              <a:buChar char="§"/>
              <a:defRPr/>
            </a:pPr>
            <a:r>
              <a:rPr lang="en-US" sz="2800" b="0" dirty="0" smtClean="0">
                <a:solidFill>
                  <a:schemeClr val="tx1"/>
                </a:solidFill>
              </a:rPr>
              <a:t>Stays </a:t>
            </a:r>
            <a:r>
              <a:rPr lang="en-US" sz="2800" b="0" dirty="0">
                <a:solidFill>
                  <a:schemeClr val="tx1"/>
                </a:solidFill>
              </a:rPr>
              <a:t>in the bloodstream</a:t>
            </a:r>
            <a:r>
              <a:rPr lang="en-US" sz="2800" b="0" dirty="0" smtClean="0">
                <a:solidFill>
                  <a:schemeClr val="tx1"/>
                </a:solidFill>
              </a:rPr>
              <a:t> </a:t>
            </a:r>
          </a:p>
          <a:p>
            <a:pPr lvl="1" algn="l" eaLnBrk="1" hangingPunct="1">
              <a:buClrTx/>
              <a:buSzPct val="100000"/>
              <a:defRPr/>
            </a:pPr>
            <a:r>
              <a:rPr lang="en-US" sz="2800" b="0" dirty="0" smtClean="0">
                <a:solidFill>
                  <a:schemeClr val="tx1"/>
                </a:solidFill>
              </a:rPr>
              <a:t>a </a:t>
            </a:r>
            <a:r>
              <a:rPr lang="en-US" sz="2800" b="0" dirty="0">
                <a:solidFill>
                  <a:schemeClr val="tx1"/>
                </a:solidFill>
              </a:rPr>
              <a:t>long time</a:t>
            </a:r>
            <a:endParaRPr lang="en-US" b="0" dirty="0"/>
          </a:p>
        </p:txBody>
      </p:sp>
      <p:pic>
        <p:nvPicPr>
          <p:cNvPr id="8" name="Picture 7" descr="Screen Shot 2015-09-30 at 1.59.47 PM.png"/>
          <p:cNvPicPr>
            <a:picLocks noChangeAspect="1"/>
          </p:cNvPicPr>
          <p:nvPr/>
        </p:nvPicPr>
        <p:blipFill>
          <a:blip r:embed="rId3"/>
          <a:stretch>
            <a:fillRect/>
          </a:stretch>
        </p:blipFill>
        <p:spPr>
          <a:xfrm>
            <a:off x="5676900" y="3454400"/>
            <a:ext cx="3324224" cy="3353647"/>
          </a:xfrm>
          <a:prstGeom prst="rect">
            <a:avLst/>
          </a:prstGeom>
        </p:spPr>
      </p:pic>
      <p:pic>
        <p:nvPicPr>
          <p:cNvPr id="9" name="image.png"/>
          <p:cNvPicPr/>
          <p:nvPr/>
        </p:nvPicPr>
        <p:blipFill>
          <a:blip r:embed="rId4">
            <a:extLst/>
          </a:blip>
          <a:stretch>
            <a:fillRect/>
          </a:stretch>
        </p:blipFill>
        <p:spPr>
          <a:xfrm>
            <a:off x="0" y="6290556"/>
            <a:ext cx="2293620" cy="1464118"/>
          </a:xfrm>
          <a:prstGeom prst="rect">
            <a:avLst/>
          </a:prstGeom>
          <a:ln w="12700">
            <a:miter lim="400000"/>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Custom 3">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1"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1"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AAAAAA"/>
      </a:accent3>
      <a:accent4>
        <a:srgbClr val="DADADA"/>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1"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1" hangingPunct="0">
          <a:lnSpc>
            <a:spcPct val="100000"/>
          </a:lnSpc>
          <a:spcBef>
            <a:spcPts val="0"/>
          </a:spcBef>
          <a:spcAft>
            <a:spcPts val="0"/>
          </a:spcAft>
          <a:buClrTx/>
          <a:buSzTx/>
          <a:buFontTx/>
          <a:buNone/>
          <a:tabLst/>
          <a:defRPr kumimoji="0" sz="1200" b="1"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10766</TotalTime>
  <Words>6111</Words>
  <Application>Microsoft Macintosh PowerPoint</Application>
  <PresentationFormat>Custom</PresentationFormat>
  <Paragraphs>645</Paragraphs>
  <Slides>21</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Arial</vt:lpstr>
      <vt:lpstr>Arial Unicode MS</vt:lpstr>
      <vt:lpstr>Casual</vt:lpstr>
      <vt:lpstr>Comic Sans MS</vt:lpstr>
      <vt:lpstr>Helvetica</vt:lpstr>
      <vt:lpstr>Helvetica Neue</vt:lpstr>
      <vt:lpstr>Iowan Old Style Black</vt:lpstr>
      <vt:lpstr>Lucida Handwriting</vt:lpstr>
      <vt:lpstr>ＭＳ Ｐゴシック</vt:lpstr>
      <vt:lpstr>Tahoma</vt:lpstr>
      <vt:lpstr>Times New Roman</vt:lpstr>
      <vt:lpstr>Wingdings</vt:lpstr>
      <vt:lpstr>Default</vt:lpstr>
      <vt:lpstr>A pill to prevent HIV? For women??</vt:lpstr>
      <vt:lpstr>What is on the agenda?</vt:lpstr>
      <vt:lpstr>What is cisgender and transgender?</vt:lpstr>
      <vt:lpstr>What is Pre-exposure Prophylaxis (PrEP) ?</vt:lpstr>
      <vt:lpstr> In the US, 1.2 million people are living with HIV</vt:lpstr>
      <vt:lpstr>Unmet needs for  HIV prevention</vt:lpstr>
      <vt:lpstr>What about Female Condoms?</vt:lpstr>
      <vt:lpstr>Imagine a whole tool box…</vt:lpstr>
      <vt:lpstr> </vt:lpstr>
      <vt:lpstr>Effectiveness  =  taking it daily for now</vt:lpstr>
      <vt:lpstr>What about side effects?</vt:lpstr>
      <vt:lpstr>SUPER IMPORTANT   </vt:lpstr>
      <vt:lpstr>When transgender women choose to take PrEP</vt:lpstr>
      <vt:lpstr>PrEP-ception</vt:lpstr>
      <vt:lpstr>    Sustainable Healthcare Implementation PrEP Pilot  (SHIPP)</vt:lpstr>
      <vt:lpstr>How do people get PrEP?</vt:lpstr>
      <vt:lpstr>What does it cost?</vt:lpstr>
      <vt:lpstr>PowerPoint Presentation</vt:lpstr>
      <vt:lpstr>Talking to your health care provider about PrEP</vt:lpstr>
      <vt:lpstr>More PrEP Resources &amp; Thank You!</vt:lpstr>
      <vt:lpstr>Citations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pill to prevent HIV? For women??</dc:title>
  <dc:creator>Heeyoung Sohn</dc:creator>
  <cp:lastModifiedBy>Deirdre Grant</cp:lastModifiedBy>
  <cp:revision>284</cp:revision>
  <cp:lastPrinted>2015-09-30T15:24:09Z</cp:lastPrinted>
  <dcterms:created xsi:type="dcterms:W3CDTF">2016-02-05T21:15:00Z</dcterms:created>
  <dcterms:modified xsi:type="dcterms:W3CDTF">2016-04-04T19:00:03Z</dcterms:modified>
</cp:coreProperties>
</file>