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56" r:id="rId5"/>
    <p:sldId id="627" r:id="rId6"/>
    <p:sldId id="640" r:id="rId7"/>
    <p:sldId id="427" r:id="rId8"/>
    <p:sldId id="358" r:id="rId9"/>
    <p:sldId id="641" r:id="rId10"/>
    <p:sldId id="643" r:id="rId11"/>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my Rupert" initials="AR" lastIdx="10" clrIdx="6"/>
  <p:cmAuthor id="1" name="Elmari Briedenhann" initials="EB" lastIdx="2" clrIdx="0"/>
  <p:cmAuthor id="8" name="kerry aradhya" initials="" lastIdx="82" clrIdx="7"/>
  <p:cmAuthor id="2" name="Dawn Greensides" initials="DG" lastIdx="54" clrIdx="1"/>
  <p:cmAuthor id="9" name="Morgan Garcia" initials="MG" lastIdx="1" clrIdx="8">
    <p:extLst>
      <p:ext uri="{19B8F6BF-5375-455C-9EA6-DF929625EA0E}">
        <p15:presenceInfo xmlns:p15="http://schemas.microsoft.com/office/powerpoint/2012/main" userId="S-1-5-21-3003367119-45151493-406046460-40542" providerId="AD"/>
      </p:ext>
    </p:extLst>
  </p:cmAuthor>
  <p:cmAuthor id="3" name="Megan Dunbar" initials="MD" lastIdx="36" clrIdx="2"/>
  <p:cmAuthor id="4" name="Kristine Torjesen" initials="KT" lastIdx="95" clrIdx="3"/>
  <p:cmAuthor id="5" name="Martha Larson" initials="ML" lastIdx="14" clrIdx="4"/>
  <p:cmAuthor id="6" name="Melanie Pleaner" initials="MP" lastIdx="46"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8793"/>
    <a:srgbClr val="10394B"/>
    <a:srgbClr val="08885D"/>
    <a:srgbClr val="0BC788"/>
    <a:srgbClr val="0AB27A"/>
    <a:srgbClr val="71B4C9"/>
    <a:srgbClr val="00486D"/>
    <a:srgbClr val="DDDDDD"/>
    <a:srgbClr val="14A8C6"/>
    <a:srgbClr val="177D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12"/>
    <p:restoredTop sz="50000" autoAdjust="0"/>
  </p:normalViewPr>
  <p:slideViewPr>
    <p:cSldViewPr snapToGrid="0" snapToObjects="1">
      <p:cViewPr varScale="1">
        <p:scale>
          <a:sx n="113" d="100"/>
          <a:sy n="113" d="100"/>
        </p:scale>
        <p:origin x="120" y="138"/>
      </p:cViewPr>
      <p:guideLst>
        <p:guide orient="horz" pos="3793"/>
        <p:guide pos="3863"/>
      </p:guideLst>
    </p:cSldViewPr>
  </p:slideViewPr>
  <p:notesTextViewPr>
    <p:cViewPr>
      <p:scale>
        <a:sx n="75" d="100"/>
        <a:sy n="75" d="100"/>
      </p:scale>
      <p:origin x="0" y="0"/>
    </p:cViewPr>
  </p:notesTextViewPr>
  <p:sorterViewPr>
    <p:cViewPr>
      <p:scale>
        <a:sx n="80" d="100"/>
        <a:sy n="80" d="100"/>
      </p:scale>
      <p:origin x="0" y="0"/>
    </p:cViewPr>
  </p:sorterViewPr>
  <p:notesViewPr>
    <p:cSldViewPr snapToGrid="0" snapToObjects="1">
      <p:cViewPr varScale="1">
        <p:scale>
          <a:sx n="70" d="100"/>
          <a:sy n="70" d="100"/>
        </p:scale>
        <p:origin x="-3800" y="-10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4421" tIns="47210" rIns="94421" bIns="47210" rtlCol="0"/>
          <a:lstStyle>
            <a:lvl1pPr algn="l">
              <a:defRPr sz="1200"/>
            </a:lvl1pPr>
          </a:lstStyle>
          <a:p>
            <a:endParaRPr lang="en-ZA"/>
          </a:p>
        </p:txBody>
      </p:sp>
      <p:sp>
        <p:nvSpPr>
          <p:cNvPr id="3" name="Date Placeholder 2"/>
          <p:cNvSpPr>
            <a:spLocks noGrp="1"/>
          </p:cNvSpPr>
          <p:nvPr>
            <p:ph type="dt" sz="quarter" idx="1"/>
          </p:nvPr>
        </p:nvSpPr>
        <p:spPr>
          <a:xfrm>
            <a:off x="3978132" y="0"/>
            <a:ext cx="3043343" cy="467072"/>
          </a:xfrm>
          <a:prstGeom prst="rect">
            <a:avLst/>
          </a:prstGeom>
        </p:spPr>
        <p:txBody>
          <a:bodyPr vert="horz" lIns="94421" tIns="47210" rIns="94421" bIns="47210" rtlCol="0"/>
          <a:lstStyle>
            <a:lvl1pPr algn="r">
              <a:defRPr sz="1200"/>
            </a:lvl1pPr>
          </a:lstStyle>
          <a:p>
            <a:fld id="{92344917-6857-489D-A5CB-A1EB2EFD7B16}" type="datetimeFigureOut">
              <a:rPr lang="en-ZA" smtClean="0"/>
              <a:t>2019/06/21</a:t>
            </a:fld>
            <a:endParaRPr lang="en-ZA"/>
          </a:p>
        </p:txBody>
      </p:sp>
      <p:sp>
        <p:nvSpPr>
          <p:cNvPr id="4" name="Footer Placeholder 3"/>
          <p:cNvSpPr>
            <a:spLocks noGrp="1"/>
          </p:cNvSpPr>
          <p:nvPr>
            <p:ph type="ftr" sz="quarter" idx="2"/>
          </p:nvPr>
        </p:nvSpPr>
        <p:spPr>
          <a:xfrm>
            <a:off x="1" y="8842031"/>
            <a:ext cx="3043343" cy="467071"/>
          </a:xfrm>
          <a:prstGeom prst="rect">
            <a:avLst/>
          </a:prstGeom>
        </p:spPr>
        <p:txBody>
          <a:bodyPr vert="horz" lIns="94421" tIns="47210" rIns="94421" bIns="47210" rtlCol="0" anchor="b"/>
          <a:lstStyle>
            <a:lvl1pPr algn="l">
              <a:defRPr sz="1200"/>
            </a:lvl1pPr>
          </a:lstStyle>
          <a:p>
            <a:endParaRPr lang="en-ZA"/>
          </a:p>
        </p:txBody>
      </p:sp>
      <p:sp>
        <p:nvSpPr>
          <p:cNvPr id="5" name="Slide Number Placeholder 4"/>
          <p:cNvSpPr>
            <a:spLocks noGrp="1"/>
          </p:cNvSpPr>
          <p:nvPr>
            <p:ph type="sldNum" sz="quarter" idx="3"/>
          </p:nvPr>
        </p:nvSpPr>
        <p:spPr>
          <a:xfrm>
            <a:off x="3978132" y="8842031"/>
            <a:ext cx="3043343" cy="467071"/>
          </a:xfrm>
          <a:prstGeom prst="rect">
            <a:avLst/>
          </a:prstGeom>
        </p:spPr>
        <p:txBody>
          <a:bodyPr vert="horz" lIns="94421" tIns="47210" rIns="94421" bIns="47210" rtlCol="0" anchor="b"/>
          <a:lstStyle>
            <a:lvl1pPr algn="r">
              <a:defRPr sz="1200"/>
            </a:lvl1pPr>
          </a:lstStyle>
          <a:p>
            <a:fld id="{CE4CBDFA-1D1A-4C7B-BF0B-73DEB13179D3}" type="slidenum">
              <a:rPr lang="en-ZA" smtClean="0"/>
              <a:t>‹#›</a:t>
            </a:fld>
            <a:endParaRPr lang="en-ZA"/>
          </a:p>
        </p:txBody>
      </p:sp>
    </p:spTree>
    <p:extLst>
      <p:ext uri="{BB962C8B-B14F-4D97-AF65-F5344CB8AC3E}">
        <p14:creationId xmlns:p14="http://schemas.microsoft.com/office/powerpoint/2010/main" val="178480747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4421" tIns="47210" rIns="94421" bIns="47210"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4421" tIns="47210" rIns="94421" bIns="47210" rtlCol="0"/>
          <a:lstStyle>
            <a:lvl1pPr algn="r">
              <a:defRPr sz="1200"/>
            </a:lvl1pPr>
          </a:lstStyle>
          <a:p>
            <a:fld id="{1859D869-83F6-49BA-A003-0FE01D28D110}" type="datetimeFigureOut">
              <a:rPr lang="en-US" smtClean="0"/>
              <a:t>6/21/2019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4421" tIns="47210" rIns="94421" bIns="47210"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4421" tIns="47210" rIns="94421" bIns="472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7071"/>
          </a:xfrm>
          <a:prstGeom prst="rect">
            <a:avLst/>
          </a:prstGeom>
        </p:spPr>
        <p:txBody>
          <a:bodyPr vert="horz" lIns="94421" tIns="47210" rIns="94421" bIns="47210"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4421" tIns="47210" rIns="94421" bIns="47210" rtlCol="0" anchor="b"/>
          <a:lstStyle>
            <a:lvl1pPr algn="r">
              <a:defRPr sz="1200"/>
            </a:lvl1pPr>
          </a:lstStyle>
          <a:p>
            <a:fld id="{4B63DB93-7071-44A3-AC7D-052F57AD4B0C}" type="slidenum">
              <a:rPr lang="en-US" smtClean="0"/>
              <a:t>‹#›</a:t>
            </a:fld>
            <a:endParaRPr lang="en-US"/>
          </a:p>
        </p:txBody>
      </p:sp>
    </p:spTree>
    <p:extLst>
      <p:ext uri="{BB962C8B-B14F-4D97-AF65-F5344CB8AC3E}">
        <p14:creationId xmlns:p14="http://schemas.microsoft.com/office/powerpoint/2010/main" val="173094914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B63DB93-7071-44A3-AC7D-052F57AD4B0C}" type="slidenum">
              <a:rPr lang="en-US" smtClean="0"/>
              <a:t>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312990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2</a:t>
            </a:fld>
            <a:endParaRPr lang="en-US"/>
          </a:p>
        </p:txBody>
      </p:sp>
    </p:spTree>
    <p:extLst>
      <p:ext uri="{BB962C8B-B14F-4D97-AF65-F5344CB8AC3E}">
        <p14:creationId xmlns:p14="http://schemas.microsoft.com/office/powerpoint/2010/main" val="1604065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3</a:t>
            </a:fld>
            <a:endParaRPr lang="en-US"/>
          </a:p>
        </p:txBody>
      </p:sp>
    </p:spTree>
    <p:extLst>
      <p:ext uri="{BB962C8B-B14F-4D97-AF65-F5344CB8AC3E}">
        <p14:creationId xmlns:p14="http://schemas.microsoft.com/office/powerpoint/2010/main" val="2657034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t>
            </a:r>
            <a:r>
              <a:rPr lang="en-US" baseline="0" dirty="0"/>
              <a:t> -</a:t>
            </a:r>
            <a:r>
              <a:rPr lang="en-US" dirty="0"/>
              <a:t> pre-exposure prophylaxis for HIV prevention</a:t>
            </a:r>
          </a:p>
          <a:p>
            <a:r>
              <a:rPr lang="en-US" dirty="0"/>
              <a:t>AGYW -</a:t>
            </a:r>
            <a:r>
              <a:rPr lang="en-US" baseline="0" dirty="0"/>
              <a:t> </a:t>
            </a:r>
            <a:r>
              <a:rPr lang="en-US" dirty="0"/>
              <a:t>adolescent girls and young women</a:t>
            </a: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4</a:t>
            </a:fld>
            <a:endParaRPr lang="en-US"/>
          </a:p>
        </p:txBody>
      </p:sp>
    </p:spTree>
    <p:extLst>
      <p:ext uri="{BB962C8B-B14F-4D97-AF65-F5344CB8AC3E}">
        <p14:creationId xmlns:p14="http://schemas.microsoft.com/office/powerpoint/2010/main" val="4072374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SRH – sexual</a:t>
            </a:r>
            <a:r>
              <a:rPr lang="en-ZA" baseline="0" dirty="0"/>
              <a:t> and reproductive health</a:t>
            </a:r>
            <a:endParaRPr lang="en-ZA"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5</a:t>
            </a:fld>
            <a:endParaRPr lang="en-US"/>
          </a:p>
        </p:txBody>
      </p:sp>
    </p:spTree>
    <p:extLst>
      <p:ext uri="{BB962C8B-B14F-4D97-AF65-F5344CB8AC3E}">
        <p14:creationId xmlns:p14="http://schemas.microsoft.com/office/powerpoint/2010/main" val="28996012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5925312"/>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12" name="Picture 11"/>
          <p:cNvPicPr>
            <a:picLocks noChangeAspect="1"/>
          </p:cNvPicPr>
          <p:nvPr userDrawn="1"/>
        </p:nvPicPr>
        <p:blipFill rotWithShape="1">
          <a:blip r:embed="rId2">
            <a:lum bright="70000" contrast="-70000"/>
            <a:extLst>
              <a:ext uri="{BEBA8EAE-BF5A-486C-A8C5-ECC9F3942E4B}">
                <a14:imgProps xmlns:a14="http://schemas.microsoft.com/office/drawing/2010/main">
                  <a14:imgLayer r:embed="rId3">
                    <a14:imgEffect>
                      <a14:brightnessContrast bright="-40000" contrast="-40000"/>
                    </a14:imgEffect>
                  </a14:imgLayer>
                </a14:imgProps>
              </a:ext>
            </a:extLst>
          </a:blip>
          <a:srcRect l="21798" t="21642" r="20674"/>
          <a:stretch/>
        </p:blipFill>
        <p:spPr>
          <a:xfrm>
            <a:off x="-1760135" y="1626922"/>
            <a:ext cx="4501662" cy="6166578"/>
          </a:xfrm>
          <a:prstGeom prst="rect">
            <a:avLst/>
          </a:prstGeom>
        </p:spPr>
      </p:pic>
      <p:pic>
        <p:nvPicPr>
          <p:cNvPr id="3" name="Picture 2"/>
          <p:cNvPicPr>
            <a:picLocks noChangeAspect="1"/>
          </p:cNvPicPr>
          <p:nvPr userDrawn="1"/>
        </p:nvPicPr>
        <p:blipFill>
          <a:blip r:embed="rId4"/>
          <a:stretch>
            <a:fillRect/>
          </a:stretch>
        </p:blipFill>
        <p:spPr>
          <a:xfrm>
            <a:off x="673624" y="5925312"/>
            <a:ext cx="2635184" cy="1025087"/>
          </a:xfrm>
          <a:prstGeom prst="rect">
            <a:avLst/>
          </a:prstGeom>
        </p:spPr>
      </p:pic>
      <p:pic>
        <p:nvPicPr>
          <p:cNvPr id="5" name="Picture 4"/>
          <p:cNvPicPr>
            <a:picLocks noChangeAspect="1"/>
          </p:cNvPicPr>
          <p:nvPr userDrawn="1"/>
        </p:nvPicPr>
        <p:blipFill>
          <a:blip r:embed="rId5"/>
          <a:stretch>
            <a:fillRect/>
          </a:stretch>
        </p:blipFill>
        <p:spPr>
          <a:xfrm>
            <a:off x="3779153" y="5963020"/>
            <a:ext cx="1396133" cy="821668"/>
          </a:xfrm>
          <a:prstGeom prst="rect">
            <a:avLst/>
          </a:prstGeom>
        </p:spPr>
      </p:pic>
      <p:pic>
        <p:nvPicPr>
          <p:cNvPr id="7" name="Picture 6"/>
          <p:cNvPicPr>
            <a:picLocks noChangeAspect="1"/>
          </p:cNvPicPr>
          <p:nvPr userDrawn="1"/>
        </p:nvPicPr>
        <p:blipFill>
          <a:blip r:embed="rId6"/>
          <a:stretch>
            <a:fillRect/>
          </a:stretch>
        </p:blipFill>
        <p:spPr>
          <a:xfrm>
            <a:off x="9474340" y="5995847"/>
            <a:ext cx="2450568" cy="884017"/>
          </a:xfrm>
          <a:prstGeom prst="rect">
            <a:avLst/>
          </a:prstGeom>
        </p:spPr>
      </p:pic>
    </p:spTree>
    <p:extLst>
      <p:ext uri="{BB962C8B-B14F-4D97-AF65-F5344CB8AC3E}">
        <p14:creationId xmlns:p14="http://schemas.microsoft.com/office/powerpoint/2010/main" val="276861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2" name="Title 1"/>
          <p:cNvSpPr>
            <a:spLocks noGrp="1"/>
          </p:cNvSpPr>
          <p:nvPr>
            <p:ph type="title"/>
          </p:nvPr>
        </p:nvSpPr>
        <p:spPr>
          <a:xfrm>
            <a:off x="1910861" y="445197"/>
            <a:ext cx="9671539" cy="972441"/>
          </a:xfrm>
          <a:prstGeom prst="rect">
            <a:avLst/>
          </a:prstGeom>
        </p:spPr>
        <p:txBody>
          <a:bodyPr vert="horz"/>
          <a:lstStyle>
            <a:lvl1pPr>
              <a:defRPr>
                <a:solidFill>
                  <a:srgbClr val="595959"/>
                </a:solidFill>
              </a:defRPr>
            </a:lvl1pPr>
          </a:lstStyle>
          <a:p>
            <a:r>
              <a:rPr lang="en-US" dirty="0"/>
              <a:t>Click to edit Master title style</a:t>
            </a:r>
          </a:p>
        </p:txBody>
      </p:sp>
      <p:sp>
        <p:nvSpPr>
          <p:cNvPr id="4" name="Text Placeholder 3"/>
          <p:cNvSpPr>
            <a:spLocks noGrp="1"/>
          </p:cNvSpPr>
          <p:nvPr>
            <p:ph type="body" sz="quarter" idx="10"/>
          </p:nvPr>
        </p:nvSpPr>
        <p:spPr>
          <a:xfrm>
            <a:off x="609600" y="1584325"/>
            <a:ext cx="10972800" cy="4360366"/>
          </a:xfrm>
          <a:prstGeom prst="rect">
            <a:avLst/>
          </a:prstGeom>
        </p:spPr>
        <p:txBody>
          <a:bodyPr vert="horz"/>
          <a:lstStyle>
            <a:lvl1pPr>
              <a:buClr>
                <a:srgbClr val="008080"/>
              </a:buClr>
              <a:buSzPct val="100000"/>
              <a:buFont typeface="Arial"/>
              <a:buChar char="•"/>
              <a:defRPr sz="2800" b="0" spc="0">
                <a:solidFill>
                  <a:srgbClr val="535352"/>
                </a:solidFill>
                <a:latin typeface="Calibri"/>
                <a:cs typeface="Calibri"/>
              </a:defRPr>
            </a:lvl1pPr>
            <a:lvl2pPr>
              <a:buClr>
                <a:srgbClr val="008080"/>
              </a:buClr>
              <a:defRPr>
                <a:solidFill>
                  <a:srgbClr val="535352"/>
                </a:solidFill>
                <a:latin typeface="Calibri"/>
                <a:cs typeface="Calibri"/>
              </a:defRPr>
            </a:lvl2pPr>
            <a:lvl3pPr marL="1143000" indent="-228600">
              <a:buClr>
                <a:srgbClr val="008080"/>
              </a:buClr>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16" name="Picture 15"/>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593482" y="498822"/>
            <a:ext cx="851391" cy="865187"/>
          </a:xfrm>
          <a:prstGeom prst="rect">
            <a:avLst/>
          </a:prstGeom>
        </p:spPr>
      </p:pic>
      <p:pic>
        <p:nvPicPr>
          <p:cNvPr id="10" name="Picture 9"/>
          <p:cNvPicPr>
            <a:picLocks noChangeAspect="1"/>
          </p:cNvPicPr>
          <p:nvPr userDrawn="1"/>
        </p:nvPicPr>
        <p:blipFill>
          <a:blip r:embed="rId4"/>
          <a:stretch>
            <a:fillRect/>
          </a:stretch>
        </p:blipFill>
        <p:spPr>
          <a:xfrm>
            <a:off x="673624" y="5925313"/>
            <a:ext cx="2266873" cy="881814"/>
          </a:xfrm>
          <a:prstGeom prst="rect">
            <a:avLst/>
          </a:prstGeom>
        </p:spPr>
      </p:pic>
      <p:pic>
        <p:nvPicPr>
          <p:cNvPr id="13" name="Picture 12"/>
          <p:cNvPicPr>
            <a:picLocks noChangeAspect="1"/>
          </p:cNvPicPr>
          <p:nvPr userDrawn="1"/>
        </p:nvPicPr>
        <p:blipFill>
          <a:blip r:embed="rId5"/>
          <a:stretch>
            <a:fillRect/>
          </a:stretch>
        </p:blipFill>
        <p:spPr>
          <a:xfrm>
            <a:off x="3779154" y="5963020"/>
            <a:ext cx="1201000" cy="706826"/>
          </a:xfrm>
          <a:prstGeom prst="rect">
            <a:avLst/>
          </a:prstGeom>
        </p:spPr>
      </p:pic>
      <p:pic>
        <p:nvPicPr>
          <p:cNvPr id="14" name="Picture 13"/>
          <p:cNvPicPr>
            <a:picLocks noChangeAspect="1"/>
          </p:cNvPicPr>
          <p:nvPr userDrawn="1"/>
        </p:nvPicPr>
        <p:blipFill>
          <a:blip r:embed="rId6"/>
          <a:stretch>
            <a:fillRect/>
          </a:stretch>
        </p:blipFill>
        <p:spPr>
          <a:xfrm>
            <a:off x="9474340" y="5995847"/>
            <a:ext cx="2108060" cy="760461"/>
          </a:xfrm>
          <a:prstGeom prst="rect">
            <a:avLst/>
          </a:prstGeom>
        </p:spPr>
      </p:pic>
    </p:spTree>
    <p:extLst>
      <p:ext uri="{BB962C8B-B14F-4D97-AF65-F5344CB8AC3E}">
        <p14:creationId xmlns:p14="http://schemas.microsoft.com/office/powerpoint/2010/main" val="344717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2" name="Title 1"/>
          <p:cNvSpPr>
            <a:spLocks noGrp="1"/>
          </p:cNvSpPr>
          <p:nvPr>
            <p:ph type="title"/>
          </p:nvPr>
        </p:nvSpPr>
        <p:spPr>
          <a:xfrm>
            <a:off x="609601" y="445197"/>
            <a:ext cx="10972800" cy="972441"/>
          </a:xfrm>
          <a:prstGeom prst="rect">
            <a:avLst/>
          </a:prstGeom>
        </p:spPr>
        <p:txBody>
          <a:bodyPr vert="horz"/>
          <a:lstStyle>
            <a:lvl1pPr>
              <a:defRPr>
                <a:solidFill>
                  <a:srgbClr val="595959"/>
                </a:solidFill>
              </a:defRPr>
            </a:lvl1pPr>
          </a:lstStyle>
          <a:p>
            <a:r>
              <a:rPr lang="en-US" dirty="0"/>
              <a:t>Click to edit Master title style</a:t>
            </a:r>
          </a:p>
        </p:txBody>
      </p:sp>
      <p:sp>
        <p:nvSpPr>
          <p:cNvPr id="4" name="Text Placeholder 3"/>
          <p:cNvSpPr>
            <a:spLocks noGrp="1"/>
          </p:cNvSpPr>
          <p:nvPr>
            <p:ph type="body" sz="quarter" idx="10"/>
          </p:nvPr>
        </p:nvSpPr>
        <p:spPr>
          <a:xfrm>
            <a:off x="609600" y="1584325"/>
            <a:ext cx="10972800" cy="4885748"/>
          </a:xfrm>
          <a:prstGeom prst="rect">
            <a:avLst/>
          </a:prstGeom>
        </p:spPr>
        <p:txBody>
          <a:bodyPr vert="horz"/>
          <a:lstStyle>
            <a:lvl1pPr>
              <a:buClr>
                <a:srgbClr val="008080"/>
              </a:buClr>
              <a:buSzPct val="100000"/>
              <a:buFont typeface="Arial"/>
              <a:buChar char="•"/>
              <a:defRPr sz="2800" b="0" spc="0">
                <a:solidFill>
                  <a:srgbClr val="535352"/>
                </a:solidFill>
                <a:latin typeface="Calibri"/>
                <a:cs typeface="Calibri"/>
              </a:defRPr>
            </a:lvl1pPr>
            <a:lvl2pPr>
              <a:buClr>
                <a:srgbClr val="008080"/>
              </a:buClr>
              <a:defRPr>
                <a:solidFill>
                  <a:srgbClr val="535352"/>
                </a:solidFill>
                <a:latin typeface="Calibri"/>
                <a:cs typeface="Calibri"/>
              </a:defRPr>
            </a:lvl2pPr>
            <a:lvl3pPr marL="1143000" indent="-228600">
              <a:buClr>
                <a:srgbClr val="008080"/>
              </a:buClr>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Tree>
    <p:extLst>
      <p:ext uri="{BB962C8B-B14F-4D97-AF65-F5344CB8AC3E}">
        <p14:creationId xmlns:p14="http://schemas.microsoft.com/office/powerpoint/2010/main" val="210682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8" name="Picture 7"/>
          <p:cNvPicPr>
            <a:picLocks noChangeAspect="1"/>
          </p:cNvPicPr>
          <p:nvPr userDrawn="1"/>
        </p:nvPicPr>
        <p:blipFill>
          <a:blip r:embed="rId2"/>
          <a:stretch>
            <a:fillRect/>
          </a:stretch>
        </p:blipFill>
        <p:spPr>
          <a:xfrm>
            <a:off x="673624" y="5925313"/>
            <a:ext cx="2266873" cy="881814"/>
          </a:xfrm>
          <a:prstGeom prst="rect">
            <a:avLst/>
          </a:prstGeom>
        </p:spPr>
      </p:pic>
      <p:pic>
        <p:nvPicPr>
          <p:cNvPr id="9" name="Picture 8"/>
          <p:cNvPicPr>
            <a:picLocks noChangeAspect="1"/>
          </p:cNvPicPr>
          <p:nvPr userDrawn="1"/>
        </p:nvPicPr>
        <p:blipFill>
          <a:blip r:embed="rId3"/>
          <a:stretch>
            <a:fillRect/>
          </a:stretch>
        </p:blipFill>
        <p:spPr>
          <a:xfrm>
            <a:off x="3779154" y="5963020"/>
            <a:ext cx="1201000" cy="706826"/>
          </a:xfrm>
          <a:prstGeom prst="rect">
            <a:avLst/>
          </a:prstGeom>
        </p:spPr>
      </p:pic>
      <p:pic>
        <p:nvPicPr>
          <p:cNvPr id="13" name="Picture 12"/>
          <p:cNvPicPr>
            <a:picLocks noChangeAspect="1"/>
          </p:cNvPicPr>
          <p:nvPr userDrawn="1"/>
        </p:nvPicPr>
        <p:blipFill>
          <a:blip r:embed="rId4"/>
          <a:stretch>
            <a:fillRect/>
          </a:stretch>
        </p:blipFill>
        <p:spPr>
          <a:xfrm>
            <a:off x="9474340" y="5995847"/>
            <a:ext cx="2108060" cy="760461"/>
          </a:xfrm>
          <a:prstGeom prst="rect">
            <a:avLst/>
          </a:prstGeom>
        </p:spPr>
      </p:pic>
    </p:spTree>
    <p:extLst>
      <p:ext uri="{BB962C8B-B14F-4D97-AF65-F5344CB8AC3E}">
        <p14:creationId xmlns:p14="http://schemas.microsoft.com/office/powerpoint/2010/main" val="204786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kumimoji="0" lang="en-US"/>
              <a:t>Click to edit Master title style</a:t>
            </a:r>
          </a:p>
        </p:txBody>
      </p:sp>
    </p:spTree>
    <p:extLst>
      <p:ext uri="{BB962C8B-B14F-4D97-AF65-F5344CB8AC3E}">
        <p14:creationId xmlns:p14="http://schemas.microsoft.com/office/powerpoint/2010/main" val="91709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 id="2147483669" r:id="rId3"/>
    <p:sldLayoutId id="2147483667" r:id="rId4"/>
    <p:sldLayoutId id="2147483666" r:id="rId5"/>
    <p:sldLayoutId id="2147483671" r:id="rId6"/>
  </p:sldLayoutIdLst>
  <p:hf hdr="0" ftr="0" dt="0"/>
  <p:txStyles>
    <p:title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Tx/>
        <a:buNone/>
        <a:defRPr sz="2100" b="1" i="0" kern="1200" spc="150">
          <a:solidFill>
            <a:schemeClr val="bg1"/>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1_Attachment%20#1_ Introduction to OPTIONS AGYW training package_27June2018.docx" TargetMode="External"/><Relationship Id="rId7" Type="http://schemas.openxmlformats.org/officeDocument/2006/relationships/hyperlink" Target="mailto:dgreensides@wrhi.ac.za)"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mailto:MLarson@fhi360.org" TargetMode="External"/><Relationship Id="rId5" Type="http://schemas.openxmlformats.org/officeDocument/2006/relationships/hyperlink" Target="mailto:ebriedenhann@wrhi.ac.za" TargetMode="External"/><Relationship Id="rId4" Type="http://schemas.openxmlformats.org/officeDocument/2006/relationships/hyperlink" Target="https://www.prepwatch.org/prep-resources/training-materials/"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6_Attachment%20#6 FAQ_27June2018.docx" TargetMode="External"/><Relationship Id="rId3" Type="http://schemas.openxmlformats.org/officeDocument/2006/relationships/hyperlink" Target="1_Attachment%20#1_ Introduction to OPTIONS AGYW training package_27June2018.docx" TargetMode="External"/><Relationship Id="rId7" Type="http://schemas.openxmlformats.org/officeDocument/2006/relationships/hyperlink" Target="5_Attachment%20#5 TipsforConductingARiskAssessment_Health4All_27June2018.docx"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4_Attachment%20#4 HIV risk and ourselves_27June2018.docx" TargetMode="External"/><Relationship Id="rId5" Type="http://schemas.openxmlformats.org/officeDocument/2006/relationships/hyperlink" Target="3_Attachment%20#3 Values excercise_27June2018.docx" TargetMode="External"/><Relationship Id="rId10" Type="http://schemas.openxmlformats.org/officeDocument/2006/relationships/hyperlink" Target="7b_Attachment%20#7b Scenarios and answers_ AGYW PrEPtraining_27June2018.docx" TargetMode="External"/><Relationship Id="rId4" Type="http://schemas.openxmlformats.org/officeDocument/2006/relationships/hyperlink" Target="2_Attachment#2 Act like a man, act like a woman_27June2018.docx" TargetMode="External"/><Relationship Id="rId9" Type="http://schemas.openxmlformats.org/officeDocument/2006/relationships/hyperlink" Target="7a_Attachment%20# 7a Scenarios _ AGYW PrEPtraining _27June2018.docx"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Module5_ProviderTraining_AGYW_27June2018.pptx" TargetMode="External"/><Relationship Id="rId3" Type="http://schemas.openxmlformats.org/officeDocument/2006/relationships/hyperlink" Target="Module1_ProviderTraining_AGYW_27June2018.pptx" TargetMode="External"/><Relationship Id="rId7" Type="http://schemas.openxmlformats.org/officeDocument/2006/relationships/hyperlink" Target="Module7_Addendum_ProviderTraining_AGYW_27June2018.ppt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Module4_ProviderTraining_AGYW_27June%202018.pptx" TargetMode="External"/><Relationship Id="rId5" Type="http://schemas.openxmlformats.org/officeDocument/2006/relationships/hyperlink" Target="Module3_ProviderTraining_AGYW_27June2018.pptx" TargetMode="External"/><Relationship Id="rId4" Type="http://schemas.openxmlformats.org/officeDocument/2006/relationships/hyperlink" Target="2_Attachment#2 Act like a man, act like a woman_27June2018.docx" TargetMode="External"/><Relationship Id="rId9" Type="http://schemas.openxmlformats.org/officeDocument/2006/relationships/hyperlink" Target="Module6_ProviderTraining_AGYW_27June%202018.ppt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1_Attachment%20#1_ Introduction to OPTIONS AGYW training package_27June2018.docx"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hyperlink" Target="https://www.prepwatch.org/resource/effective-delivery-oral-prep-agyw/" TargetMode="External"/><Relationship Id="rId5" Type="http://schemas.openxmlformats.org/officeDocument/2006/relationships/image" Target="../media/image9.jpeg"/><Relationship Id="rId10" Type="http://schemas.openxmlformats.org/officeDocument/2006/relationships/image" Target="../media/image14.jpg"/><Relationship Id="rId4" Type="http://schemas.openxmlformats.org/officeDocument/2006/relationships/image" Target="../media/image8.jpeg"/><Relationship Id="rId9"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13888" y="1743492"/>
            <a:ext cx="8568198" cy="2561022"/>
          </a:xfrm>
          <a:prstGeom prst="rect">
            <a:avLst/>
          </a:prstGeom>
          <a:noFill/>
        </p:spPr>
        <p:txBody>
          <a:bodyPr wrap="square" rtlCol="0">
            <a:spAutoFit/>
          </a:bodyPr>
          <a:lstStyle/>
          <a:p>
            <a:pPr>
              <a:lnSpc>
                <a:spcPts val="4380"/>
              </a:lnSpc>
              <a:spcAft>
                <a:spcPts val="1800"/>
              </a:spcAft>
            </a:pPr>
            <a:r>
              <a:rPr lang="en-US" sz="3600" dirty="0">
                <a:solidFill>
                  <a:schemeClr val="bg1"/>
                </a:solidFill>
                <a:latin typeface="Calibri"/>
                <a:cs typeface="Calibri"/>
              </a:rPr>
              <a:t>Provider Training Package:</a:t>
            </a:r>
          </a:p>
          <a:p>
            <a:pPr>
              <a:lnSpc>
                <a:spcPts val="4380"/>
              </a:lnSpc>
            </a:pPr>
            <a:r>
              <a:rPr lang="en-US" sz="3200" dirty="0">
                <a:solidFill>
                  <a:schemeClr val="bg1"/>
                </a:solidFill>
                <a:latin typeface="Calibri"/>
                <a:cs typeface="Calibri"/>
              </a:rPr>
              <a:t>EFFECTIVE DELIVERY OF </a:t>
            </a:r>
          </a:p>
          <a:p>
            <a:pPr>
              <a:lnSpc>
                <a:spcPts val="4380"/>
              </a:lnSpc>
            </a:pPr>
            <a:r>
              <a:rPr lang="en-US" sz="3200" dirty="0">
                <a:solidFill>
                  <a:schemeClr val="bg1"/>
                </a:solidFill>
                <a:latin typeface="Calibri"/>
                <a:cs typeface="Calibri"/>
              </a:rPr>
              <a:t>ORAL PRE-EXPOSURE PROPHYLAXIS </a:t>
            </a:r>
          </a:p>
          <a:p>
            <a:pPr>
              <a:lnSpc>
                <a:spcPts val="4380"/>
              </a:lnSpc>
            </a:pPr>
            <a:r>
              <a:rPr lang="en-US" sz="3200" dirty="0">
                <a:solidFill>
                  <a:schemeClr val="bg1"/>
                </a:solidFill>
                <a:latin typeface="Calibri"/>
                <a:cs typeface="Calibri"/>
              </a:rPr>
              <a:t>FOR ADOLESCENT GIRLS AND YOUNG WOMEN</a:t>
            </a:r>
          </a:p>
        </p:txBody>
      </p:sp>
      <p:sp>
        <p:nvSpPr>
          <p:cNvPr id="4" name="TextBox 3"/>
          <p:cNvSpPr txBox="1"/>
          <p:nvPr/>
        </p:nvSpPr>
        <p:spPr>
          <a:xfrm>
            <a:off x="6417912" y="5499642"/>
            <a:ext cx="5662993" cy="338554"/>
          </a:xfrm>
          <a:prstGeom prst="rect">
            <a:avLst/>
          </a:prstGeom>
          <a:noFill/>
        </p:spPr>
        <p:txBody>
          <a:bodyPr wrap="square" rtlCol="0">
            <a:spAutoFit/>
          </a:bodyPr>
          <a:lstStyle/>
          <a:p>
            <a:pPr lvl="0" algn="r"/>
            <a:r>
              <a:rPr lang="en-US" sz="1600" b="1" spc="150" dirty="0">
                <a:solidFill>
                  <a:schemeClr val="bg1"/>
                </a:solidFill>
                <a:latin typeface="Calibri"/>
                <a:cs typeface="Calibri"/>
              </a:rPr>
              <a:t> Version</a:t>
            </a:r>
            <a:r>
              <a:rPr lang="en-US" sz="1600" b="1" spc="150">
                <a:solidFill>
                  <a:schemeClr val="bg1"/>
                </a:solidFill>
                <a:latin typeface="Calibri"/>
                <a:cs typeface="Calibri"/>
              </a:rPr>
              <a:t>: June 2019</a:t>
            </a:r>
            <a:endParaRPr lang="en-US" sz="1600" b="1" spc="150" dirty="0">
              <a:solidFill>
                <a:schemeClr val="bg1"/>
              </a:solidFill>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482"/>
            <a:ext cx="10972800" cy="619105"/>
          </a:xfrm>
        </p:spPr>
        <p:txBody>
          <a:bodyPr/>
          <a:lstStyle/>
          <a:p>
            <a:r>
              <a:rPr lang="en-ZA" dirty="0"/>
              <a:t>Notes for the presenter </a:t>
            </a:r>
            <a:br>
              <a:rPr lang="en-ZA" dirty="0"/>
            </a:br>
            <a:endParaRPr lang="en-ZA" dirty="0"/>
          </a:p>
        </p:txBody>
      </p:sp>
      <p:sp>
        <p:nvSpPr>
          <p:cNvPr id="3" name="Text Placeholder 2"/>
          <p:cNvSpPr>
            <a:spLocks noGrp="1"/>
          </p:cNvSpPr>
          <p:nvPr>
            <p:ph type="body" sz="quarter" idx="10"/>
          </p:nvPr>
        </p:nvSpPr>
        <p:spPr>
          <a:xfrm>
            <a:off x="609600" y="759866"/>
            <a:ext cx="10972800" cy="4885748"/>
          </a:xfrm>
        </p:spPr>
        <p:txBody>
          <a:bodyPr/>
          <a:lstStyle/>
          <a:p>
            <a:r>
              <a:rPr lang="en-ZA" sz="1800" b="1" dirty="0"/>
              <a:t>Introductory notes</a:t>
            </a:r>
            <a:r>
              <a:rPr lang="en-ZA" sz="1800" dirty="0"/>
              <a:t>: Please refer to </a:t>
            </a:r>
            <a:r>
              <a:rPr lang="en-ZA" sz="1800" dirty="0">
                <a:hlinkClick r:id="rId3" action="ppaction://hlinkfile"/>
              </a:rPr>
              <a:t>Attachment 1</a:t>
            </a:r>
            <a:r>
              <a:rPr lang="en-ZA" sz="1800" dirty="0"/>
              <a:t> for introductory notes to accompany this slide deck.</a:t>
            </a:r>
          </a:p>
          <a:p>
            <a:r>
              <a:rPr lang="en-ZA" sz="1800" b="1" dirty="0"/>
              <a:t>Additional notes</a:t>
            </a:r>
            <a:r>
              <a:rPr lang="en-ZA" sz="1800" dirty="0"/>
              <a:t>: Please refer to the notes section under each PowerPoint slide.</a:t>
            </a:r>
          </a:p>
          <a:p>
            <a:r>
              <a:rPr lang="en-ZA" sz="1800" b="1" dirty="0"/>
              <a:t>Country-specific adaptation</a:t>
            </a:r>
            <a:r>
              <a:rPr lang="en-ZA" sz="1800" dirty="0"/>
              <a:t>: An asterisk (</a:t>
            </a:r>
            <a:r>
              <a:rPr lang="en-ZA" sz="1800" b="1" dirty="0">
                <a:solidFill>
                  <a:srgbClr val="FF0000"/>
                </a:solidFill>
              </a:rPr>
              <a:t>*</a:t>
            </a:r>
            <a:r>
              <a:rPr lang="en-ZA" sz="1800" dirty="0"/>
              <a:t>) on a slide indicates that trainers need to provide country-specific information. (Information on the current slides refer to the South African context.)  </a:t>
            </a:r>
          </a:p>
          <a:p>
            <a:r>
              <a:rPr lang="en-ZA" sz="1800" b="1" dirty="0"/>
              <a:t>Participatory activities</a:t>
            </a:r>
            <a:r>
              <a:rPr lang="en-ZA" sz="1800" dirty="0"/>
              <a:t>: Some slides include hyperlinks to attachments that describe participatory activities or additional information with suggested methodology. </a:t>
            </a:r>
          </a:p>
          <a:p>
            <a:r>
              <a:rPr lang="en-ZA" sz="1800" b="1" dirty="0"/>
              <a:t>Length of presentation: </a:t>
            </a:r>
            <a:r>
              <a:rPr lang="en-ZA" sz="1800" dirty="0"/>
              <a:t>Trainers should remove or “hide” slides if they are not relevant to their audience. This will also help ensure that presentation length is aligned with the time available time for the presentation. </a:t>
            </a:r>
          </a:p>
          <a:p>
            <a:r>
              <a:rPr lang="en-ZA" sz="1800" b="1" dirty="0"/>
              <a:t>Copyright guidance</a:t>
            </a:r>
            <a:r>
              <a:rPr lang="en-ZA" sz="1800" dirty="0"/>
              <a:t>: Feel free to adapt slides for your purpose, but please acknowledge the source using this suggested citation: OPTIONS AGYW PrEP training package. Wits RHI South Africa, Pangaea Zimbabwe AIDS Trust, LVCT Kenya, FHI 360, June 2019. </a:t>
            </a:r>
          </a:p>
          <a:p>
            <a:r>
              <a:rPr lang="en-ZA" sz="1800" b="1" dirty="0"/>
              <a:t>Updates:</a:t>
            </a:r>
            <a:r>
              <a:rPr lang="en-ZA" sz="1800" dirty="0"/>
              <a:t> As we improve the training, slides may be updated and the dates on the slides changed accordingly. Updates can be found at PrEPWatch: </a:t>
            </a:r>
            <a:r>
              <a:rPr lang="en-ZA" sz="1800" u="sng" dirty="0">
                <a:hlinkClick r:id="rId4"/>
              </a:rPr>
              <a:t>https://www.prepwatch.org/prep-resources/training-materials/</a:t>
            </a:r>
            <a:r>
              <a:rPr lang="en-ZA" sz="1800" u="sng" dirty="0"/>
              <a:t>.</a:t>
            </a:r>
            <a:r>
              <a:rPr lang="en-ZA" sz="1800" dirty="0"/>
              <a:t> </a:t>
            </a:r>
          </a:p>
          <a:p>
            <a:r>
              <a:rPr lang="en-ZA" sz="1800" b="1" dirty="0"/>
              <a:t>Errors/amendments/suggestions: </a:t>
            </a:r>
            <a:r>
              <a:rPr lang="en-ZA" sz="1800" dirty="0"/>
              <a:t>Please send any errors, amendments, or suggestions to Elmari Briedenhann (</a:t>
            </a:r>
            <a:r>
              <a:rPr lang="en-ZA" sz="1800" u="sng" dirty="0">
                <a:hlinkClick r:id="rId5"/>
              </a:rPr>
              <a:t>ebriedenhann@wrhi.ac.za</a:t>
            </a:r>
            <a:r>
              <a:rPr lang="en-ZA" sz="1800" dirty="0"/>
              <a:t> ) and Martha Larson (</a:t>
            </a:r>
            <a:r>
              <a:rPr lang="en-ZA" sz="1800" u="sng" dirty="0">
                <a:hlinkClick r:id="rId6"/>
              </a:rPr>
              <a:t>MLarson@fhi360.org</a:t>
            </a:r>
            <a:r>
              <a:rPr lang="en-ZA" sz="1800" u="sng" dirty="0">
                <a:hlinkClick r:id="rId7"/>
              </a:rPr>
              <a:t>)</a:t>
            </a:r>
            <a:r>
              <a:rPr lang="en-ZA" sz="1800" dirty="0"/>
              <a:t>.</a:t>
            </a:r>
          </a:p>
          <a:p>
            <a:pPr marL="0" indent="0">
              <a:buNone/>
            </a:pPr>
            <a:r>
              <a:rPr lang="en-ZA" dirty="0">
                <a:solidFill>
                  <a:srgbClr val="FF0000"/>
                </a:solidFill>
              </a:rPr>
              <a:t>NOTE: This slide is for trainers only. The “hide” function is on so trainees will not see it. </a:t>
            </a:r>
            <a:br>
              <a:rPr lang="en-ZA" dirty="0">
                <a:solidFill>
                  <a:srgbClr val="FF0000"/>
                </a:solidFill>
              </a:rPr>
            </a:br>
            <a:r>
              <a:rPr lang="en-ZA" dirty="0"/>
              <a:t> </a:t>
            </a:r>
          </a:p>
          <a:p>
            <a:pPr marL="0" indent="0">
              <a:buNone/>
            </a:pPr>
            <a:endParaRPr lang="en-ZA" dirty="0"/>
          </a:p>
        </p:txBody>
      </p:sp>
    </p:spTree>
    <p:extLst>
      <p:ext uri="{BB962C8B-B14F-4D97-AF65-F5344CB8AC3E}">
        <p14:creationId xmlns:p14="http://schemas.microsoft.com/office/powerpoint/2010/main" val="427260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482"/>
            <a:ext cx="10972800" cy="619105"/>
          </a:xfrm>
        </p:spPr>
        <p:txBody>
          <a:bodyPr/>
          <a:lstStyle/>
          <a:p>
            <a:r>
              <a:rPr lang="en-ZA" dirty="0"/>
              <a:t>Notes for the presenter </a:t>
            </a:r>
          </a:p>
        </p:txBody>
      </p:sp>
      <p:sp>
        <p:nvSpPr>
          <p:cNvPr id="3" name="Text Placeholder 2"/>
          <p:cNvSpPr>
            <a:spLocks noGrp="1"/>
          </p:cNvSpPr>
          <p:nvPr>
            <p:ph type="body" sz="quarter" idx="10"/>
          </p:nvPr>
        </p:nvSpPr>
        <p:spPr>
          <a:xfrm>
            <a:off x="609600" y="823366"/>
            <a:ext cx="10972800" cy="4066134"/>
          </a:xfrm>
        </p:spPr>
        <p:txBody>
          <a:bodyPr/>
          <a:lstStyle/>
          <a:p>
            <a:pPr marL="0" indent="0">
              <a:buNone/>
            </a:pPr>
            <a:r>
              <a:rPr lang="en-US" sz="1800" dirty="0"/>
              <a:t>The following attachments/hyperlinks (Microsoft Word documents) are provided with the training slides:</a:t>
            </a:r>
          </a:p>
          <a:p>
            <a:pPr marL="0" indent="0">
              <a:buNone/>
            </a:pPr>
            <a:endParaRPr lang="en-ZA" sz="1800" dirty="0"/>
          </a:p>
          <a:p>
            <a:r>
              <a:rPr lang="en-ZA" sz="1800" dirty="0">
                <a:hlinkClick r:id="rId3" action="ppaction://hlinkfile"/>
              </a:rPr>
              <a:t>Attachment 1</a:t>
            </a:r>
            <a:r>
              <a:rPr lang="en-ZA" sz="1800" dirty="0"/>
              <a:t>: Introduction to this OPTIONS AGYW training package</a:t>
            </a:r>
          </a:p>
          <a:p>
            <a:r>
              <a:rPr lang="en-ZA" sz="1800" dirty="0">
                <a:hlinkClick r:id="rId4" action="ppaction://hlinkfile"/>
              </a:rPr>
              <a:t>Attachment 2</a:t>
            </a:r>
            <a:r>
              <a:rPr lang="en-ZA" sz="1800" dirty="0"/>
              <a:t>: Act Like a Man, Act Like a Woman</a:t>
            </a:r>
          </a:p>
          <a:p>
            <a:r>
              <a:rPr lang="en-ZA" sz="1800" dirty="0">
                <a:hlinkClick r:id="rId5" action="ppaction://hlinkfile"/>
              </a:rPr>
              <a:t>Attachment 3:</a:t>
            </a:r>
            <a:r>
              <a:rPr lang="en-ZA" sz="1800" dirty="0"/>
              <a:t> Group Activity: Exploring our Values</a:t>
            </a:r>
          </a:p>
          <a:p>
            <a:r>
              <a:rPr lang="en-GB" sz="1800" dirty="0">
                <a:hlinkClick r:id="rId6" action="ppaction://hlinkfile"/>
              </a:rPr>
              <a:t>Attachment 4</a:t>
            </a:r>
            <a:r>
              <a:rPr lang="en-GB" sz="1800" dirty="0"/>
              <a:t>: HIV Self-perceptions of Risk and Attitudes toward AGYW</a:t>
            </a:r>
            <a:endParaRPr lang="en-ZA" sz="1800" dirty="0"/>
          </a:p>
          <a:p>
            <a:r>
              <a:rPr lang="en-GB" sz="1800" dirty="0">
                <a:hlinkClick r:id="rId7" action="ppaction://hlinkfile"/>
              </a:rPr>
              <a:t>Attachment 5:</a:t>
            </a:r>
            <a:r>
              <a:rPr lang="en-GB" sz="1800" dirty="0"/>
              <a:t> Tips for Conducting a Risk Assessment</a:t>
            </a:r>
            <a:endParaRPr lang="en-ZA" sz="1800" dirty="0"/>
          </a:p>
          <a:p>
            <a:r>
              <a:rPr lang="en-ZA" sz="1800" dirty="0">
                <a:hlinkClick r:id="rId8" action="ppaction://hlinkfile"/>
              </a:rPr>
              <a:t>Attachment 6:</a:t>
            </a:r>
            <a:r>
              <a:rPr lang="en-ZA" sz="1800" dirty="0"/>
              <a:t> Frequently Asked Questions (and Answers) </a:t>
            </a:r>
          </a:p>
          <a:p>
            <a:r>
              <a:rPr lang="en-GB" sz="1800" dirty="0">
                <a:hlinkClick r:id="rId9" action="ppaction://hlinkfile"/>
              </a:rPr>
              <a:t>Attachment 7a</a:t>
            </a:r>
            <a:r>
              <a:rPr lang="en-GB" sz="1800" dirty="0"/>
              <a:t>: Scenarios for Discussion</a:t>
            </a:r>
            <a:endParaRPr lang="en-ZA" sz="1800" dirty="0"/>
          </a:p>
          <a:p>
            <a:r>
              <a:rPr lang="en-GB" sz="1800" dirty="0">
                <a:hlinkClick r:id="rId10" action="ppaction://hlinkfile"/>
              </a:rPr>
              <a:t>Attachment 7b</a:t>
            </a:r>
            <a:r>
              <a:rPr lang="en-GB" sz="1800" dirty="0"/>
              <a:t>: Scenarios with facilitators notes to guide discussion</a:t>
            </a:r>
            <a:endParaRPr lang="en-ZA" sz="1800" dirty="0"/>
          </a:p>
          <a:p>
            <a:pPr marL="0" indent="0">
              <a:buNone/>
            </a:pPr>
            <a:br>
              <a:rPr lang="en-ZA" sz="1800" dirty="0"/>
            </a:br>
            <a:r>
              <a:rPr lang="en-ZA" dirty="0"/>
              <a:t> </a:t>
            </a:r>
          </a:p>
          <a:p>
            <a:pPr marL="0" indent="0">
              <a:buNone/>
            </a:pPr>
            <a:endParaRPr lang="en-ZA" dirty="0"/>
          </a:p>
        </p:txBody>
      </p:sp>
      <p:sp>
        <p:nvSpPr>
          <p:cNvPr id="4" name="Rectangle 3"/>
          <p:cNvSpPr/>
          <p:nvPr/>
        </p:nvSpPr>
        <p:spPr>
          <a:xfrm>
            <a:off x="616470" y="5386373"/>
            <a:ext cx="11232630" cy="1384995"/>
          </a:xfrm>
          <a:prstGeom prst="rect">
            <a:avLst/>
          </a:prstGeom>
        </p:spPr>
        <p:txBody>
          <a:bodyPr wrap="square">
            <a:spAutoFit/>
          </a:bodyPr>
          <a:lstStyle/>
          <a:p>
            <a:r>
              <a:rPr lang="en-ZA" sz="2800" dirty="0">
                <a:solidFill>
                  <a:srgbClr val="FF0000"/>
                </a:solidFill>
              </a:rPr>
              <a:t>NOTE: This slide is for trainers only. The “hide” function is on so trainees will not see it. </a:t>
            </a:r>
            <a:br>
              <a:rPr lang="en-ZA" sz="2800" dirty="0">
                <a:solidFill>
                  <a:srgbClr val="FF0000"/>
                </a:solidFill>
              </a:rPr>
            </a:br>
            <a:endParaRPr lang="en-ZA" sz="2800" dirty="0"/>
          </a:p>
        </p:txBody>
      </p:sp>
    </p:spTree>
    <p:extLst>
      <p:ext uri="{BB962C8B-B14F-4D97-AF65-F5344CB8AC3E}">
        <p14:creationId xmlns:p14="http://schemas.microsoft.com/office/powerpoint/2010/main" val="3675009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768" y="99334"/>
            <a:ext cx="10972800" cy="972441"/>
          </a:xfrm>
        </p:spPr>
        <p:txBody>
          <a:bodyPr/>
          <a:lstStyle/>
          <a:p>
            <a:r>
              <a:rPr lang="en-GB" dirty="0">
                <a:solidFill>
                  <a:srgbClr val="10394B"/>
                </a:solidFill>
              </a:rPr>
              <a:t>Outline of training</a:t>
            </a:r>
          </a:p>
        </p:txBody>
      </p:sp>
      <p:sp>
        <p:nvSpPr>
          <p:cNvPr id="6" name="Rectangle 5"/>
          <p:cNvSpPr/>
          <p:nvPr/>
        </p:nvSpPr>
        <p:spPr>
          <a:xfrm>
            <a:off x="354768" y="816112"/>
            <a:ext cx="5551356" cy="1569660"/>
          </a:xfrm>
          <a:prstGeom prst="rect">
            <a:avLst/>
          </a:prstGeom>
          <a:solidFill>
            <a:schemeClr val="bg1">
              <a:lumMod val="95000"/>
            </a:schemeClr>
          </a:solidFill>
          <a:ln w="101600">
            <a:noFill/>
            <a:prstDash val="sysDash"/>
          </a:ln>
        </p:spPr>
        <p:txBody>
          <a:bodyPr wrap="square">
            <a:spAutoFit/>
          </a:bodyPr>
          <a:lstStyle/>
          <a:p>
            <a:r>
              <a:rPr lang="en-ZA" sz="1600" b="1" dirty="0">
                <a:hlinkClick r:id="rId3" action="ppaction://hlinkpres?slideindex=1&amp;slidetitle="/>
              </a:rPr>
              <a:t>Module 1: Introduction to oral PrEP</a:t>
            </a:r>
            <a:endParaRPr lang="en-ZA" sz="1600" b="1" dirty="0"/>
          </a:p>
          <a:p>
            <a:pPr marL="285750" indent="-285750">
              <a:buFont typeface="Arial" panose="020B0604020202020204" pitchFamily="34" charset="0"/>
              <a:buChar char="•"/>
            </a:pPr>
            <a:r>
              <a:rPr lang="en-ZA" sz="1600" dirty="0"/>
              <a:t>Oral PrEP: the basics</a:t>
            </a:r>
          </a:p>
          <a:p>
            <a:pPr marL="285750" indent="-285750">
              <a:buFont typeface="Arial" panose="020B0604020202020204" pitchFamily="34" charset="0"/>
              <a:buChar char="•"/>
            </a:pPr>
            <a:r>
              <a:rPr lang="en-ZA" sz="1600" dirty="0"/>
              <a:t>What is combination prevention?</a:t>
            </a:r>
          </a:p>
          <a:p>
            <a:pPr marL="285750" indent="-285750">
              <a:buFont typeface="Arial" panose="020B0604020202020204" pitchFamily="34" charset="0"/>
              <a:buChar char="•"/>
            </a:pPr>
            <a:r>
              <a:rPr lang="en-ZA" sz="1600" dirty="0"/>
              <a:t>How effective is oral PrEP? </a:t>
            </a:r>
          </a:p>
          <a:p>
            <a:pPr marL="285750" indent="-285750">
              <a:buFont typeface="Arial" panose="020B0604020202020204" pitchFamily="34" charset="0"/>
              <a:buChar char="•"/>
            </a:pPr>
            <a:r>
              <a:rPr lang="en-ZA" sz="1600" dirty="0"/>
              <a:t>What are the differences among PrEP, PEP, and ART? </a:t>
            </a:r>
          </a:p>
          <a:p>
            <a:pPr marL="285750" indent="-285750">
              <a:buFont typeface="Arial" panose="020B0604020202020204" pitchFamily="34" charset="0"/>
              <a:buChar char="•"/>
            </a:pPr>
            <a:r>
              <a:rPr lang="en-ZA" sz="1600" dirty="0"/>
              <a:t>Overview of country-specific guidelines</a:t>
            </a:r>
          </a:p>
        </p:txBody>
      </p:sp>
      <p:sp>
        <p:nvSpPr>
          <p:cNvPr id="7" name="Rectangle 6"/>
          <p:cNvSpPr/>
          <p:nvPr/>
        </p:nvSpPr>
        <p:spPr>
          <a:xfrm>
            <a:off x="354767" y="2682406"/>
            <a:ext cx="5551357" cy="2062103"/>
          </a:xfrm>
          <a:prstGeom prst="rect">
            <a:avLst/>
          </a:prstGeom>
          <a:solidFill>
            <a:schemeClr val="bg1">
              <a:lumMod val="95000"/>
            </a:schemeClr>
          </a:solidFill>
        </p:spPr>
        <p:txBody>
          <a:bodyPr wrap="square">
            <a:spAutoFit/>
          </a:bodyPr>
          <a:lstStyle/>
          <a:p>
            <a:r>
              <a:rPr lang="en-ZA" sz="1600" b="1" dirty="0">
                <a:hlinkClick r:id="rId4" action="ppaction://hlinkfile"/>
              </a:rPr>
              <a:t>Module 2: The provision of oral PrEP in the context of AGYW</a:t>
            </a:r>
            <a:endParaRPr lang="en-ZA" sz="1600" b="1" dirty="0"/>
          </a:p>
          <a:p>
            <a:pPr marL="285750" indent="-285750">
              <a:buFont typeface="Arial" panose="020B0604020202020204" pitchFamily="34" charset="0"/>
              <a:buChar char="•"/>
            </a:pPr>
            <a:r>
              <a:rPr lang="en-ZA" sz="1600" dirty="0"/>
              <a:t>Why oral PrEP for AGYW? </a:t>
            </a:r>
          </a:p>
          <a:p>
            <a:pPr marL="285750" indent="-285750">
              <a:buFont typeface="Arial" panose="020B0604020202020204" pitchFamily="34" charset="0"/>
              <a:buChar char="•"/>
            </a:pPr>
            <a:r>
              <a:rPr lang="en-ZA" sz="1600" dirty="0"/>
              <a:t>Adolescence: a dynamic time of change and transition</a:t>
            </a:r>
          </a:p>
          <a:p>
            <a:pPr marL="285750" indent="-285750">
              <a:buFont typeface="Arial" panose="020B0604020202020204" pitchFamily="34" charset="0"/>
              <a:buChar char="•"/>
            </a:pPr>
            <a:r>
              <a:rPr lang="en-ZA" sz="1600" dirty="0"/>
              <a:t>Providing oral PrEP in the context of adolescent- and youth-friendly services</a:t>
            </a:r>
          </a:p>
          <a:p>
            <a:pPr marL="285750" indent="-285750">
              <a:buFont typeface="Arial" panose="020B0604020202020204" pitchFamily="34" charset="0"/>
              <a:buChar char="•"/>
            </a:pPr>
            <a:r>
              <a:rPr lang="en-ZA" sz="1600" dirty="0"/>
              <a:t>Checking in with ourselves: our personal views and values about AGYW and PrEP</a:t>
            </a:r>
          </a:p>
          <a:p>
            <a:pPr marL="285750" indent="-285750">
              <a:buFont typeface="Arial" panose="020B0604020202020204" pitchFamily="34" charset="0"/>
              <a:buChar char="•"/>
            </a:pPr>
            <a:r>
              <a:rPr lang="en-ZA" sz="1600" dirty="0"/>
              <a:t>Unpacking youth-friendly services</a:t>
            </a:r>
          </a:p>
        </p:txBody>
      </p:sp>
      <p:sp>
        <p:nvSpPr>
          <p:cNvPr id="8" name="Rectangle 7"/>
          <p:cNvSpPr/>
          <p:nvPr/>
        </p:nvSpPr>
        <p:spPr>
          <a:xfrm>
            <a:off x="354768" y="5041144"/>
            <a:ext cx="5551357" cy="1569660"/>
          </a:xfrm>
          <a:prstGeom prst="rect">
            <a:avLst/>
          </a:prstGeom>
          <a:solidFill>
            <a:schemeClr val="bg1">
              <a:lumMod val="95000"/>
            </a:schemeClr>
          </a:solidFill>
        </p:spPr>
        <p:txBody>
          <a:bodyPr wrap="square">
            <a:spAutoFit/>
          </a:bodyPr>
          <a:lstStyle/>
          <a:p>
            <a:r>
              <a:rPr lang="en-ZA" sz="1600" b="1" dirty="0">
                <a:hlinkClick r:id="rId5" action="ppaction://hlinkpres?slideindex=1&amp;slidetitle="/>
              </a:rPr>
              <a:t>Module 3: Important factors to consider when providing oral PrEP to AGYW</a:t>
            </a:r>
            <a:endParaRPr lang="en-ZA" sz="1600" b="1" dirty="0"/>
          </a:p>
          <a:p>
            <a:pPr marL="285750" indent="-285750">
              <a:buFont typeface="Arial" panose="020B0604020202020204" pitchFamily="34" charset="0"/>
              <a:buChar char="•"/>
            </a:pPr>
            <a:r>
              <a:rPr lang="en-ZA" sz="1600" dirty="0"/>
              <a:t>Combination prevention: related services and entry points to PrEP</a:t>
            </a:r>
          </a:p>
          <a:p>
            <a:pPr marL="285750" indent="-285750">
              <a:buFont typeface="Arial" panose="020B0604020202020204" pitchFamily="34" charset="0"/>
              <a:buChar char="•"/>
            </a:pPr>
            <a:r>
              <a:rPr lang="en-ZA" sz="1600" dirty="0"/>
              <a:t>Gathering the evidence: what have we learned about oral PrEP and AGYW?</a:t>
            </a:r>
          </a:p>
        </p:txBody>
      </p:sp>
      <p:sp>
        <p:nvSpPr>
          <p:cNvPr id="9" name="Rectangle 8"/>
          <p:cNvSpPr/>
          <p:nvPr/>
        </p:nvSpPr>
        <p:spPr>
          <a:xfrm>
            <a:off x="6053526" y="816112"/>
            <a:ext cx="6001063" cy="1569660"/>
          </a:xfrm>
          <a:prstGeom prst="rect">
            <a:avLst/>
          </a:prstGeom>
          <a:solidFill>
            <a:schemeClr val="bg1">
              <a:lumMod val="95000"/>
            </a:schemeClr>
          </a:solidFill>
        </p:spPr>
        <p:txBody>
          <a:bodyPr wrap="square">
            <a:spAutoFit/>
          </a:bodyPr>
          <a:lstStyle/>
          <a:p>
            <a:r>
              <a:rPr lang="en-ZA" sz="1600" b="1" dirty="0">
                <a:hlinkClick r:id="rId6" action="ppaction://hlinkpres?slideindex=1&amp;slidetitle="/>
              </a:rPr>
              <a:t>Module 4: Oral PrEP provision for AGYW: getting started</a:t>
            </a:r>
            <a:endParaRPr lang="en-ZA" sz="1600" b="1" dirty="0"/>
          </a:p>
          <a:p>
            <a:pPr marL="285750" indent="-285750">
              <a:buFont typeface="Arial" panose="020B0604020202020204" pitchFamily="34" charset="0"/>
              <a:buChar char="•"/>
            </a:pPr>
            <a:r>
              <a:rPr lang="en-ZA" sz="1600" dirty="0"/>
              <a:t>Generating demand: reaching AGYW</a:t>
            </a:r>
          </a:p>
          <a:p>
            <a:pPr marL="285750" indent="-285750">
              <a:buFont typeface="Arial" panose="020B0604020202020204" pitchFamily="34" charset="0"/>
              <a:buChar char="•"/>
            </a:pPr>
            <a:r>
              <a:rPr lang="en-ZA" sz="1600" dirty="0"/>
              <a:t>Risk assessments</a:t>
            </a:r>
          </a:p>
          <a:p>
            <a:pPr marL="285750" indent="-285750">
              <a:buFont typeface="Arial" panose="020B0604020202020204" pitchFamily="34" charset="0"/>
              <a:buChar char="•"/>
            </a:pPr>
            <a:r>
              <a:rPr lang="en-ZA" sz="1600" dirty="0"/>
              <a:t>Addressing myths, misconceptions, and fears</a:t>
            </a:r>
          </a:p>
          <a:p>
            <a:pPr marL="285750" indent="-285750">
              <a:buFont typeface="Arial" panose="020B0604020202020204" pitchFamily="34" charset="0"/>
              <a:buChar char="•"/>
            </a:pPr>
            <a:r>
              <a:rPr lang="en-ZA" sz="1600" dirty="0"/>
              <a:t>Factors influencing decisions to initiate or stay on oral PrEP</a:t>
            </a:r>
          </a:p>
          <a:p>
            <a:pPr marL="285750" indent="-285750">
              <a:buFont typeface="Arial" panose="020B0604020202020204" pitchFamily="34" charset="0"/>
              <a:buChar char="•"/>
            </a:pPr>
            <a:r>
              <a:rPr lang="en-ZA" sz="1600" dirty="0"/>
              <a:t>Key issues to discuss with AGYW in relation to PrEP</a:t>
            </a:r>
          </a:p>
        </p:txBody>
      </p:sp>
      <p:sp>
        <p:nvSpPr>
          <p:cNvPr id="11" name="Rectangle 10"/>
          <p:cNvSpPr/>
          <p:nvPr/>
        </p:nvSpPr>
        <p:spPr>
          <a:xfrm>
            <a:off x="6043054" y="5313286"/>
            <a:ext cx="6001063" cy="584775"/>
          </a:xfrm>
          <a:prstGeom prst="rect">
            <a:avLst/>
          </a:prstGeom>
          <a:solidFill>
            <a:schemeClr val="bg1">
              <a:lumMod val="95000"/>
            </a:schemeClr>
          </a:solidFill>
        </p:spPr>
        <p:txBody>
          <a:bodyPr wrap="square">
            <a:spAutoFit/>
          </a:bodyPr>
          <a:lstStyle/>
          <a:p>
            <a:r>
              <a:rPr lang="en-US" sz="1600" b="1" dirty="0">
                <a:hlinkClick r:id="rId7" action="ppaction://hlinkpres?slideindex=1&amp;slidetitle="/>
              </a:rPr>
              <a:t>Module 7: Addendum: Initiation and clinical management of oral PrEP</a:t>
            </a:r>
            <a:endParaRPr lang="en-US" sz="1600" b="1" dirty="0"/>
          </a:p>
        </p:txBody>
      </p:sp>
      <p:sp>
        <p:nvSpPr>
          <p:cNvPr id="12" name="Rectangle 11"/>
          <p:cNvSpPr/>
          <p:nvPr/>
        </p:nvSpPr>
        <p:spPr>
          <a:xfrm>
            <a:off x="6043055" y="2717709"/>
            <a:ext cx="6011534" cy="1077218"/>
          </a:xfrm>
          <a:prstGeom prst="rect">
            <a:avLst/>
          </a:prstGeom>
          <a:solidFill>
            <a:schemeClr val="bg1">
              <a:lumMod val="95000"/>
            </a:schemeClr>
          </a:solidFill>
        </p:spPr>
        <p:txBody>
          <a:bodyPr wrap="square">
            <a:spAutoFit/>
          </a:bodyPr>
          <a:lstStyle/>
          <a:p>
            <a:r>
              <a:rPr lang="en-ZA" sz="1600" b="1" dirty="0">
                <a:hlinkClick r:id="rId8" action="ppaction://hlinkpres?slideindex=1&amp;slidetitle="/>
              </a:rPr>
              <a:t>Module 5: Monitoring, follow-up, and adherence support for AGYW on oral PrEP</a:t>
            </a:r>
            <a:endParaRPr lang="en-ZA" sz="1600" b="1" dirty="0"/>
          </a:p>
          <a:p>
            <a:pPr marL="285750" indent="-285750">
              <a:buFont typeface="Arial" panose="020B0604020202020204" pitchFamily="34" charset="0"/>
              <a:buChar char="•"/>
            </a:pPr>
            <a:r>
              <a:rPr lang="en-ZA" sz="1600" dirty="0"/>
              <a:t>Promoting adherence and retention for AGYW using oral PrEP</a:t>
            </a:r>
          </a:p>
          <a:p>
            <a:pPr marL="285750" indent="-285750">
              <a:buFont typeface="Arial" panose="020B0604020202020204" pitchFamily="34" charset="0"/>
              <a:buChar char="•"/>
            </a:pPr>
            <a:r>
              <a:rPr lang="en-ZA" sz="1600" dirty="0"/>
              <a:t>Frequently asked questions</a:t>
            </a:r>
          </a:p>
        </p:txBody>
      </p:sp>
      <p:sp>
        <p:nvSpPr>
          <p:cNvPr id="13" name="Rectangle 12"/>
          <p:cNvSpPr/>
          <p:nvPr/>
        </p:nvSpPr>
        <p:spPr>
          <a:xfrm>
            <a:off x="6043055" y="4149934"/>
            <a:ext cx="6001063" cy="830997"/>
          </a:xfrm>
          <a:prstGeom prst="rect">
            <a:avLst/>
          </a:prstGeom>
          <a:solidFill>
            <a:schemeClr val="bg1">
              <a:lumMod val="95000"/>
            </a:schemeClr>
          </a:solidFill>
        </p:spPr>
        <p:txBody>
          <a:bodyPr wrap="square">
            <a:spAutoFit/>
          </a:bodyPr>
          <a:lstStyle/>
          <a:p>
            <a:r>
              <a:rPr lang="en-ZA" sz="1600" b="1" dirty="0">
                <a:hlinkClick r:id="rId9" action="ppaction://hlinkpres?slideindex=1&amp;slidetitle="/>
              </a:rPr>
              <a:t>Module 6: Wrapping up</a:t>
            </a:r>
            <a:endParaRPr lang="en-ZA" sz="1600" b="1" dirty="0"/>
          </a:p>
          <a:p>
            <a:pPr marL="285750" indent="-285750">
              <a:buFont typeface="Arial" panose="020B0604020202020204" pitchFamily="34" charset="0"/>
              <a:buChar char="•"/>
            </a:pPr>
            <a:r>
              <a:rPr lang="en-ZA" sz="1600" dirty="0"/>
              <a:t>Key take-home messages</a:t>
            </a:r>
          </a:p>
          <a:p>
            <a:pPr marL="285750" indent="-285750">
              <a:buFont typeface="Arial" panose="020B0604020202020204" pitchFamily="34" charset="0"/>
              <a:buChar char="•"/>
            </a:pPr>
            <a:r>
              <a:rPr lang="en-ZA" sz="1600" dirty="0"/>
              <a:t>Resources for providing oral PrEP to AGYW</a:t>
            </a:r>
          </a:p>
        </p:txBody>
      </p:sp>
    </p:spTree>
    <p:extLst>
      <p:ext uri="{BB962C8B-B14F-4D97-AF65-F5344CB8AC3E}">
        <p14:creationId xmlns:p14="http://schemas.microsoft.com/office/powerpoint/2010/main" val="1998244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10394B"/>
                </a:solidFill>
              </a:rPr>
              <a:t>By the end of this training, you will:</a:t>
            </a:r>
            <a:endParaRPr lang="en-GB" dirty="0">
              <a:solidFill>
                <a:srgbClr val="10394B"/>
              </a:solidFill>
            </a:endParaRPr>
          </a:p>
        </p:txBody>
      </p:sp>
      <p:sp>
        <p:nvSpPr>
          <p:cNvPr id="4" name="Text Placeholder 3"/>
          <p:cNvSpPr>
            <a:spLocks noGrp="1"/>
          </p:cNvSpPr>
          <p:nvPr>
            <p:ph type="body" sz="quarter" idx="10"/>
          </p:nvPr>
        </p:nvSpPr>
        <p:spPr>
          <a:xfrm>
            <a:off x="609600" y="1284522"/>
            <a:ext cx="10972800" cy="4885748"/>
          </a:xfrm>
        </p:spPr>
        <p:txBody>
          <a:bodyPr vert="horz" anchor="t">
            <a:normAutofit fontScale="92500" lnSpcReduction="20000"/>
          </a:bodyPr>
          <a:lstStyle/>
          <a:p>
            <a:pPr>
              <a:spcBef>
                <a:spcPts val="600"/>
              </a:spcBef>
            </a:pPr>
            <a:r>
              <a:rPr lang="en-US" dirty="0">
                <a:solidFill>
                  <a:srgbClr val="57585A"/>
                </a:solidFill>
              </a:rPr>
              <a:t>Understand key components of youth-friendly SRH and combination HIV prevention service delivery, </a:t>
            </a:r>
            <a:r>
              <a:rPr lang="en-ZA" dirty="0">
                <a:solidFill>
                  <a:srgbClr val="57585A"/>
                </a:solidFill>
              </a:rPr>
              <a:t>including </a:t>
            </a:r>
            <a:r>
              <a:rPr lang="en-US" dirty="0">
                <a:solidFill>
                  <a:srgbClr val="57585A"/>
                </a:solidFill>
              </a:rPr>
              <a:t>oral </a:t>
            </a:r>
            <a:r>
              <a:rPr lang="en-US" dirty="0" err="1">
                <a:solidFill>
                  <a:srgbClr val="57585A"/>
                </a:solidFill>
              </a:rPr>
              <a:t>PrEP</a:t>
            </a:r>
            <a:r>
              <a:rPr lang="en-US" dirty="0">
                <a:solidFill>
                  <a:srgbClr val="57585A"/>
                </a:solidFill>
              </a:rPr>
              <a:t> services. </a:t>
            </a:r>
          </a:p>
          <a:p>
            <a:pPr lvl="0">
              <a:spcBef>
                <a:spcPts val="600"/>
              </a:spcBef>
            </a:pPr>
            <a:r>
              <a:rPr lang="en-US" dirty="0">
                <a:solidFill>
                  <a:srgbClr val="57585A"/>
                </a:solidFill>
              </a:rPr>
              <a:t>Understand which AGYW are most likely to benefit from oral </a:t>
            </a:r>
            <a:r>
              <a:rPr lang="en-US" dirty="0" err="1">
                <a:solidFill>
                  <a:srgbClr val="57585A"/>
                </a:solidFill>
              </a:rPr>
              <a:t>PrEP.</a:t>
            </a:r>
            <a:r>
              <a:rPr lang="en-US" dirty="0">
                <a:solidFill>
                  <a:srgbClr val="57585A"/>
                </a:solidFill>
              </a:rPr>
              <a:t> </a:t>
            </a:r>
          </a:p>
          <a:p>
            <a:pPr lvl="0">
              <a:spcBef>
                <a:spcPts val="600"/>
              </a:spcBef>
            </a:pPr>
            <a:r>
              <a:rPr lang="en-US" dirty="0">
                <a:solidFill>
                  <a:srgbClr val="57585A"/>
                </a:solidFill>
              </a:rPr>
              <a:t>Be familiar with specific country guidelines and protocols. </a:t>
            </a:r>
          </a:p>
          <a:p>
            <a:pPr lvl="0">
              <a:spcBef>
                <a:spcPts val="600"/>
              </a:spcBef>
            </a:pPr>
            <a:r>
              <a:rPr lang="en-US" dirty="0">
                <a:solidFill>
                  <a:srgbClr val="57585A"/>
                </a:solidFill>
              </a:rPr>
              <a:t>Identify entry points and opportunities for discussing and offering oral </a:t>
            </a:r>
            <a:r>
              <a:rPr lang="en-US" dirty="0" err="1">
                <a:solidFill>
                  <a:srgbClr val="57585A"/>
                </a:solidFill>
              </a:rPr>
              <a:t>PrEP.</a:t>
            </a:r>
            <a:endParaRPr lang="en-US" dirty="0">
              <a:solidFill>
                <a:srgbClr val="57585A"/>
              </a:solidFill>
            </a:endParaRPr>
          </a:p>
          <a:p>
            <a:pPr lvl="0">
              <a:spcBef>
                <a:spcPts val="600"/>
              </a:spcBef>
            </a:pPr>
            <a:r>
              <a:rPr lang="en-US" dirty="0">
                <a:solidFill>
                  <a:srgbClr val="57585A"/>
                </a:solidFill>
              </a:rPr>
              <a:t>Understand the management of oral PrEP for AGYW.</a:t>
            </a:r>
            <a:endParaRPr lang="en-ZA" dirty="0">
              <a:solidFill>
                <a:srgbClr val="57585A"/>
              </a:solidFill>
            </a:endParaRPr>
          </a:p>
          <a:p>
            <a:pPr lvl="0">
              <a:spcBef>
                <a:spcPts val="600"/>
              </a:spcBef>
            </a:pPr>
            <a:r>
              <a:rPr lang="en-US" dirty="0">
                <a:solidFill>
                  <a:srgbClr val="57585A"/>
                </a:solidFill>
              </a:rPr>
              <a:t>Identify ways to provide youth-friendly oral PrEP adherence and counselling support.</a:t>
            </a:r>
          </a:p>
          <a:p>
            <a:pPr lvl="0">
              <a:spcBef>
                <a:spcPts val="600"/>
              </a:spcBef>
            </a:pPr>
            <a:r>
              <a:rPr lang="en-US" dirty="0">
                <a:solidFill>
                  <a:srgbClr val="57585A"/>
                </a:solidFill>
              </a:rPr>
              <a:t>Understand the range of specific knowledge, attitudes, and skills required to provide oral PrEP to AGYW.</a:t>
            </a:r>
          </a:p>
          <a:p>
            <a:pPr lvl="0">
              <a:spcBef>
                <a:spcPts val="600"/>
              </a:spcBef>
            </a:pPr>
            <a:r>
              <a:rPr lang="en-US" dirty="0">
                <a:solidFill>
                  <a:srgbClr val="57585A"/>
                </a:solidFill>
              </a:rPr>
              <a:t>Be aware of your own values and how these may affect (both positively and negatively) your communication with clients.</a:t>
            </a:r>
          </a:p>
          <a:p>
            <a:pPr lvl="0">
              <a:spcBef>
                <a:spcPts val="600"/>
              </a:spcBef>
            </a:pPr>
            <a:endParaRPr lang="en-ZA" dirty="0">
              <a:solidFill>
                <a:srgbClr val="57585A"/>
              </a:solidFill>
            </a:endParaRPr>
          </a:p>
        </p:txBody>
      </p:sp>
      <p:sp>
        <p:nvSpPr>
          <p:cNvPr id="2" name="TextBox 1">
            <a:extLst>
              <a:ext uri="{FF2B5EF4-FFF2-40B4-BE49-F238E27FC236}">
                <a16:creationId xmlns:a16="http://schemas.microsoft.com/office/drawing/2014/main" id="{B49E0AC0-310B-4CFB-AF32-58DE55AE15A5}"/>
              </a:ext>
            </a:extLst>
          </p:cNvPr>
          <p:cNvSpPr txBox="1"/>
          <p:nvPr/>
        </p:nvSpPr>
        <p:spPr>
          <a:xfrm>
            <a:off x="609600" y="6170270"/>
            <a:ext cx="11228832" cy="369332"/>
          </a:xfrm>
          <a:prstGeom prst="rect">
            <a:avLst/>
          </a:prstGeom>
          <a:noFill/>
        </p:spPr>
        <p:txBody>
          <a:bodyPr wrap="square" rtlCol="0">
            <a:spAutoFit/>
          </a:bodyPr>
          <a:lstStyle/>
          <a:p>
            <a:r>
              <a:rPr lang="en-ZA" dirty="0"/>
              <a:t>See </a:t>
            </a:r>
            <a:r>
              <a:rPr lang="en-ZA" dirty="0">
                <a:hlinkClick r:id="rId3" action="ppaction://hlinkfile"/>
              </a:rPr>
              <a:t>Attachment 1</a:t>
            </a:r>
            <a:r>
              <a:rPr lang="en-ZA" dirty="0"/>
              <a:t> for an introduction to this training package.</a:t>
            </a:r>
          </a:p>
        </p:txBody>
      </p:sp>
    </p:spTree>
    <p:extLst>
      <p:ext uri="{BB962C8B-B14F-4D97-AF65-F5344CB8AC3E}">
        <p14:creationId xmlns:p14="http://schemas.microsoft.com/office/powerpoint/2010/main" val="3155190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445197"/>
            <a:ext cx="10972800" cy="972441"/>
          </a:xfrm>
        </p:spPr>
        <p:txBody>
          <a:bodyPr/>
          <a:lstStyle/>
          <a:p>
            <a:r>
              <a:rPr lang="en-US" dirty="0"/>
              <a:t>Acronyms and abbreviations</a:t>
            </a:r>
          </a:p>
        </p:txBody>
      </p:sp>
      <p:sp>
        <p:nvSpPr>
          <p:cNvPr id="3" name="Text Placeholder 2"/>
          <p:cNvSpPr>
            <a:spLocks noGrp="1"/>
          </p:cNvSpPr>
          <p:nvPr>
            <p:ph type="body" sz="quarter" idx="10"/>
          </p:nvPr>
        </p:nvSpPr>
        <p:spPr>
          <a:xfrm>
            <a:off x="609600" y="1279525"/>
            <a:ext cx="4876800" cy="4885748"/>
          </a:xfrm>
        </p:spPr>
        <p:txBody>
          <a:bodyPr/>
          <a:lstStyle/>
          <a:p>
            <a:r>
              <a:rPr lang="en-US" sz="1600" dirty="0"/>
              <a:t>AGYW		Adolescent girls and young women</a:t>
            </a:r>
          </a:p>
          <a:p>
            <a:r>
              <a:rPr lang="en-US" sz="1600" dirty="0"/>
              <a:t>ART		Antiretroviral treatment</a:t>
            </a:r>
          </a:p>
          <a:p>
            <a:r>
              <a:rPr lang="en-US" sz="1600" dirty="0"/>
              <a:t>ARV		Antiretroviral</a:t>
            </a:r>
          </a:p>
          <a:p>
            <a:r>
              <a:rPr lang="en-US" sz="1600" dirty="0"/>
              <a:t>BV		Bacterial </a:t>
            </a:r>
            <a:r>
              <a:rPr lang="en-US" sz="1600" dirty="0" err="1"/>
              <a:t>vaginosis</a:t>
            </a:r>
            <a:endParaRPr lang="en-US" sz="1600" dirty="0"/>
          </a:p>
          <a:p>
            <a:r>
              <a:rPr lang="en-US" sz="1600" dirty="0"/>
              <a:t>CI		Confidence interval</a:t>
            </a:r>
          </a:p>
          <a:p>
            <a:r>
              <a:rPr lang="en-US" sz="1600" dirty="0" err="1"/>
              <a:t>CrCl</a:t>
            </a:r>
            <a:r>
              <a:rPr lang="en-US" sz="1600" dirty="0"/>
              <a:t>		</a:t>
            </a:r>
            <a:r>
              <a:rPr lang="en-US" sz="1600" dirty="0" err="1"/>
              <a:t>Creatinine</a:t>
            </a:r>
            <a:r>
              <a:rPr lang="en-US" sz="1600" dirty="0"/>
              <a:t> clearance</a:t>
            </a:r>
          </a:p>
          <a:p>
            <a:r>
              <a:rPr lang="en-US" sz="1600" dirty="0"/>
              <a:t>CT		Chlamydia trachomatis</a:t>
            </a:r>
          </a:p>
          <a:p>
            <a:r>
              <a:rPr lang="en-US" sz="1600" dirty="0" err="1"/>
              <a:t>eGFR</a:t>
            </a:r>
            <a:r>
              <a:rPr lang="en-US" sz="1600" dirty="0"/>
              <a:t>		Estimated glomerular filtration rate</a:t>
            </a:r>
          </a:p>
          <a:p>
            <a:r>
              <a:rPr lang="en-US" sz="1600" dirty="0"/>
              <a:t>FDA		Food and Drug Administration</a:t>
            </a:r>
          </a:p>
          <a:p>
            <a:r>
              <a:rPr lang="en-US" sz="1600" dirty="0"/>
              <a:t>FTC		</a:t>
            </a:r>
            <a:r>
              <a:rPr lang="en-US" sz="1600" dirty="0" err="1"/>
              <a:t>Emtricitabine</a:t>
            </a:r>
            <a:endParaRPr lang="en-US" sz="1600" dirty="0"/>
          </a:p>
          <a:p>
            <a:r>
              <a:rPr lang="en-US" sz="1600" dirty="0"/>
              <a:t>GBV		Gender-based violence</a:t>
            </a:r>
          </a:p>
          <a:p>
            <a:r>
              <a:rPr lang="en-US" sz="1600" dirty="0" err="1"/>
              <a:t>hCG</a:t>
            </a:r>
            <a:r>
              <a:rPr lang="en-US" sz="1600" dirty="0"/>
              <a:t>		Human chorionic gonadotropin</a:t>
            </a:r>
          </a:p>
          <a:p>
            <a:r>
              <a:rPr lang="en-US" sz="1600" dirty="0"/>
              <a:t>HTC		Hematocrit</a:t>
            </a:r>
          </a:p>
          <a:p>
            <a:r>
              <a:rPr lang="en-US" sz="1600" dirty="0"/>
              <a:t>HBV		Hepatitis B virus</a:t>
            </a:r>
          </a:p>
          <a:p>
            <a:r>
              <a:rPr lang="en-US" sz="1600" dirty="0" err="1"/>
              <a:t>HBSaB</a:t>
            </a:r>
            <a:r>
              <a:rPr lang="en-US" sz="1600" dirty="0"/>
              <a:t>		Antibody to hepatitis B surface antigen</a:t>
            </a:r>
          </a:p>
          <a:p>
            <a:r>
              <a:rPr lang="en-US" sz="1600" dirty="0" err="1"/>
              <a:t>HBSaG</a:t>
            </a:r>
            <a:r>
              <a:rPr lang="en-US" sz="1600" dirty="0"/>
              <a:t>		Hepatitis B surface antigen</a:t>
            </a:r>
          </a:p>
          <a:p>
            <a:r>
              <a:rPr lang="en-US" sz="1600" dirty="0"/>
              <a:t>HPV		Human papillomavirus</a:t>
            </a:r>
          </a:p>
          <a:p>
            <a:r>
              <a:rPr lang="en-US" sz="1600" dirty="0"/>
              <a:t>HSV-2		Herpes simplex virus type 2</a:t>
            </a:r>
          </a:p>
          <a:p>
            <a:endParaRPr lang="en-US" sz="1600" dirty="0"/>
          </a:p>
          <a:p>
            <a:endParaRPr lang="en-US" sz="1600" dirty="0"/>
          </a:p>
          <a:p>
            <a:endParaRPr lang="en-US" sz="1600" dirty="0"/>
          </a:p>
          <a:p>
            <a:endParaRPr lang="en-US" dirty="0"/>
          </a:p>
        </p:txBody>
      </p:sp>
      <p:sp>
        <p:nvSpPr>
          <p:cNvPr id="5" name="Text Placeholder 2"/>
          <p:cNvSpPr txBox="1">
            <a:spLocks/>
          </p:cNvSpPr>
          <p:nvPr/>
        </p:nvSpPr>
        <p:spPr>
          <a:xfrm>
            <a:off x="5664199" y="1114426"/>
            <a:ext cx="6047155" cy="4885748"/>
          </a:xfrm>
          <a:prstGeom prst="rect">
            <a:avLst/>
          </a:prstGeom>
        </p:spPr>
        <p:txBody>
          <a:bodyPr vert="horz"/>
          <a:lstStyle>
            <a:lvl1pPr marL="342900" indent="-342900" algn="l" defTabSz="457200" rtl="0" eaLnBrk="1" latinLnBrk="0" hangingPunct="1">
              <a:spcBef>
                <a:spcPct val="20000"/>
              </a:spcBef>
              <a:buClr>
                <a:srgbClr val="008080"/>
              </a:buClr>
              <a:buSzPct val="100000"/>
              <a:buFont typeface="Arial"/>
              <a:buChar char="•"/>
              <a:defRPr sz="2800" b="0" i="0" kern="1200" spc="0">
                <a:solidFill>
                  <a:srgbClr val="535352"/>
                </a:solidFill>
                <a:latin typeface="Calibri"/>
                <a:ea typeface="+mn-ea"/>
                <a:cs typeface="Calibri"/>
              </a:defRPr>
            </a:lvl1pPr>
            <a:lvl2pPr marL="742950" indent="-285750" algn="l" defTabSz="457200" rtl="0" eaLnBrk="1" latinLnBrk="0" hangingPunct="1">
              <a:spcBef>
                <a:spcPct val="20000"/>
              </a:spcBef>
              <a:buClr>
                <a:srgbClr val="008080"/>
              </a:buClr>
              <a:buFont typeface="Arial"/>
              <a:buChar char="–"/>
              <a:defRPr sz="2800" kern="1200">
                <a:solidFill>
                  <a:srgbClr val="535352"/>
                </a:solidFill>
                <a:latin typeface="Calibri"/>
                <a:ea typeface="+mn-ea"/>
                <a:cs typeface="Calibri"/>
              </a:defRPr>
            </a:lvl2pPr>
            <a:lvl3pPr marL="1143000" indent="-228600" algn="l" defTabSz="457200" rtl="0" eaLnBrk="1" latinLnBrk="0" hangingPunct="1">
              <a:spcBef>
                <a:spcPct val="20000"/>
              </a:spcBef>
              <a:buClr>
                <a:srgbClr val="008080"/>
              </a:buClr>
              <a:buSzPct val="83000"/>
              <a:buFont typeface="Courier New"/>
              <a:buChar char="o"/>
              <a:defRPr sz="2400" kern="1200">
                <a:solidFill>
                  <a:srgbClr val="535352"/>
                </a:solidFill>
                <a:latin typeface="Calibri"/>
                <a:ea typeface="+mn-ea"/>
                <a:cs typeface="Calibri"/>
              </a:defRPr>
            </a:lvl3pPr>
            <a:lvl4pPr marL="16002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4pPr>
            <a:lvl5pPr marL="20574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IEC		Information, education, and communication</a:t>
            </a:r>
          </a:p>
          <a:p>
            <a:r>
              <a:rPr lang="en-US" sz="1600" dirty="0"/>
              <a:t>IPV		</a:t>
            </a:r>
            <a:r>
              <a:rPr lang="en-US" sz="1600" dirty="0">
                <a:solidFill>
                  <a:schemeClr val="tx1">
                    <a:lumMod val="65000"/>
                    <a:lumOff val="35000"/>
                  </a:schemeClr>
                </a:solidFill>
              </a:rPr>
              <a:t>Intimate partner </a:t>
            </a:r>
            <a:r>
              <a:rPr lang="en-US" sz="1600" dirty="0"/>
              <a:t>violence</a:t>
            </a:r>
          </a:p>
          <a:p>
            <a:r>
              <a:rPr lang="en-US" sz="1600" dirty="0"/>
              <a:t>LGBTIQA	Lesbian, gay, bisexual, transgender, intersex, 			          queer (questioning), and asexual</a:t>
            </a:r>
          </a:p>
          <a:p>
            <a:r>
              <a:rPr lang="en-US" sz="1600" dirty="0"/>
              <a:t>LFT		Liver function test</a:t>
            </a:r>
          </a:p>
          <a:p>
            <a:r>
              <a:rPr lang="en-US" sz="1600" dirty="0"/>
              <a:t>MCC/SA	Medicines Control Council/South Africa</a:t>
            </a:r>
          </a:p>
          <a:p>
            <a:r>
              <a:rPr lang="en-US" sz="1600" dirty="0"/>
              <a:t>MSM		Men who have sex with men</a:t>
            </a:r>
          </a:p>
          <a:p>
            <a:r>
              <a:rPr lang="en-US" sz="1600" dirty="0"/>
              <a:t>NG		Neisseria gonorrhea</a:t>
            </a:r>
          </a:p>
          <a:p>
            <a:r>
              <a:rPr lang="en-US" sz="1600" dirty="0"/>
              <a:t>PEP		Post-exposure prophylaxis</a:t>
            </a:r>
          </a:p>
          <a:p>
            <a:r>
              <a:rPr lang="en-US" sz="1600" dirty="0" err="1"/>
              <a:t>PrEP</a:t>
            </a:r>
            <a:r>
              <a:rPr lang="en-US" sz="1600" dirty="0"/>
              <a:t>		Pre-exposure prophylaxis</a:t>
            </a:r>
          </a:p>
          <a:p>
            <a:r>
              <a:rPr lang="en-US" sz="1600" dirty="0"/>
              <a:t>SAHPRA	South African Health Products Regulatory Authority</a:t>
            </a:r>
          </a:p>
          <a:p>
            <a:r>
              <a:rPr lang="en-US" sz="1600" dirty="0"/>
              <a:t>SRH		Sexual and reproductive health</a:t>
            </a:r>
          </a:p>
          <a:p>
            <a:r>
              <a:rPr lang="en-US" sz="1600" dirty="0"/>
              <a:t>STI		Sexually transmitted infection</a:t>
            </a:r>
          </a:p>
          <a:p>
            <a:r>
              <a:rPr lang="en-US" sz="1600" dirty="0"/>
              <a:t>TB		Tuberculosis</a:t>
            </a:r>
          </a:p>
          <a:p>
            <a:r>
              <a:rPr lang="en-US" sz="1600" dirty="0"/>
              <a:t>TDF		</a:t>
            </a:r>
            <a:r>
              <a:rPr lang="en-US" sz="1600" dirty="0" err="1"/>
              <a:t>Tenofovir</a:t>
            </a:r>
            <a:r>
              <a:rPr lang="en-US" sz="1600" dirty="0"/>
              <a:t> </a:t>
            </a:r>
            <a:r>
              <a:rPr lang="en-US" sz="1600" dirty="0" err="1"/>
              <a:t>disoproxil</a:t>
            </a:r>
            <a:r>
              <a:rPr lang="en-US" sz="1600" dirty="0"/>
              <a:t> </a:t>
            </a:r>
            <a:r>
              <a:rPr lang="en-US" sz="1600" dirty="0" err="1"/>
              <a:t>fumarate</a:t>
            </a:r>
            <a:endParaRPr lang="en-US" sz="1600" dirty="0"/>
          </a:p>
          <a:p>
            <a:r>
              <a:rPr lang="en-US" sz="1600" dirty="0"/>
              <a:t>UNAIDS	Joint United Nations </a:t>
            </a:r>
            <a:r>
              <a:rPr lang="en-US" sz="1600" dirty="0" err="1"/>
              <a:t>Programme</a:t>
            </a:r>
            <a:r>
              <a:rPr lang="en-US" sz="1600" dirty="0"/>
              <a:t> on HIV/AIDS</a:t>
            </a:r>
          </a:p>
          <a:p>
            <a:r>
              <a:rPr lang="en-US" sz="1600" dirty="0"/>
              <a:t>USAID		U.S. Agency for International Development	</a:t>
            </a:r>
          </a:p>
          <a:p>
            <a:r>
              <a:rPr lang="en-US" sz="1600" dirty="0"/>
              <a:t>WHO		World Health Organization</a:t>
            </a:r>
          </a:p>
          <a:p>
            <a:endParaRPr lang="en-US" dirty="0"/>
          </a:p>
        </p:txBody>
      </p:sp>
    </p:spTree>
    <p:extLst>
      <p:ext uri="{BB962C8B-B14F-4D97-AF65-F5344CB8AC3E}">
        <p14:creationId xmlns:p14="http://schemas.microsoft.com/office/powerpoint/2010/main" val="3227530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30"/>
          <p:cNvSpPr txBox="1"/>
          <p:nvPr/>
        </p:nvSpPr>
        <p:spPr>
          <a:xfrm>
            <a:off x="342143" y="4242495"/>
            <a:ext cx="5563082" cy="144655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10394B"/>
                </a:solidFill>
                <a:latin typeface="Gill Sans MT" panose="020B0502020104020203" pitchFamily="34" charset="0"/>
              </a:rPr>
              <a:t>This program is made possible by the generous assistance from the American people through the U.S. Agency for International Development (USAID) in partnership with PEPFAR under the terms of Cooperative Agreement No. AID-OAA-A-15-00035. The contents do not necessarily reflect the views of USAID or the United States Government.</a:t>
            </a:r>
          </a:p>
          <a:p>
            <a:pPr algn="r"/>
            <a:endParaRPr lang="en-US" dirty="0">
              <a:solidFill>
                <a:srgbClr val="10394B"/>
              </a:solidFill>
              <a:latin typeface="Gill Sans MT" panose="020B0502020104020203" pitchFamily="34" charset="0"/>
            </a:endParaRPr>
          </a:p>
        </p:txBody>
      </p:sp>
      <p:grpSp>
        <p:nvGrpSpPr>
          <p:cNvPr id="20" name="Group 19"/>
          <p:cNvGrpSpPr/>
          <p:nvPr/>
        </p:nvGrpSpPr>
        <p:grpSpPr>
          <a:xfrm>
            <a:off x="6188283" y="4023663"/>
            <a:ext cx="4963604" cy="1608835"/>
            <a:chOff x="3506572" y="3563859"/>
            <a:chExt cx="4963604" cy="1608835"/>
          </a:xfrm>
        </p:grpSpPr>
        <p:pic>
          <p:nvPicPr>
            <p:cNvPr id="37" name="Picture 36" descr="AVAC3677_Log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70337" y="4124912"/>
              <a:ext cx="819876" cy="372933"/>
            </a:xfrm>
            <a:prstGeom prst="rect">
              <a:avLst/>
            </a:prstGeom>
          </p:spPr>
        </p:pic>
        <p:pic>
          <p:nvPicPr>
            <p:cNvPr id="38" name="Picture 37" descr="AvenirHealth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0275" y="4705873"/>
              <a:ext cx="869446" cy="347429"/>
            </a:xfrm>
            <a:prstGeom prst="rect">
              <a:avLst/>
            </a:prstGeom>
          </p:spPr>
        </p:pic>
        <p:pic>
          <p:nvPicPr>
            <p:cNvPr id="39" name="Picture 38" descr="FHI360-logo-horizontal-colo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6572" y="4116792"/>
              <a:ext cx="769104" cy="342508"/>
            </a:xfrm>
            <a:prstGeom prst="rect">
              <a:avLst/>
            </a:prstGeom>
          </p:spPr>
        </p:pic>
        <p:pic>
          <p:nvPicPr>
            <p:cNvPr id="40" name="Picture 39" descr="FSG-logo.jpe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2631" y="4691404"/>
              <a:ext cx="1226784" cy="325524"/>
            </a:xfrm>
            <a:prstGeom prst="rect">
              <a:avLst/>
            </a:prstGeom>
          </p:spPr>
        </p:pic>
        <p:pic>
          <p:nvPicPr>
            <p:cNvPr id="41" name="Picture 40" descr="LVCT-Health-logo.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41281" y="4116792"/>
              <a:ext cx="628895" cy="419682"/>
            </a:xfrm>
            <a:prstGeom prst="rect">
              <a:avLst/>
            </a:prstGeom>
          </p:spPr>
        </p:pic>
        <p:pic>
          <p:nvPicPr>
            <p:cNvPr id="42" name="Picture 41" descr="McCann-Global-Health-Logo.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62422" y="4527612"/>
              <a:ext cx="834795" cy="645082"/>
            </a:xfrm>
            <a:prstGeom prst="rect">
              <a:avLst/>
            </a:prstGeom>
          </p:spPr>
        </p:pic>
        <p:pic>
          <p:nvPicPr>
            <p:cNvPr id="43" name="Picture 42" descr="LSHTM-logo.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38976" y="4691404"/>
              <a:ext cx="831016" cy="436419"/>
            </a:xfrm>
            <a:prstGeom prst="rect">
              <a:avLst/>
            </a:prstGeom>
          </p:spPr>
        </p:pic>
        <p:pic>
          <p:nvPicPr>
            <p:cNvPr id="44" name="Picture 43"/>
            <p:cNvPicPr>
              <a:picLocks noChangeAspect="1"/>
            </p:cNvPicPr>
            <p:nvPr/>
          </p:nvPicPr>
          <p:blipFill rotWithShape="1">
            <a:blip r:embed="rId9"/>
            <a:srcRect l="14028" t="22842" r="13204" b="21811"/>
            <a:stretch/>
          </p:blipFill>
          <p:spPr>
            <a:xfrm>
              <a:off x="4599816" y="4055478"/>
              <a:ext cx="925212" cy="450488"/>
            </a:xfrm>
            <a:prstGeom prst="rect">
              <a:avLst/>
            </a:prstGeom>
          </p:spPr>
        </p:pic>
        <p:pic>
          <p:nvPicPr>
            <p:cNvPr id="45" name="Picture 44"/>
            <p:cNvPicPr>
              <a:picLocks noChangeAspect="1"/>
            </p:cNvPicPr>
            <p:nvPr/>
          </p:nvPicPr>
          <p:blipFill>
            <a:blip r:embed="rId10"/>
            <a:stretch>
              <a:fillRect/>
            </a:stretch>
          </p:blipFill>
          <p:spPr>
            <a:xfrm>
              <a:off x="6727975" y="4046141"/>
              <a:ext cx="975544" cy="518055"/>
            </a:xfrm>
            <a:prstGeom prst="rect">
              <a:avLst/>
            </a:prstGeom>
          </p:spPr>
        </p:pic>
        <p:sp>
          <p:nvSpPr>
            <p:cNvPr id="46" name="Rectangle 45"/>
            <p:cNvSpPr>
              <a:spLocks noChangeArrowheads="1"/>
            </p:cNvSpPr>
            <p:nvPr/>
          </p:nvSpPr>
          <p:spPr bwMode="auto">
            <a:xfrm>
              <a:off x="3594981" y="3563859"/>
              <a:ext cx="4604471" cy="56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en-US" b="1" dirty="0">
                  <a:solidFill>
                    <a:srgbClr val="178793"/>
                  </a:solidFill>
                  <a:latin typeface="Gill Sans MT" panose="020B0502020104020203" pitchFamily="34" charset="0"/>
                </a:rPr>
                <a:t>OPTIONS Consortium Partners</a:t>
              </a:r>
            </a:p>
          </p:txBody>
        </p:sp>
      </p:grpSp>
      <p:sp>
        <p:nvSpPr>
          <p:cNvPr id="2" name="Rectangle 1">
            <a:extLst>
              <a:ext uri="{FF2B5EF4-FFF2-40B4-BE49-F238E27FC236}">
                <a16:creationId xmlns:a16="http://schemas.microsoft.com/office/drawing/2014/main" id="{4A5BFAF4-5B29-4A33-8F7E-5B27AA2AC6DD}"/>
              </a:ext>
            </a:extLst>
          </p:cNvPr>
          <p:cNvSpPr/>
          <p:nvPr/>
        </p:nvSpPr>
        <p:spPr>
          <a:xfrm>
            <a:off x="543614" y="1174635"/>
            <a:ext cx="11038787" cy="2677656"/>
          </a:xfrm>
          <a:prstGeom prst="rect">
            <a:avLst/>
          </a:prstGeom>
        </p:spPr>
        <p:txBody>
          <a:bodyPr wrap="square">
            <a:spAutoFit/>
          </a:bodyPr>
          <a:lstStyle/>
          <a:p>
            <a:r>
              <a:rPr lang="en-ZA" sz="2400" dirty="0"/>
              <a:t>This training package was developed by the OPTIONS Consortium.  </a:t>
            </a:r>
          </a:p>
          <a:p>
            <a:r>
              <a:rPr lang="en-ZA" sz="2400" dirty="0"/>
              <a:t>If you adapt the slides, please </a:t>
            </a:r>
            <a:r>
              <a:rPr lang="en-ZA" sz="2400" u="sng" dirty="0"/>
              <a:t>acknowledge the source</a:t>
            </a:r>
            <a:r>
              <a:rPr lang="en-ZA" sz="2400" dirty="0"/>
              <a:t>:  </a:t>
            </a:r>
          </a:p>
          <a:p>
            <a:endParaRPr lang="en-US" sz="2400" b="1" dirty="0"/>
          </a:p>
          <a:p>
            <a:r>
              <a:rPr lang="en-US" sz="2400" b="1" dirty="0"/>
              <a:t>Suggested citation:</a:t>
            </a:r>
            <a:r>
              <a:rPr lang="en-US" sz="2400" dirty="0"/>
              <a:t> “OPTIONS Provider Training Package: Effective Delivery of Oral Pre-exposure Prophylaxis for Adolescent Girls and Young Women ”. OPTIONS Consortium, June 2019. </a:t>
            </a:r>
            <a:r>
              <a:rPr lang="en-US" sz="2400" u="sng" dirty="0">
                <a:hlinkClick r:id="rId11"/>
              </a:rPr>
              <a:t>https://www.prepwatch.org/resource/effective-delivery-oral-prep-agyw/</a:t>
            </a:r>
            <a:r>
              <a:rPr lang="en-US" sz="2400" u="sng" dirty="0"/>
              <a:t> </a:t>
            </a:r>
            <a:r>
              <a:rPr lang="en-US" sz="2400" dirty="0"/>
              <a:t>(download date)</a:t>
            </a:r>
          </a:p>
        </p:txBody>
      </p:sp>
      <p:sp>
        <p:nvSpPr>
          <p:cNvPr id="22" name="Title 2">
            <a:extLst>
              <a:ext uri="{FF2B5EF4-FFF2-40B4-BE49-F238E27FC236}">
                <a16:creationId xmlns:a16="http://schemas.microsoft.com/office/drawing/2014/main" id="{0190CECC-E688-4210-AB5C-170BAFB533F4}"/>
              </a:ext>
            </a:extLst>
          </p:cNvPr>
          <p:cNvSpPr txBox="1">
            <a:spLocks/>
          </p:cNvSpPr>
          <p:nvPr/>
        </p:nvSpPr>
        <p:spPr>
          <a:xfrm>
            <a:off x="609601" y="445197"/>
            <a:ext cx="10972800" cy="972441"/>
          </a:xfrm>
          <a:prstGeom prst="rect">
            <a:avLst/>
          </a:prstGeom>
        </p:spPr>
        <p:txBody>
          <a:bodyPr/>
          <a:lst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a:lstStyle>
          <a:p>
            <a:r>
              <a:rPr lang="en-US" dirty="0">
                <a:solidFill>
                  <a:srgbClr val="10394B"/>
                </a:solidFill>
              </a:rPr>
              <a:t>Acknowledgements</a:t>
            </a:r>
            <a:endParaRPr lang="en-GB" dirty="0">
              <a:solidFill>
                <a:srgbClr val="10394B"/>
              </a:solidFill>
            </a:endParaRPr>
          </a:p>
        </p:txBody>
      </p:sp>
    </p:spTree>
    <p:extLst>
      <p:ext uri="{BB962C8B-B14F-4D97-AF65-F5344CB8AC3E}">
        <p14:creationId xmlns:p14="http://schemas.microsoft.com/office/powerpoint/2010/main" val="2331385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1348668FCBAD42ADF88B59B65F4FCD" ma:contentTypeVersion="11" ma:contentTypeDescription="Create a new document." ma:contentTypeScope="" ma:versionID="ef2e156212d9cf2a3a5ab8cc0cf7d168">
  <xsd:schema xmlns:xsd="http://www.w3.org/2001/XMLSchema" xmlns:xs="http://www.w3.org/2001/XMLSchema" xmlns:p="http://schemas.microsoft.com/office/2006/metadata/properties" xmlns:ns2="60de8125-fdd4-4850-b584-45067f913fb7" xmlns:ns3="4d70f775-b816-4d34-b2bf-d63fcbaa68fe" targetNamespace="http://schemas.microsoft.com/office/2006/metadata/properties" ma:root="true" ma:fieldsID="886e6cb5fa454296c6df316cc44b4ce0" ns2:_="" ns3:_="">
    <xsd:import namespace="60de8125-fdd4-4850-b584-45067f913fb7"/>
    <xsd:import namespace="4d70f775-b816-4d34-b2bf-d63fcbaa68fe"/>
    <xsd:element name="properties">
      <xsd:complexType>
        <xsd:sequence>
          <xsd:element name="documentManagement">
            <xsd:complexType>
              <xsd:all>
                <xsd:element ref="ns2:Sub_x002d_activities" minOccurs="0"/>
                <xsd:element ref="ns2:DocType" minOccurs="0"/>
                <xsd:element ref="ns2:Relevant_x0020_for_x0020_M_x0026_E_x003f_" minOccurs="0"/>
                <xsd:element ref="ns2:Date" minOccurs="0"/>
                <xsd:element ref="ns2:Partner" minOccurs="0"/>
                <xsd:element ref="ns3:SharedWithUsers" minOccurs="0"/>
                <xsd:element ref="ns3:SharedWithDetails" minOccurs="0"/>
                <xsd:element ref="ns2:MediaServiceMetadata" minOccurs="0"/>
                <xsd:element ref="ns2:MediaServiceFastMetadata" minOccurs="0"/>
                <xsd:element ref="ns2:br8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de8125-fdd4-4850-b584-45067f913fb7" elementFormDefault="qualified">
    <xsd:import namespace="http://schemas.microsoft.com/office/2006/documentManagement/types"/>
    <xsd:import namespace="http://schemas.microsoft.com/office/infopath/2007/PartnerControls"/>
    <xsd:element name="Sub_x002d_activities" ma:index="8" nillable="true" ma:displayName="Sub-activity" ma:format="Dropdown" ma:internalName="Sub_x002d_activities">
      <xsd:simpleType>
        <xsd:restriction base="dms:Choice">
          <xsd:enumeration value="B01: Modeling"/>
          <xsd:enumeration value="B02: Oral PrEP costing"/>
          <xsd:enumeration value="B03: Oral PrEP rollout scenarios"/>
          <xsd:enumeration value="B04: Ring investment case"/>
          <xsd:enumeration value="B05: Market strategy"/>
          <xsd:enumeration value="B06: Provider training"/>
          <xsd:enumeration value="B07: M&amp;E toolkit"/>
          <xsd:enumeration value="B08: Process Eval"/>
          <xsd:enumeration value="B09: Provider KAPB"/>
          <xsd:enumeration value="B10: DCE"/>
          <xsd:enumeration value="B11: Costing of AGYW"/>
          <xsd:enumeration value="B12: IS"/>
          <xsd:enumeration value="B13: TWG Support"/>
        </xsd:restriction>
      </xsd:simpleType>
    </xsd:element>
    <xsd:element name="DocType" ma:index="9" nillable="true" ma:displayName="DocType" ma:format="Dropdown" ma:internalName="DocType">
      <xsd:simpleType>
        <xsd:restriction base="dms:Choice">
          <xsd:enumeration value="Agenda"/>
          <xsd:enumeration value="Concept"/>
          <xsd:enumeration value="Community Dialogues"/>
          <xsd:enumeration value="Data Collection"/>
          <xsd:enumeration value="Deliverable"/>
          <xsd:enumeration value="Guide"/>
          <xsd:enumeration value="ICF"/>
          <xsd:enumeration value="Implementation Materials"/>
          <xsd:enumeration value="Presentation"/>
          <xsd:enumeration value="Protocol"/>
          <xsd:enumeration value="Report"/>
          <xsd:enumeration value="Summary"/>
          <xsd:enumeration value="Template"/>
          <xsd:enumeration value="Tool"/>
          <xsd:enumeration value="Training"/>
          <xsd:enumeration value="Workplan"/>
          <xsd:enumeration value="Other"/>
        </xsd:restriction>
      </xsd:simpleType>
    </xsd:element>
    <xsd:element name="Relevant_x0020_for_x0020_M_x0026_E_x003f_" ma:index="10" nillable="true" ma:displayName="Relevant for M&amp;E?" ma:default="0" ma:internalName="Relevant_x0020_for_x0020_M_x0026_E_x003f_">
      <xsd:simpleType>
        <xsd:restriction base="dms:Boolean"/>
      </xsd:simpleType>
    </xsd:element>
    <xsd:element name="Date" ma:index="11" nillable="true" ma:displayName="Date" ma:internalName="Date">
      <xsd:simpleType>
        <xsd:restriction base="dms:Text">
          <xsd:maxLength value="255"/>
        </xsd:restriction>
      </xsd:simpleType>
    </xsd:element>
    <xsd:element name="Partner" ma:index="12" nillable="true" ma:displayName="Partner" ma:format="Dropdown" ma:internalName="Partner">
      <xsd:simpleType>
        <xsd:restriction base="dms:Choice">
          <xsd:enumeration value="AVAC"/>
          <xsd:enumeration value="Avenir"/>
          <xsd:enumeration value="FHI 360"/>
          <xsd:enumeration value="FSG"/>
          <xsd:enumeration value="LSHTM"/>
          <xsd:enumeration value="LVCT Health"/>
          <xsd:enumeration value="McCann"/>
          <xsd:enumeration value="Pangaea"/>
          <xsd:enumeration value="Wits RHI"/>
        </xsd:restriction>
      </xsd:simple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br8w" ma:index="17" nillable="true" ma:displayName="Person or Group" ma:list="UserInfo" ma:SearchPeopleOnly="false" ma:SharePointGroup="0" ma:internalName="br8w"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70f775-b816-4d34-b2bf-d63fcbaa68fe"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r8w xmlns="60de8125-fdd4-4850-b584-45067f913fb7">
      <UserInfo>
        <DisplayName>Megan Dunbar</DisplayName>
        <AccountId>170</AccountId>
        <AccountType/>
      </UserInfo>
    </br8w>
    <Relevant_x0020_for_x0020_M_x0026_E_x003f_ xmlns="60de8125-fdd4-4850-b584-45067f913fb7">true</Relevant_x0020_for_x0020_M_x0026_E_x003f_>
    <DocType xmlns="60de8125-fdd4-4850-b584-45067f913fb7">Training</DocType>
    <Sub_x002d_activities xmlns="60de8125-fdd4-4850-b584-45067f913fb7">B06: Provider training</Sub_x002d_activities>
    <Date xmlns="60de8125-fdd4-4850-b584-45067f913fb7">October 25, 2017</Date>
    <Partner xmlns="60de8125-fdd4-4850-b584-45067f913fb7">FHI 360</Partner>
    <SharedWithUsers xmlns="4d70f775-b816-4d34-b2bf-d63fcbaa68fe">
      <UserInfo>
        <DisplayName>Martha Larson</DisplayName>
        <AccountId>13</AccountId>
        <AccountType/>
      </UserInfo>
      <UserInfo>
        <DisplayName>Melanie Pleaner</DisplayName>
        <AccountId>102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6799A2-F9C8-401C-B524-DE4371BBE1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de8125-fdd4-4850-b584-45067f913fb7"/>
    <ds:schemaRef ds:uri="4d70f775-b816-4d34-b2bf-d63fcbaa68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E9765D-E8FD-4451-8864-895BE511348C}">
  <ds:schemaRefs>
    <ds:schemaRef ds:uri="http://www.w3.org/XML/1998/namespace"/>
    <ds:schemaRef ds:uri="http://purl.org/dc/terms/"/>
    <ds:schemaRef ds:uri="http://schemas.microsoft.com/office/2006/documentManagement/types"/>
    <ds:schemaRef ds:uri="http://schemas.microsoft.com/office/2006/metadata/properties"/>
    <ds:schemaRef ds:uri="http://purl.org/dc/elements/1.1/"/>
    <ds:schemaRef ds:uri="4d70f775-b816-4d34-b2bf-d63fcbaa68fe"/>
    <ds:schemaRef ds:uri="http://schemas.openxmlformats.org/package/2006/metadata/core-properties"/>
    <ds:schemaRef ds:uri="http://schemas.microsoft.com/office/infopath/2007/PartnerControls"/>
    <ds:schemaRef ds:uri="60de8125-fdd4-4850-b584-45067f913fb7"/>
    <ds:schemaRef ds:uri="http://purl.org/dc/dcmitype/"/>
  </ds:schemaRefs>
</ds:datastoreItem>
</file>

<file path=customXml/itemProps3.xml><?xml version="1.0" encoding="utf-8"?>
<ds:datastoreItem xmlns:ds="http://schemas.openxmlformats.org/officeDocument/2006/customXml" ds:itemID="{9D829120-DCDD-40E8-8D25-D53096A378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43087</TotalTime>
  <Words>843</Words>
  <Application>Microsoft Office PowerPoint</Application>
  <PresentationFormat>Widescreen</PresentationFormat>
  <Paragraphs>120</Paragraphs>
  <Slides>7</Slides>
  <Notes>5</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Courier New</vt:lpstr>
      <vt:lpstr>Gill Sans MT</vt:lpstr>
      <vt:lpstr>Office Theme</vt:lpstr>
      <vt:lpstr>PowerPoint Presentation</vt:lpstr>
      <vt:lpstr>Notes for the presenter  </vt:lpstr>
      <vt:lpstr>Notes for the presenter </vt:lpstr>
      <vt:lpstr>Outline of training</vt:lpstr>
      <vt:lpstr>By the end of this training, you will:</vt:lpstr>
      <vt:lpstr>Acronyms and abbreviations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mpleaner@wrhi.ac.za</dc:creator>
  <cp:lastModifiedBy>Martha Larson</cp:lastModifiedBy>
  <cp:revision>1178</cp:revision>
  <cp:lastPrinted>2018-04-16T15:09:58Z</cp:lastPrinted>
  <dcterms:created xsi:type="dcterms:W3CDTF">2015-05-29T10:17:29Z</dcterms:created>
  <dcterms:modified xsi:type="dcterms:W3CDTF">2019-06-21T19:10:36Z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0x0101003C1348668FCBAD42ADF88B59B65F4FCD</vt:lpwstr>
  </property>
</Properties>
</file>