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74" r:id="rId5"/>
    <p:sldId id="1147" r:id="rId6"/>
    <p:sldId id="1161" r:id="rId7"/>
    <p:sldId id="1146" r:id="rId8"/>
    <p:sldId id="1155" r:id="rId9"/>
    <p:sldId id="1162" r:id="rId10"/>
    <p:sldId id="1154" r:id="rId11"/>
    <p:sldId id="1157" r:id="rId12"/>
    <p:sldId id="1160" r:id="rId13"/>
    <p:sldId id="1158" r:id="rId14"/>
    <p:sldId id="1159" r:id="rId15"/>
    <p:sldId id="1148" r:id="rId16"/>
    <p:sldId id="1153" r:id="rId17"/>
    <p:sldId id="1144" r:id="rId18"/>
    <p:sldId id="1145" r:id="rId19"/>
    <p:sldId id="360" r:id="rId20"/>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68">
          <p15:clr>
            <a:srgbClr val="A4A3A4"/>
          </p15:clr>
        </p15:guide>
        <p15:guide id="4" orient="horz" pos="991">
          <p15:clr>
            <a:srgbClr val="A4A3A4"/>
          </p15:clr>
        </p15:guide>
        <p15:guide id="5" orient="horz" pos="1962">
          <p15:clr>
            <a:srgbClr val="A4A3A4"/>
          </p15:clr>
        </p15:guide>
        <p15:guide id="6" orient="horz" pos="407">
          <p15:clr>
            <a:srgbClr val="A4A3A4"/>
          </p15:clr>
        </p15:guide>
        <p15:guide id="7" orient="horz" pos="5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Harstad" initials="NH" lastIdx="85" clrIdx="0"/>
  <p:cmAuthor id="7" name="Crystal Ng" initials="CN" lastIdx="11" clrIdx="7">
    <p:extLst>
      <p:ext uri="{19B8F6BF-5375-455C-9EA6-DF929625EA0E}">
        <p15:presenceInfo xmlns:p15="http://schemas.microsoft.com/office/powerpoint/2012/main" userId="S-1-5-21-839522115-1801674531-725345543-14716" providerId="AD"/>
      </p:ext>
    </p:extLst>
  </p:cmAuthor>
  <p:cmAuthor id="1" name="Neeraja Bhavaraju" initials="NB" lastIdx="18" clrIdx="1"/>
  <p:cmAuthor id="8" name="Holly Seltzer" initials="HS" lastIdx="21" clrIdx="8">
    <p:extLst>
      <p:ext uri="{19B8F6BF-5375-455C-9EA6-DF929625EA0E}">
        <p15:presenceInfo xmlns:p15="http://schemas.microsoft.com/office/powerpoint/2012/main" userId="S-1-5-21-839522115-1801674531-725345543-3740" providerId="AD"/>
      </p:ext>
    </p:extLst>
  </p:cmAuthor>
  <p:cmAuthor id="2" name="HP" initials="H" lastIdx="41" clrIdx="2"/>
  <p:cmAuthor id="9" name="Leonard Solai" initials="LS" lastIdx="11" clrIdx="9">
    <p:extLst>
      <p:ext uri="{19B8F6BF-5375-455C-9EA6-DF929625EA0E}">
        <p15:presenceInfo xmlns:p15="http://schemas.microsoft.com/office/powerpoint/2012/main" userId="S-1-5-21-839522115-1801674531-725345543-11174" providerId="AD"/>
      </p:ext>
    </p:extLst>
  </p:cmAuthor>
  <p:cmAuthor id="3" name="Definate Nhamo" initials="DN" lastIdx="15" clrIdx="3"/>
  <p:cmAuthor id="10" name="Crystal Ng" initials="CN [2]" lastIdx="11" clrIdx="10">
    <p:extLst>
      <p:ext uri="{19B8F6BF-5375-455C-9EA6-DF929625EA0E}">
        <p15:presenceInfo xmlns:p15="http://schemas.microsoft.com/office/powerpoint/2012/main" userId="S::cng@ipmglobal.org::88812232-4978-4e4a-bf52-26d6566ff901" providerId="AD"/>
      </p:ext>
    </p:extLst>
  </p:cmAuthor>
  <p:cmAuthor id="4" name="Katie Schwartz" initials="KS" lastIdx="11" clrIdx="4"/>
  <p:cmAuthor id="11" name="Holly Seltzer" initials="HS [2]" lastIdx="10" clrIdx="11">
    <p:extLst>
      <p:ext uri="{19B8F6BF-5375-455C-9EA6-DF929625EA0E}">
        <p15:presenceInfo xmlns:p15="http://schemas.microsoft.com/office/powerpoint/2012/main" userId="S::hseltzer@ipmglobal.org::42b66c56-d045-44b4-81b7-9d61efc461fb" providerId="AD"/>
      </p:ext>
    </p:extLst>
  </p:cmAuthor>
  <p:cmAuthor id="5" name="Kristine Torjesen" initials="KT" lastIdx="30" clrIdx="5"/>
  <p:cmAuthor id="6" name="Morgan Garcia" initials="MG" lastIdx="112"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535352"/>
    <a:srgbClr val="D2E1B5"/>
    <a:srgbClr val="558ED5"/>
    <a:srgbClr val="C4460C"/>
    <a:srgbClr val="EAF1FA"/>
    <a:srgbClr val="C3D69B"/>
    <a:srgbClr val="EFF4E4"/>
    <a:srgbClr val="E4EDD3"/>
    <a:srgbClr val="FEEF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7" autoAdjust="0"/>
    <p:restoredTop sz="80139" autoAdjust="0"/>
  </p:normalViewPr>
  <p:slideViewPr>
    <p:cSldViewPr snapToGrid="0" snapToObjects="1">
      <p:cViewPr varScale="1">
        <p:scale>
          <a:sx n="92" d="100"/>
          <a:sy n="92" d="100"/>
        </p:scale>
        <p:origin x="1062" y="90"/>
      </p:cViewPr>
      <p:guideLst>
        <p:guide orient="horz" pos="2160"/>
        <p:guide pos="2880"/>
        <p:guide orient="horz" pos="468"/>
        <p:guide orient="horz" pos="991"/>
        <p:guide orient="horz" pos="1962"/>
        <p:guide orient="horz" pos="407"/>
        <p:guide orient="horz" pos="596"/>
      </p:guideLst>
    </p:cSldViewPr>
  </p:slideViewPr>
  <p:notesTextViewPr>
    <p:cViewPr>
      <p:scale>
        <a:sx n="100" d="100"/>
        <a:sy n="100" d="100"/>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3538D1-0A2B-A942-B703-D6FD7A06C05B}" type="datetimeFigureOut">
              <a:rPr lang="en-US" smtClean="0"/>
              <a:t>8/11/2020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AA383A-DD25-0642-9EC5-CE4CA01A8B02}" type="slidenum">
              <a:rPr lang="en-US" smtClean="0"/>
              <a:t>‹#›</a:t>
            </a:fld>
            <a:endParaRPr lang="en-US"/>
          </a:p>
        </p:txBody>
      </p:sp>
    </p:spTree>
    <p:extLst>
      <p:ext uri="{BB962C8B-B14F-4D97-AF65-F5344CB8AC3E}">
        <p14:creationId xmlns:p14="http://schemas.microsoft.com/office/powerpoint/2010/main" val="2026353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F050E-9237-7A42-A5F6-94AE3DEC2D72}" type="datetimeFigureOut">
              <a:rPr lang="en-US" smtClean="0"/>
              <a:t>8/11/2020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3E672-EFEC-514E-A9C0-F3EC3A35DE06}" type="slidenum">
              <a:rPr lang="en-US" smtClean="0"/>
              <a:t>‹#›</a:t>
            </a:fld>
            <a:endParaRPr lang="en-US"/>
          </a:p>
        </p:txBody>
      </p:sp>
    </p:spTree>
    <p:extLst>
      <p:ext uri="{BB962C8B-B14F-4D97-AF65-F5344CB8AC3E}">
        <p14:creationId xmlns:p14="http://schemas.microsoft.com/office/powerpoint/2010/main" val="571341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3DB93-7071-44A3-AC7D-052F57AD4B0C}" type="slidenum">
              <a:rPr lang="en-US" smtClean="0"/>
              <a:t>1</a:t>
            </a:fld>
            <a:endParaRPr lang="en-US"/>
          </a:p>
        </p:txBody>
      </p:sp>
    </p:spTree>
    <p:extLst>
      <p:ext uri="{BB962C8B-B14F-4D97-AF65-F5344CB8AC3E}">
        <p14:creationId xmlns:p14="http://schemas.microsoft.com/office/powerpoint/2010/main" val="47405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Although the ring should be used consistently – that means is should be kept inside the vagina for the entire month of use - the ring does not have any visual indicators to show that </a:t>
            </a:r>
            <a:r>
              <a:rPr lang="en-US" dirty="0" err="1"/>
              <a:t>dapivirine</a:t>
            </a:r>
            <a:r>
              <a:rPr lang="en-US" dirty="0"/>
              <a:t> is being released.</a:t>
            </a:r>
          </a:p>
        </p:txBody>
      </p:sp>
      <p:sp>
        <p:nvSpPr>
          <p:cNvPr id="4" name="Slide Number Placeholder 3"/>
          <p:cNvSpPr>
            <a:spLocks noGrp="1"/>
          </p:cNvSpPr>
          <p:nvPr>
            <p:ph type="sldNum" sz="quarter" idx="5"/>
          </p:nvPr>
        </p:nvSpPr>
        <p:spPr/>
        <p:txBody>
          <a:bodyPr/>
          <a:lstStyle/>
          <a:p>
            <a:fld id="{BBD801A7-2D0D-43C8-9002-59515ED3C16A}" type="slidenum">
              <a:rPr lang="en-US" smtClean="0"/>
              <a:t>10</a:t>
            </a:fld>
            <a:endParaRPr lang="en-US"/>
          </a:p>
        </p:txBody>
      </p:sp>
    </p:spTree>
    <p:extLst>
      <p:ext uri="{BB962C8B-B14F-4D97-AF65-F5344CB8AC3E}">
        <p14:creationId xmlns:p14="http://schemas.microsoft.com/office/powerpoint/2010/main" val="141347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BD801A7-2D0D-43C8-9002-59515ED3C16A}" type="slidenum">
              <a:rPr lang="en-US" smtClean="0"/>
              <a:t>11</a:t>
            </a:fld>
            <a:endParaRPr lang="en-US"/>
          </a:p>
        </p:txBody>
      </p:sp>
    </p:spTree>
    <p:extLst>
      <p:ext uri="{BB962C8B-B14F-4D97-AF65-F5344CB8AC3E}">
        <p14:creationId xmlns:p14="http://schemas.microsoft.com/office/powerpoint/2010/main" val="56363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Montgomery ET, van der Straten A, Chitukuta M, et al. Acceptability and use of a </a:t>
            </a:r>
            <a:r>
              <a:rPr lang="en-US" dirty="0" err="1"/>
              <a:t>dapivirine</a:t>
            </a:r>
            <a:r>
              <a:rPr lang="en-US" dirty="0"/>
              <a:t> vaginal ring in a phase III trial. Aids. May 15 2017; 31(8): 1159-1167. </a:t>
            </a:r>
          </a:p>
          <a:p>
            <a:r>
              <a:rPr lang="en-US" dirty="0"/>
              <a:t>(2) MTN-020 Qualitative IPM Report, April 2017 </a:t>
            </a:r>
          </a:p>
        </p:txBody>
      </p:sp>
      <p:sp>
        <p:nvSpPr>
          <p:cNvPr id="4" name="Slide Number Placeholder 3"/>
          <p:cNvSpPr>
            <a:spLocks noGrp="1"/>
          </p:cNvSpPr>
          <p:nvPr>
            <p:ph type="sldNum" sz="quarter" idx="5"/>
          </p:nvPr>
        </p:nvSpPr>
        <p:spPr/>
        <p:txBody>
          <a:bodyPr/>
          <a:lstStyle/>
          <a:p>
            <a:fld id="{BBD801A7-2D0D-43C8-9002-59515ED3C16A}" type="slidenum">
              <a:rPr lang="en-US" smtClean="0"/>
              <a:t>12</a:t>
            </a:fld>
            <a:endParaRPr lang="en-US"/>
          </a:p>
        </p:txBody>
      </p:sp>
    </p:spTree>
    <p:extLst>
      <p:ext uri="{BB962C8B-B14F-4D97-AF65-F5344CB8AC3E}">
        <p14:creationId xmlns:p14="http://schemas.microsoft.com/office/powerpoint/2010/main" val="15965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01A7-2D0D-43C8-9002-59515ED3C16A}" type="slidenum">
              <a:rPr lang="en-US" smtClean="0"/>
              <a:t>13</a:t>
            </a:fld>
            <a:endParaRPr lang="en-US"/>
          </a:p>
        </p:txBody>
      </p:sp>
    </p:spTree>
    <p:extLst>
      <p:ext uri="{BB962C8B-B14F-4D97-AF65-F5344CB8AC3E}">
        <p14:creationId xmlns:p14="http://schemas.microsoft.com/office/powerpoint/2010/main" val="899614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completed, ongoing, and upcoming trials, visit www.mtnstopshiv.org and www.ipmglobal.org </a:t>
            </a:r>
          </a:p>
        </p:txBody>
      </p:sp>
      <p:sp>
        <p:nvSpPr>
          <p:cNvPr id="4" name="Slide Number Placeholder 3"/>
          <p:cNvSpPr>
            <a:spLocks noGrp="1"/>
          </p:cNvSpPr>
          <p:nvPr>
            <p:ph type="sldNum" sz="quarter" idx="5"/>
          </p:nvPr>
        </p:nvSpPr>
        <p:spPr/>
        <p:txBody>
          <a:bodyPr/>
          <a:lstStyle/>
          <a:p>
            <a:fld id="{BBD801A7-2D0D-43C8-9002-59515ED3C16A}" type="slidenum">
              <a:rPr lang="en-US" smtClean="0"/>
              <a:t>14</a:t>
            </a:fld>
            <a:endParaRPr lang="en-US"/>
          </a:p>
        </p:txBody>
      </p:sp>
    </p:spTree>
    <p:extLst>
      <p:ext uri="{BB962C8B-B14F-4D97-AF65-F5344CB8AC3E}">
        <p14:creationId xmlns:p14="http://schemas.microsoft.com/office/powerpoint/2010/main" val="222866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3E672-EFEC-514E-A9C0-F3EC3A35DE06}" type="slidenum">
              <a:rPr lang="en-US" smtClean="0"/>
              <a:t>15</a:t>
            </a:fld>
            <a:endParaRPr lang="en-US"/>
          </a:p>
        </p:txBody>
      </p:sp>
    </p:spTree>
    <p:extLst>
      <p:ext uri="{BB962C8B-B14F-4D97-AF65-F5344CB8AC3E}">
        <p14:creationId xmlns:p14="http://schemas.microsoft.com/office/powerpoint/2010/main" val="150207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dapivirine</a:t>
            </a:r>
            <a:r>
              <a:rPr lang="en-US" dirty="0"/>
              <a:t> ring reduces the risk of HIV-1 infection.</a:t>
            </a:r>
          </a:p>
          <a:p>
            <a:endParaRPr lang="en-US" dirty="0"/>
          </a:p>
          <a:p>
            <a:r>
              <a:rPr lang="en-US" dirty="0"/>
              <a:t>**The EMA is a decentralized agency of the European Union (EU), responsible for the scientific evaluation, supervision, and safety monitoring of medicines in the EU.</a:t>
            </a:r>
          </a:p>
        </p:txBody>
      </p:sp>
      <p:sp>
        <p:nvSpPr>
          <p:cNvPr id="4" name="Slide Number Placeholder 3"/>
          <p:cNvSpPr>
            <a:spLocks noGrp="1"/>
          </p:cNvSpPr>
          <p:nvPr>
            <p:ph type="sldNum" sz="quarter" idx="5"/>
          </p:nvPr>
        </p:nvSpPr>
        <p:spPr/>
        <p:txBody>
          <a:bodyPr/>
          <a:lstStyle/>
          <a:p>
            <a:fld id="{6893E672-EFEC-514E-A9C0-F3EC3A35DE06}" type="slidenum">
              <a:rPr lang="en-US" smtClean="0"/>
              <a:t>2</a:t>
            </a:fld>
            <a:endParaRPr lang="en-US"/>
          </a:p>
        </p:txBody>
      </p:sp>
    </p:spTree>
    <p:extLst>
      <p:ext uri="{BB962C8B-B14F-4D97-AF65-F5344CB8AC3E}">
        <p14:creationId xmlns:p14="http://schemas.microsoft.com/office/powerpoint/2010/main" val="42352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3E672-EFEC-514E-A9C0-F3EC3A35DE06}" type="slidenum">
              <a:rPr lang="en-US" smtClean="0"/>
              <a:t>3</a:t>
            </a:fld>
            <a:endParaRPr lang="en-US"/>
          </a:p>
        </p:txBody>
      </p:sp>
    </p:spTree>
    <p:extLst>
      <p:ext uri="{BB962C8B-B14F-4D97-AF65-F5344CB8AC3E}">
        <p14:creationId xmlns:p14="http://schemas.microsoft.com/office/powerpoint/2010/main" val="346419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3E672-EFEC-514E-A9C0-F3EC3A35DE06}" type="slidenum">
              <a:rPr lang="en-US" smtClean="0"/>
              <a:t>4</a:t>
            </a:fld>
            <a:endParaRPr lang="en-US"/>
          </a:p>
        </p:txBody>
      </p:sp>
    </p:spTree>
    <p:extLst>
      <p:ext uri="{BB962C8B-B14F-4D97-AF65-F5344CB8AC3E}">
        <p14:creationId xmlns:p14="http://schemas.microsoft.com/office/powerpoint/2010/main" val="37826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more than 30 clinical studies of the </a:t>
            </a:r>
            <a:r>
              <a:rPr lang="en-US" dirty="0" err="1"/>
              <a:t>dapivirine</a:t>
            </a:r>
            <a:r>
              <a:rPr lang="en-US" dirty="0"/>
              <a:t> vaginal ring, including two Phase III trials and two open-label extension trials</a:t>
            </a:r>
          </a:p>
        </p:txBody>
      </p:sp>
      <p:sp>
        <p:nvSpPr>
          <p:cNvPr id="4" name="Slide Number Placeholder 3"/>
          <p:cNvSpPr>
            <a:spLocks noGrp="1"/>
          </p:cNvSpPr>
          <p:nvPr>
            <p:ph type="sldNum" sz="quarter" idx="5"/>
          </p:nvPr>
        </p:nvSpPr>
        <p:spPr/>
        <p:txBody>
          <a:bodyPr/>
          <a:lstStyle/>
          <a:p>
            <a:fld id="{6893E672-EFEC-514E-A9C0-F3EC3A35DE06}" type="slidenum">
              <a:rPr lang="en-US" smtClean="0"/>
              <a:t>5</a:t>
            </a:fld>
            <a:endParaRPr lang="en-US"/>
          </a:p>
        </p:txBody>
      </p:sp>
    </p:spTree>
    <p:extLst>
      <p:ext uri="{BB962C8B-B14F-4D97-AF65-F5344CB8AC3E}">
        <p14:creationId xmlns:p14="http://schemas.microsoft.com/office/powerpoint/2010/main" val="414364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who became pregnant while using the ring during clinical trials were taken off product. </a:t>
            </a:r>
          </a:p>
        </p:txBody>
      </p:sp>
      <p:sp>
        <p:nvSpPr>
          <p:cNvPr id="4" name="Slide Number Placeholder 3"/>
          <p:cNvSpPr>
            <a:spLocks noGrp="1"/>
          </p:cNvSpPr>
          <p:nvPr>
            <p:ph type="sldNum" sz="quarter" idx="5"/>
          </p:nvPr>
        </p:nvSpPr>
        <p:spPr/>
        <p:txBody>
          <a:bodyPr/>
          <a:lstStyle/>
          <a:p>
            <a:fld id="{6893E672-EFEC-514E-A9C0-F3EC3A35DE06}" type="slidenum">
              <a:rPr lang="en-US" smtClean="0"/>
              <a:t>6</a:t>
            </a:fld>
            <a:endParaRPr lang="en-US"/>
          </a:p>
        </p:txBody>
      </p:sp>
    </p:spTree>
    <p:extLst>
      <p:ext uri="{BB962C8B-B14F-4D97-AF65-F5344CB8AC3E}">
        <p14:creationId xmlns:p14="http://schemas.microsoft.com/office/powerpoint/2010/main" val="179049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3E672-EFEC-514E-A9C0-F3EC3A35DE06}" type="slidenum">
              <a:rPr lang="en-US" smtClean="0"/>
              <a:t>7</a:t>
            </a:fld>
            <a:endParaRPr lang="en-US"/>
          </a:p>
        </p:txBody>
      </p:sp>
    </p:spTree>
    <p:extLst>
      <p:ext uri="{BB962C8B-B14F-4D97-AF65-F5344CB8AC3E}">
        <p14:creationId xmlns:p14="http://schemas.microsoft.com/office/powerpoint/2010/main" val="6168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World Health Organization (WHO) will also issue guidelines on ring use</a:t>
            </a:r>
          </a:p>
        </p:txBody>
      </p:sp>
      <p:sp>
        <p:nvSpPr>
          <p:cNvPr id="4" name="Slide Number Placeholder 3"/>
          <p:cNvSpPr>
            <a:spLocks noGrp="1"/>
          </p:cNvSpPr>
          <p:nvPr>
            <p:ph type="sldNum" sz="quarter" idx="5"/>
          </p:nvPr>
        </p:nvSpPr>
        <p:spPr/>
        <p:txBody>
          <a:bodyPr/>
          <a:lstStyle/>
          <a:p>
            <a:fld id="{BBD801A7-2D0D-43C8-9002-59515ED3C16A}" type="slidenum">
              <a:rPr lang="en-US" smtClean="0"/>
              <a:t>8</a:t>
            </a:fld>
            <a:endParaRPr lang="en-US"/>
          </a:p>
        </p:txBody>
      </p:sp>
    </p:spTree>
    <p:extLst>
      <p:ext uri="{BB962C8B-B14F-4D97-AF65-F5344CB8AC3E}">
        <p14:creationId xmlns:p14="http://schemas.microsoft.com/office/powerpoint/2010/main" val="120727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BD801A7-2D0D-43C8-9002-59515ED3C16A}" type="slidenum">
              <a:rPr lang="en-US" smtClean="0"/>
              <a:t>9</a:t>
            </a:fld>
            <a:endParaRPr lang="en-US"/>
          </a:p>
        </p:txBody>
      </p:sp>
    </p:spTree>
    <p:extLst>
      <p:ext uri="{BB962C8B-B14F-4D97-AF65-F5344CB8AC3E}">
        <p14:creationId xmlns:p14="http://schemas.microsoft.com/office/powerpoint/2010/main" val="438778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347472" y="2356967"/>
            <a:ext cx="7772400" cy="1197091"/>
          </a:xfrm>
          <a:prstGeom prst="rect">
            <a:avLst/>
          </a:prstGeom>
        </p:spPr>
        <p:txBody>
          <a:bodyPr anchor="b"/>
          <a:lstStyle>
            <a:lvl1pPr>
              <a:defRPr sz="4000">
                <a:solidFill>
                  <a:schemeClr val="bg1"/>
                </a:solidFill>
              </a:defRPr>
            </a:lvl1pPr>
          </a:lstStyle>
          <a:p>
            <a:r>
              <a:rPr lang="en-US" dirty="0"/>
              <a:t>Presentation Title</a:t>
            </a:r>
          </a:p>
        </p:txBody>
      </p:sp>
      <p:sp>
        <p:nvSpPr>
          <p:cNvPr id="16" name="Subtitle 2"/>
          <p:cNvSpPr>
            <a:spLocks noGrp="1"/>
          </p:cNvSpPr>
          <p:nvPr>
            <p:ph type="subTitle" idx="1" hasCustomPrompt="1"/>
          </p:nvPr>
        </p:nvSpPr>
        <p:spPr>
          <a:xfrm>
            <a:off x="347472" y="3564705"/>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Prepared for [client x]  |  January 19, 2015</a:t>
            </a:r>
          </a:p>
        </p:txBody>
      </p:sp>
      <p:sp>
        <p:nvSpPr>
          <p:cNvPr id="9" name="Rectangle 8"/>
          <p:cNvSpPr/>
          <p:nvPr userDrawn="1"/>
        </p:nvSpPr>
        <p:spPr>
          <a:xfrm>
            <a:off x="8087341" y="6544235"/>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157426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66313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0"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1071196" y="374240"/>
            <a:ext cx="7253654" cy="708534"/>
          </a:xfrm>
          <a:prstGeom prst="rect">
            <a:avLst/>
          </a:prstGeom>
        </p:spPr>
        <p:txBody>
          <a:bodyPr vert="horz"/>
          <a:lstStyle>
            <a:lvl1pPr>
              <a:defRPr sz="2800">
                <a:solidFill>
                  <a:srgbClr val="178793"/>
                </a:solidFill>
                <a:latin typeface="Gill Sans MT" panose="020B0502020104020203" pitchFamily="34" charset="0"/>
              </a:defRPr>
            </a:lvl1pPr>
          </a:lstStyle>
          <a:p>
            <a:r>
              <a:rPr lang="en-US" dirty="0"/>
              <a:t>Title</a:t>
            </a:r>
          </a:p>
        </p:txBody>
      </p:sp>
      <p:sp>
        <p:nvSpPr>
          <p:cNvPr id="4" name="Text Placeholder 3"/>
          <p:cNvSpPr>
            <a:spLocks noGrp="1"/>
          </p:cNvSpPr>
          <p:nvPr>
            <p:ph type="body" sz="quarter" idx="10"/>
          </p:nvPr>
        </p:nvSpPr>
        <p:spPr>
          <a:xfrm>
            <a:off x="457200" y="1276350"/>
            <a:ext cx="8229600" cy="4668341"/>
          </a:xfrm>
          <a:prstGeom prst="rect">
            <a:avLst/>
          </a:prstGeom>
        </p:spPr>
        <p:txBody>
          <a:bodyPr vert="horz"/>
          <a:lstStyle>
            <a:lvl1pPr>
              <a:buClr>
                <a:srgbClr val="178793"/>
              </a:buClr>
              <a:buSzPct val="100000"/>
              <a:buFont typeface="Arial"/>
              <a:buChar char="•"/>
              <a:defRPr sz="2000" b="0" spc="0">
                <a:solidFill>
                  <a:srgbClr val="535352"/>
                </a:solidFill>
                <a:latin typeface="Gill Sans MT" panose="020B0502020104020203" pitchFamily="34" charset="0"/>
                <a:cs typeface="Gill Sans MT" panose="020B0502020104020203" pitchFamily="34" charset="0"/>
              </a:defRPr>
            </a:lvl1pPr>
            <a:lvl2pPr>
              <a:buClr>
                <a:srgbClr val="178793"/>
              </a:buClr>
              <a:defRPr sz="1800">
                <a:solidFill>
                  <a:srgbClr val="535352"/>
                </a:solidFill>
                <a:latin typeface="Gill Sans MT" panose="020B0502020104020203" pitchFamily="34" charset="0"/>
                <a:cs typeface="Gill Sans MT" panose="020B0502020104020203" pitchFamily="34" charset="0"/>
              </a:defRPr>
            </a:lvl2pPr>
            <a:lvl3pPr marL="1143000" indent="-228600">
              <a:buClr>
                <a:srgbClr val="178793"/>
              </a:buClr>
              <a:buSzPct val="83000"/>
              <a:buFont typeface="Courier New"/>
              <a:buChar char="o"/>
              <a:defRPr sz="1600">
                <a:solidFill>
                  <a:srgbClr val="535352"/>
                </a:solidFill>
                <a:latin typeface="Gill Sans MT" panose="020B0502020104020203" pitchFamily="34" charset="0"/>
                <a:cs typeface="Gill Sans MT" panose="020B0502020104020203" pitchFamily="34" charset="0"/>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6" name="Picture 5">
            <a:extLst>
              <a:ext uri="{FF2B5EF4-FFF2-40B4-BE49-F238E27FC236}">
                <a16:creationId xmlns:a16="http://schemas.microsoft.com/office/drawing/2014/main" id="{7513E83C-0F9C-48FA-852F-41F2D7EA1414}"/>
              </a:ext>
            </a:extLst>
          </p:cNvPr>
          <p:cNvPicPr>
            <a:picLocks noChangeAspect="1"/>
          </p:cNvPicPr>
          <p:nvPr userDrawn="1"/>
        </p:nvPicPr>
        <p:blipFill>
          <a:blip r:embed="rId6"/>
          <a:stretch>
            <a:fillRect/>
          </a:stretch>
        </p:blipFill>
        <p:spPr>
          <a:xfrm>
            <a:off x="375817" y="417584"/>
            <a:ext cx="615749" cy="621846"/>
          </a:xfrm>
          <a:prstGeom prst="rect">
            <a:avLst/>
          </a:prstGeom>
        </p:spPr>
      </p:pic>
      <p:sp>
        <p:nvSpPr>
          <p:cNvPr id="25" name="TextBox 24"/>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416293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5" name="TextBox 24"/>
          <p:cNvSpPr txBox="1"/>
          <p:nvPr userDrawn="1"/>
        </p:nvSpPr>
        <p:spPr>
          <a:xfrm>
            <a:off x="8053154" y="6654664"/>
            <a:ext cx="895071"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918972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0347" y="6083558"/>
            <a:ext cx="1836675" cy="714467"/>
          </a:xfrm>
          <a:prstGeom prst="rect">
            <a:avLst/>
          </a:prstGeom>
        </p:spPr>
      </p:pic>
      <p:pic>
        <p:nvPicPr>
          <p:cNvPr id="15" name="Picture 14" descr="OPTIONS-Logo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1706" y="6078757"/>
            <a:ext cx="1605214" cy="579064"/>
          </a:xfrm>
          <a:prstGeom prst="rect">
            <a:avLst/>
          </a:prstGeom>
        </p:spPr>
      </p:pic>
      <p:pic>
        <p:nvPicPr>
          <p:cNvPr id="8" name="Picture 7">
            <a:extLst>
              <a:ext uri="{FF2B5EF4-FFF2-40B4-BE49-F238E27FC236}">
                <a16:creationId xmlns:a16="http://schemas.microsoft.com/office/drawing/2014/main" id="{87075D35-F1AD-475E-9959-7A8C23A452B4}"/>
              </a:ext>
            </a:extLst>
          </p:cNvPr>
          <p:cNvPicPr>
            <a:picLocks noChangeAspect="1"/>
          </p:cNvPicPr>
          <p:nvPr userDrawn="1"/>
        </p:nvPicPr>
        <p:blipFill>
          <a:blip r:embed="rId4"/>
          <a:stretch>
            <a:fillRect/>
          </a:stretch>
        </p:blipFill>
        <p:spPr>
          <a:xfrm>
            <a:off x="2779622" y="6156069"/>
            <a:ext cx="1478979" cy="535235"/>
          </a:xfrm>
          <a:prstGeom prst="rect">
            <a:avLst/>
          </a:prstGeom>
        </p:spPr>
      </p:pic>
    </p:spTree>
    <p:extLst>
      <p:ext uri="{BB962C8B-B14F-4D97-AF65-F5344CB8AC3E}">
        <p14:creationId xmlns:p14="http://schemas.microsoft.com/office/powerpoint/2010/main" val="269468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72BC-00B5-4B0E-96B6-8CECFC1CAE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5EFDA3-CB64-4E2E-B7AB-32BBC40772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7272EDC-BFF9-410E-B381-16B9F96324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3C04C15-CA19-4251-AB46-1FDE3872E06E}"/>
              </a:ext>
            </a:extLst>
          </p:cNvPr>
          <p:cNvSpPr>
            <a:spLocks noGrp="1"/>
          </p:cNvSpPr>
          <p:nvPr>
            <p:ph type="dt" sz="half" idx="10"/>
          </p:nvPr>
        </p:nvSpPr>
        <p:spPr/>
        <p:txBody>
          <a:bodyPr/>
          <a:lstStyle/>
          <a:p>
            <a:fld id="{7E35116F-6896-41CA-BD0A-1CC884296CF2}" type="datetimeFigureOut">
              <a:rPr lang="en-US" smtClean="0"/>
              <a:t>8/11/2020</a:t>
            </a:fld>
            <a:endParaRPr lang="en-US"/>
          </a:p>
        </p:txBody>
      </p:sp>
      <p:sp>
        <p:nvSpPr>
          <p:cNvPr id="6" name="Footer Placeholder 5">
            <a:extLst>
              <a:ext uri="{FF2B5EF4-FFF2-40B4-BE49-F238E27FC236}">
                <a16:creationId xmlns:a16="http://schemas.microsoft.com/office/drawing/2014/main" id="{AFF216DD-534E-418F-ADEF-BA9FA8FC9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8883F-AFF0-440F-994D-D7537DCB904E}"/>
              </a:ext>
            </a:extLst>
          </p:cNvPr>
          <p:cNvSpPr>
            <a:spLocks noGrp="1"/>
          </p:cNvSpPr>
          <p:nvPr>
            <p:ph type="sldNum" sz="quarter" idx="12"/>
          </p:nvPr>
        </p:nvSpPr>
        <p:spPr/>
        <p:txBody>
          <a:bodyPr/>
          <a:lstStyle/>
          <a:p>
            <a:fld id="{AE2176BB-71B0-428D-864C-1F97F5AE6157}" type="slidenum">
              <a:rPr lang="en-US" smtClean="0"/>
              <a:t>‹#›</a:t>
            </a:fld>
            <a:endParaRPr lang="en-US"/>
          </a:p>
        </p:txBody>
      </p:sp>
    </p:spTree>
    <p:extLst>
      <p:ext uri="{BB962C8B-B14F-4D97-AF65-F5344CB8AC3E}">
        <p14:creationId xmlns:p14="http://schemas.microsoft.com/office/powerpoint/2010/main" val="343116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18B-FFFC-4C7F-873D-AE406A36D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582AD-C739-4AD8-99C5-EB3A80E4BC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A224B-D71E-4279-A92A-41AE4146BDE1}"/>
              </a:ext>
            </a:extLst>
          </p:cNvPr>
          <p:cNvSpPr>
            <a:spLocks noGrp="1"/>
          </p:cNvSpPr>
          <p:nvPr>
            <p:ph type="dt" sz="half" idx="10"/>
          </p:nvPr>
        </p:nvSpPr>
        <p:spPr/>
        <p:txBody>
          <a:bodyPr/>
          <a:lstStyle/>
          <a:p>
            <a:fld id="{7E35116F-6896-41CA-BD0A-1CC884296CF2}" type="datetimeFigureOut">
              <a:rPr lang="en-US" smtClean="0"/>
              <a:t>8/11/2020</a:t>
            </a:fld>
            <a:endParaRPr lang="en-US"/>
          </a:p>
        </p:txBody>
      </p:sp>
      <p:sp>
        <p:nvSpPr>
          <p:cNvPr id="5" name="Footer Placeholder 4">
            <a:extLst>
              <a:ext uri="{FF2B5EF4-FFF2-40B4-BE49-F238E27FC236}">
                <a16:creationId xmlns:a16="http://schemas.microsoft.com/office/drawing/2014/main" id="{0E9EB736-E415-45B0-9F5E-5FB32C7EE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F415C-4894-4DF3-B87F-EF6BAD5B5D29}"/>
              </a:ext>
            </a:extLst>
          </p:cNvPr>
          <p:cNvSpPr>
            <a:spLocks noGrp="1"/>
          </p:cNvSpPr>
          <p:nvPr>
            <p:ph type="sldNum" sz="quarter" idx="12"/>
          </p:nvPr>
        </p:nvSpPr>
        <p:spPr/>
        <p:txBody>
          <a:bodyPr/>
          <a:lstStyle/>
          <a:p>
            <a:fld id="{AE2176BB-71B0-428D-864C-1F97F5AE6157}" type="slidenum">
              <a:rPr lang="en-US" smtClean="0"/>
              <a:t>‹#›</a:t>
            </a:fld>
            <a:endParaRPr lang="en-US"/>
          </a:p>
        </p:txBody>
      </p:sp>
    </p:spTree>
    <p:extLst>
      <p:ext uri="{BB962C8B-B14F-4D97-AF65-F5344CB8AC3E}">
        <p14:creationId xmlns:p14="http://schemas.microsoft.com/office/powerpoint/2010/main" val="304079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347472" y="1377831"/>
            <a:ext cx="7772400" cy="1197091"/>
          </a:xfrm>
          <a:prstGeom prst="rect">
            <a:avLst/>
          </a:prstGeom>
        </p:spPr>
        <p:txBody>
          <a:bodyPr anchor="b"/>
          <a:lstStyle>
            <a:lvl1pPr>
              <a:defRPr sz="4000">
                <a:solidFill>
                  <a:srgbClr val="005AAA"/>
                </a:solidFill>
              </a:defRPr>
            </a:lvl1pPr>
          </a:lstStyle>
          <a:p>
            <a:r>
              <a:rPr lang="en-US" dirty="0"/>
              <a:t>Presentation Title</a:t>
            </a:r>
          </a:p>
        </p:txBody>
      </p:sp>
      <p:sp>
        <p:nvSpPr>
          <p:cNvPr id="16" name="Subtitle 2"/>
          <p:cNvSpPr>
            <a:spLocks noGrp="1"/>
          </p:cNvSpPr>
          <p:nvPr>
            <p:ph type="subTitle" idx="1" hasCustomPrompt="1"/>
          </p:nvPr>
        </p:nvSpPr>
        <p:spPr>
          <a:xfrm>
            <a:off x="347472" y="2585569"/>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client name, date</a:t>
            </a:r>
          </a:p>
        </p:txBody>
      </p:sp>
      <p:sp>
        <p:nvSpPr>
          <p:cNvPr id="9" name="Rectangle 8"/>
          <p:cNvSpPr/>
          <p:nvPr userDrawn="1"/>
        </p:nvSpPr>
        <p:spPr>
          <a:xfrm>
            <a:off x="8097974" y="6544235"/>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oman weaving on loom.jpg"/>
          <p:cNvPicPr>
            <a:picLocks noChangeAspect="1"/>
          </p:cNvPicPr>
          <p:nvPr userDrawn="1"/>
        </p:nvPicPr>
        <p:blipFill rotWithShape="1">
          <a:blip r:embed="rId2">
            <a:extLst>
              <a:ext uri="{28A0092B-C50C-407E-A947-70E740481C1C}">
                <a14:useLocalDpi xmlns:a14="http://schemas.microsoft.com/office/drawing/2010/main" val="0"/>
              </a:ext>
            </a:extLst>
          </a:blip>
          <a:srcRect t="31549" b="35279"/>
          <a:stretch/>
        </p:blipFill>
        <p:spPr>
          <a:xfrm>
            <a:off x="0" y="3421491"/>
            <a:ext cx="9150091" cy="303305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31518"/>
            <a:ext cx="3978975" cy="1055812"/>
          </a:xfrm>
          <a:prstGeom prst="rect">
            <a:avLst/>
          </a:prstGeom>
        </p:spPr>
      </p:pic>
      <p:pic>
        <p:nvPicPr>
          <p:cNvPr id="11" name="Picture 10" descr="FSG_locations list with pic back 2_Mumbai.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604379"/>
            <a:ext cx="8229600" cy="135405"/>
          </a:xfrm>
          <a:prstGeom prst="rect">
            <a:avLst/>
          </a:prstGeom>
        </p:spPr>
      </p:pic>
    </p:spTree>
    <p:extLst>
      <p:ext uri="{BB962C8B-B14F-4D97-AF65-F5344CB8AC3E}">
        <p14:creationId xmlns:p14="http://schemas.microsoft.com/office/powerpoint/2010/main" val="15335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02538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38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73490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123909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52467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00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832157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a:t>Click to edit Master title style</a:t>
            </a:r>
            <a:endParaRPr lang="en-US" dirty="0"/>
          </a:p>
        </p:txBody>
      </p:sp>
      <p:sp>
        <p:nvSpPr>
          <p:cNvPr id="8" name="Content Placeholder 2"/>
          <p:cNvSpPr>
            <a:spLocks noGrp="1"/>
          </p:cNvSpPr>
          <p:nvPr>
            <p:ph sz="half" idx="1"/>
          </p:nvPr>
        </p:nvSpPr>
        <p:spPr>
          <a:xfrm>
            <a:off x="224916"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2"/>
          </p:nvPr>
        </p:nvSpPr>
        <p:spPr>
          <a:xfrm>
            <a:off x="4720051"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0" y="6357938"/>
            <a:ext cx="7800975" cy="487362"/>
          </a:xfrm>
          <a:prstGeom prst="rect">
            <a:avLst/>
          </a:prstGeom>
        </p:spPr>
        <p:txBody>
          <a:bodyPr anchor="b"/>
          <a:lstStyle>
            <a:lvl1pPr marL="0" indent="0">
              <a:buNone/>
              <a:defRPr sz="1000">
                <a:solidFill>
                  <a:srgbClr val="AAAAAA"/>
                </a:solidFill>
              </a:defRPr>
            </a:lvl1pPr>
          </a:lstStyle>
          <a:p>
            <a:pPr lvl="0"/>
            <a:r>
              <a:rPr lang="en-US" dirty="0"/>
              <a:t>Insert footnote</a:t>
            </a:r>
          </a:p>
        </p:txBody>
      </p:sp>
    </p:spTree>
    <p:extLst>
      <p:ext uri="{BB962C8B-B14F-4D97-AF65-F5344CB8AC3E}">
        <p14:creationId xmlns:p14="http://schemas.microsoft.com/office/powerpoint/2010/main" val="310953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4"/>
            <a:ext cx="7772400" cy="1470025"/>
          </a:xfrm>
          <a:prstGeom prst="rect">
            <a:avLst/>
          </a:prstGeom>
        </p:spPr>
        <p:txBody>
          <a:bodyPr anchor="b"/>
          <a:lstStyle>
            <a:lvl1pPr>
              <a:defRPr sz="4000" baseline="0"/>
            </a:lvl1pPr>
          </a:lstStyle>
          <a:p>
            <a:r>
              <a:rPr lang="en-US" dirty="0"/>
              <a:t>Section title</a:t>
            </a:r>
          </a:p>
        </p:txBody>
      </p:sp>
      <p:sp>
        <p:nvSpPr>
          <p:cNvPr id="10" name="Subtitle 2"/>
          <p:cNvSpPr>
            <a:spLocks noGrp="1"/>
          </p:cNvSpPr>
          <p:nvPr>
            <p:ph type="subTitle" idx="1" hasCustomPrompt="1"/>
          </p:nvPr>
        </p:nvSpPr>
        <p:spPr>
          <a:xfrm>
            <a:off x="457200" y="3472337"/>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75554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28"/>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246" y="2191887"/>
            <a:ext cx="5283304" cy="1401913"/>
          </a:xfrm>
          <a:prstGeom prst="rect">
            <a:avLst/>
          </a:prstGeom>
        </p:spPr>
      </p:pic>
      <p:sp>
        <p:nvSpPr>
          <p:cNvPr id="6" name="Rectangle 5"/>
          <p:cNvSpPr/>
          <p:nvPr userDrawn="1"/>
        </p:nvSpPr>
        <p:spPr>
          <a:xfrm>
            <a:off x="104588" y="717176"/>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FSG_locations list with no pic back_Mumba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102584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 name="Picture 3" descr="OPTIONS-Logo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00513" y="6005477"/>
            <a:ext cx="2152789" cy="776596"/>
          </a:xfrm>
          <a:prstGeom prst="rect">
            <a:avLst/>
          </a:prstGeom>
        </p:spPr>
      </p:pic>
      <p:pic>
        <p:nvPicPr>
          <p:cNvPr id="3" name="Picture 2"/>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Lst>
          </a:blip>
          <a:srcRect l="21798" t="21642" r="20674"/>
          <a:stretch/>
        </p:blipFill>
        <p:spPr>
          <a:xfrm>
            <a:off x="-1722040" y="1700681"/>
            <a:ext cx="4501662" cy="6166578"/>
          </a:xfrm>
          <a:prstGeom prst="rect">
            <a:avLst/>
          </a:prstGeom>
        </p:spPr>
      </p:pic>
      <p:pic>
        <p:nvPicPr>
          <p:cNvPr id="2" name="Picture 1"/>
          <p:cNvPicPr>
            <a:picLocks noChangeAspect="1"/>
          </p:cNvPicPr>
          <p:nvPr userDrawn="1"/>
        </p:nvPicPr>
        <p:blipFill>
          <a:blip r:embed="rId5"/>
          <a:stretch>
            <a:fillRect/>
          </a:stretch>
        </p:blipFill>
        <p:spPr>
          <a:xfrm>
            <a:off x="606829" y="6018830"/>
            <a:ext cx="2026174" cy="788182"/>
          </a:xfrm>
          <a:prstGeom prst="rect">
            <a:avLst/>
          </a:prstGeom>
        </p:spPr>
      </p:pic>
      <p:pic>
        <p:nvPicPr>
          <p:cNvPr id="10" name="Picture 9"/>
          <p:cNvPicPr>
            <a:picLocks noChangeAspect="1"/>
          </p:cNvPicPr>
          <p:nvPr userDrawn="1"/>
        </p:nvPicPr>
        <p:blipFill>
          <a:blip r:embed="rId6"/>
          <a:stretch>
            <a:fillRect/>
          </a:stretch>
        </p:blipFill>
        <p:spPr>
          <a:xfrm>
            <a:off x="2921476" y="6005477"/>
            <a:ext cx="1179061" cy="693914"/>
          </a:xfrm>
          <a:prstGeom prst="rect">
            <a:avLst/>
          </a:prstGeom>
        </p:spPr>
      </p:pic>
    </p:spTree>
    <p:extLst>
      <p:ext uri="{BB962C8B-B14F-4D97-AF65-F5344CB8AC3E}">
        <p14:creationId xmlns:p14="http://schemas.microsoft.com/office/powerpoint/2010/main" val="222868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6"/>
            </p:custDataLst>
            <p:extLst>
              <p:ext uri="{D42A27DB-BD31-4B8C-83A1-F6EECF244321}">
                <p14:modId xmlns:p14="http://schemas.microsoft.com/office/powerpoint/2010/main" val="17418146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 name="think-cell Slide" r:id="rId17" imgW="270" imgH="270" progId="TCLayout.ActiveDocument.1">
                  <p:embed/>
                </p:oleObj>
              </mc:Choice>
              <mc:Fallback>
                <p:oleObj name="think-cell Slide" r:id="rId17" imgW="270" imgH="270" progId="TCLayout.ActiveDocument.1">
                  <p:embed/>
                  <p:pic>
                    <p:nvPicPr>
                      <p:cNvPr id="4" name="Object 3" hidden="1"/>
                      <p:cNvPicPr/>
                      <p:nvPr/>
                    </p:nvPicPr>
                    <p:blipFill>
                      <a:blip r:embed="rId18"/>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581720804"/>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50" r:id="rId3"/>
    <p:sldLayoutId id="2147483667" r:id="rId4"/>
    <p:sldLayoutId id="2147483652" r:id="rId5"/>
    <p:sldLayoutId id="2147483668" r:id="rId6"/>
    <p:sldLayoutId id="2147483655" r:id="rId7"/>
    <p:sldLayoutId id="2147483666" r:id="rId8"/>
    <p:sldLayoutId id="2147483683" r:id="rId9"/>
    <p:sldLayoutId id="2147483684" r:id="rId10"/>
    <p:sldLayoutId id="2147483685" r:id="rId11"/>
    <p:sldLayoutId id="2147483686" r:id="rId12"/>
    <p:sldLayoutId id="2147483687" r:id="rId13"/>
  </p:sldLayoutIdLst>
  <p:hf hdr="0" ftr="0" dt="0"/>
  <p:txStyles>
    <p:titleStyle>
      <a:lvl1pPr algn="l" defTabSz="457200" rtl="0" eaLnBrk="1" latinLnBrk="0" hangingPunct="1">
        <a:spcBef>
          <a:spcPct val="0"/>
        </a:spcBef>
        <a:buNone/>
        <a:defRPr sz="3000" kern="1200">
          <a:solidFill>
            <a:srgbClr val="005AAA"/>
          </a:solidFill>
          <a:latin typeface="+mj-lt"/>
          <a:ea typeface="+mj-ea"/>
          <a:cs typeface="+mj-cs"/>
        </a:defRPr>
      </a:lvl1pPr>
    </p:titleStyle>
    <p:body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notesSlide" Target="../notesSlides/notesSlide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0.xml"/><Relationship Id="rId5" Type="http://schemas.openxmlformats.org/officeDocument/2006/relationships/tags" Target="../tags/tag14.xml"/><Relationship Id="rId4"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3.xml"/><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s://www.prepwatch.org/nextgen-prep/dapivirine-vaginal-ring/" TargetMode="External"/><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hyperlink" Target="https://www.ipmglobal.org/our-work/our-products/dapivirine-ring" TargetMode="Externa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32.emf"/><Relationship Id="rId5" Type="http://schemas.openxmlformats.org/officeDocument/2006/relationships/image" Target="../media/image26.jpe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jpg"/><Relationship Id="rId14" Type="http://schemas.openxmlformats.org/officeDocument/2006/relationships/hyperlink" Target="https://mtnstopshiv.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8380" y="5891514"/>
            <a:ext cx="2349661" cy="369332"/>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BAC5251C-6E09-4D36-BBA5-0697E02B4ECB}"/>
              </a:ext>
            </a:extLst>
          </p:cNvPr>
          <p:cNvSpPr/>
          <p:nvPr/>
        </p:nvSpPr>
        <p:spPr>
          <a:xfrm>
            <a:off x="3560885" y="1360521"/>
            <a:ext cx="4572000" cy="3170099"/>
          </a:xfrm>
          <a:prstGeom prst="rect">
            <a:avLst/>
          </a:prstGeom>
        </p:spPr>
        <p:txBody>
          <a:bodyPr>
            <a:spAutoFit/>
          </a:bodyPr>
          <a:lstStyle/>
          <a:p>
            <a:r>
              <a:rPr lang="en-US" sz="3600" b="1" dirty="0" err="1">
                <a:solidFill>
                  <a:schemeClr val="bg1"/>
                </a:solidFill>
                <a:latin typeface="Gill Sans MT" panose="020B0502020104020203" pitchFamily="34" charset="0"/>
              </a:rPr>
              <a:t>Dapivirine</a:t>
            </a:r>
            <a:r>
              <a:rPr lang="en-US" sz="3600" b="1" dirty="0">
                <a:solidFill>
                  <a:schemeClr val="bg1"/>
                </a:solidFill>
                <a:latin typeface="Gill Sans MT" panose="020B0502020104020203" pitchFamily="34" charset="0"/>
              </a:rPr>
              <a:t> Ring 101</a:t>
            </a:r>
            <a:br>
              <a:rPr lang="en-US" sz="3600" dirty="0">
                <a:solidFill>
                  <a:schemeClr val="bg1"/>
                </a:solidFill>
                <a:latin typeface="Gill Sans MT" panose="020B0502020104020203" pitchFamily="34" charset="0"/>
              </a:rPr>
            </a:br>
            <a:br>
              <a:rPr lang="en-US" sz="3600" dirty="0">
                <a:solidFill>
                  <a:schemeClr val="bg1"/>
                </a:solidFill>
                <a:latin typeface="Gill Sans MT" panose="020B0502020104020203" pitchFamily="34" charset="0"/>
              </a:rPr>
            </a:br>
            <a:r>
              <a:rPr lang="en-US" sz="3600" i="1" dirty="0">
                <a:solidFill>
                  <a:schemeClr val="bg1"/>
                </a:solidFill>
                <a:latin typeface="Gill Sans MT" panose="020B0502020104020203" pitchFamily="34" charset="0"/>
              </a:rPr>
              <a:t>The </a:t>
            </a:r>
            <a:r>
              <a:rPr lang="en-US" sz="3600" i="1" dirty="0" err="1">
                <a:solidFill>
                  <a:schemeClr val="bg1"/>
                </a:solidFill>
                <a:latin typeface="Gill Sans MT" panose="020B0502020104020203" pitchFamily="34" charset="0"/>
              </a:rPr>
              <a:t>dapivirine</a:t>
            </a:r>
            <a:r>
              <a:rPr lang="en-US" sz="3600" i="1" dirty="0">
                <a:solidFill>
                  <a:schemeClr val="bg1"/>
                </a:solidFill>
                <a:latin typeface="Gill Sans MT" panose="020B0502020104020203" pitchFamily="34" charset="0"/>
              </a:rPr>
              <a:t> vaginal ring for HIV prevention</a:t>
            </a:r>
          </a:p>
          <a:p>
            <a:endParaRPr lang="en-US" sz="3600" i="1" dirty="0">
              <a:solidFill>
                <a:schemeClr val="bg1"/>
              </a:solidFill>
              <a:latin typeface="Gill Sans MT" panose="020B0502020104020203" pitchFamily="34" charset="0"/>
            </a:endParaRPr>
          </a:p>
          <a:p>
            <a:r>
              <a:rPr lang="en-US" i="1" dirty="0">
                <a:solidFill>
                  <a:schemeClr val="bg1"/>
                </a:solidFill>
                <a:latin typeface="Gill Sans MT" panose="020B0502020104020203" pitchFamily="34" charset="0"/>
              </a:rPr>
              <a:t>Updated July 2020</a:t>
            </a:r>
            <a:endParaRPr lang="en-US" sz="1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11740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39270"/>
            <a:ext cx="7253654" cy="643503"/>
          </a:xfrm>
        </p:spPr>
        <p:txBody>
          <a:bodyPr>
            <a:normAutofit/>
          </a:bodyPr>
          <a:lstStyle/>
          <a:p>
            <a:r>
              <a:rPr lang="en-US" sz="3200" dirty="0">
                <a:solidFill>
                  <a:schemeClr val="accent1">
                    <a:lumMod val="75000"/>
                  </a:schemeClr>
                </a:solidFill>
              </a:rPr>
              <a:t>The </a:t>
            </a:r>
            <a:r>
              <a:rPr lang="en-US" sz="3200" dirty="0" err="1">
                <a:solidFill>
                  <a:schemeClr val="accent1">
                    <a:lumMod val="75000"/>
                  </a:schemeClr>
                </a:solidFill>
              </a:rPr>
              <a:t>dapivirine</a:t>
            </a:r>
            <a:r>
              <a:rPr lang="en-US" sz="3200" dirty="0">
                <a:solidFill>
                  <a:schemeClr val="accent1">
                    <a:lumMod val="75000"/>
                  </a:schemeClr>
                </a:solidFill>
              </a:rPr>
              <a:t> vaginal ring: long-acting</a:t>
            </a:r>
          </a:p>
        </p:txBody>
      </p:sp>
      <p:sp>
        <p:nvSpPr>
          <p:cNvPr id="4" name="Rectangular Callout 32">
            <a:extLst>
              <a:ext uri="{FF2B5EF4-FFF2-40B4-BE49-F238E27FC236}">
                <a16:creationId xmlns:a16="http://schemas.microsoft.com/office/drawing/2014/main" id="{FC07AC78-43E3-411F-A85B-A7E0B2C87759}"/>
              </a:ext>
            </a:extLst>
          </p:cNvPr>
          <p:cNvSpPr/>
          <p:nvPr>
            <p:custDataLst>
              <p:tags r:id="rId1"/>
            </p:custDataLst>
          </p:nvPr>
        </p:nvSpPr>
        <p:spPr>
          <a:xfrm>
            <a:off x="4976037" y="2017238"/>
            <a:ext cx="3673487" cy="2512593"/>
          </a:xfrm>
          <a:prstGeom prst="wedgeRectCallout">
            <a:avLst>
              <a:gd name="adj1" fmla="val -12981"/>
              <a:gd name="adj2" fmla="val 40339"/>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800" dirty="0">
                <a:solidFill>
                  <a:schemeClr val="tx1">
                    <a:lumMod val="65000"/>
                    <a:lumOff val="35000"/>
                  </a:schemeClr>
                </a:solidFill>
                <a:latin typeface="Gill Sans MT" panose="020B0502020104020203" pitchFamily="34" charset="0"/>
              </a:rPr>
              <a:t>Low maintenance means less burden on the user to remember doses, and may encourage more consistent use</a:t>
            </a:r>
          </a:p>
        </p:txBody>
      </p:sp>
      <p:sp>
        <p:nvSpPr>
          <p:cNvPr id="6" name="Rectangular Callout 34">
            <a:extLst>
              <a:ext uri="{FF2B5EF4-FFF2-40B4-BE49-F238E27FC236}">
                <a16:creationId xmlns:a16="http://schemas.microsoft.com/office/drawing/2014/main" id="{D56669BC-3CC5-40FC-8574-D06D87BDF888}"/>
              </a:ext>
            </a:extLst>
          </p:cNvPr>
          <p:cNvSpPr/>
          <p:nvPr>
            <p:custDataLst>
              <p:tags r:id="rId2"/>
            </p:custDataLst>
          </p:nvPr>
        </p:nvSpPr>
        <p:spPr>
          <a:xfrm>
            <a:off x="596476" y="1935485"/>
            <a:ext cx="3160889" cy="2710945"/>
          </a:xfrm>
          <a:prstGeom prst="wedgeRectCallout">
            <a:avLst>
              <a:gd name="adj1" fmla="val 43270"/>
              <a:gd name="adj2" fmla="val -12330"/>
            </a:avLst>
          </a:prstGeom>
          <a:solidFill>
            <a:srgbClr val="E5F3FF"/>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800" dirty="0">
                <a:solidFill>
                  <a:schemeClr val="tx1">
                    <a:lumMod val="65000"/>
                    <a:lumOff val="35000"/>
                  </a:schemeClr>
                </a:solidFill>
                <a:latin typeface="Gill Sans MT" panose="020B0502020104020203" pitchFamily="34" charset="0"/>
                <a:cs typeface="Calibri" panose="020F0502020204030204" pitchFamily="34" charset="0"/>
              </a:rPr>
              <a:t>The </a:t>
            </a:r>
            <a:r>
              <a:rPr lang="en-US" sz="2800" dirty="0" err="1">
                <a:solidFill>
                  <a:schemeClr val="tx1">
                    <a:lumMod val="65000"/>
                    <a:lumOff val="35000"/>
                  </a:schemeClr>
                </a:solidFill>
                <a:latin typeface="Gill Sans MT" panose="020B0502020104020203" pitchFamily="34" charset="0"/>
                <a:cs typeface="Calibri" panose="020F0502020204030204" pitchFamily="34" charset="0"/>
              </a:rPr>
              <a:t>dapivirine</a:t>
            </a:r>
            <a:r>
              <a:rPr lang="en-US" sz="2800" dirty="0">
                <a:solidFill>
                  <a:schemeClr val="tx1">
                    <a:lumMod val="65000"/>
                    <a:lumOff val="35000"/>
                  </a:schemeClr>
                </a:solidFill>
                <a:latin typeface="Gill Sans MT" panose="020B0502020104020203" pitchFamily="34" charset="0"/>
                <a:cs typeface="Calibri" panose="020F0502020204030204" pitchFamily="34" charset="0"/>
              </a:rPr>
              <a:t> ring provides steady release of drug over one month without the need for maintenance </a:t>
            </a:r>
          </a:p>
        </p:txBody>
      </p:sp>
      <p:sp>
        <p:nvSpPr>
          <p:cNvPr id="7" name="Arrow: Right 6">
            <a:extLst>
              <a:ext uri="{FF2B5EF4-FFF2-40B4-BE49-F238E27FC236}">
                <a16:creationId xmlns:a16="http://schemas.microsoft.com/office/drawing/2014/main" id="{B743492A-F7A3-4E11-816C-4567DCA2D277}"/>
              </a:ext>
            </a:extLst>
          </p:cNvPr>
          <p:cNvSpPr/>
          <p:nvPr/>
        </p:nvSpPr>
        <p:spPr>
          <a:xfrm>
            <a:off x="4100887" y="3168683"/>
            <a:ext cx="531627" cy="308344"/>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949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39270"/>
            <a:ext cx="7253654" cy="643503"/>
          </a:xfrm>
        </p:spPr>
        <p:txBody>
          <a:bodyPr>
            <a:normAutofit/>
          </a:bodyPr>
          <a:lstStyle/>
          <a:p>
            <a:r>
              <a:rPr lang="en-US" sz="3200" dirty="0">
                <a:solidFill>
                  <a:schemeClr val="accent1">
                    <a:lumMod val="75000"/>
                  </a:schemeClr>
                </a:solidFill>
              </a:rPr>
              <a:t>The </a:t>
            </a:r>
            <a:r>
              <a:rPr lang="en-US" sz="3200" dirty="0" err="1">
                <a:solidFill>
                  <a:schemeClr val="accent1">
                    <a:lumMod val="75000"/>
                  </a:schemeClr>
                </a:solidFill>
              </a:rPr>
              <a:t>dapivirine</a:t>
            </a:r>
            <a:r>
              <a:rPr lang="en-US" sz="3200" dirty="0">
                <a:solidFill>
                  <a:schemeClr val="accent1">
                    <a:lumMod val="75000"/>
                  </a:schemeClr>
                </a:solidFill>
              </a:rPr>
              <a:t> vaginal ring: privacy</a:t>
            </a:r>
          </a:p>
        </p:txBody>
      </p:sp>
      <p:sp>
        <p:nvSpPr>
          <p:cNvPr id="5" name="Content Placeholder 5"/>
          <p:cNvSpPr>
            <a:spLocks noGrp="1"/>
          </p:cNvSpPr>
          <p:nvPr>
            <p:ph type="body" sz="quarter" idx="10"/>
          </p:nvPr>
        </p:nvSpPr>
        <p:spPr>
          <a:xfrm>
            <a:off x="1071196" y="1223630"/>
            <a:ext cx="6626777" cy="4921989"/>
          </a:xfrm>
        </p:spPr>
        <p:txBody>
          <a:bodyPr anchor="ctr">
            <a:normAutofit/>
          </a:bodyPr>
          <a:lstStyle/>
          <a:p>
            <a:pPr marL="205725" indent="-205725">
              <a:spcBef>
                <a:spcPts val="450"/>
              </a:spcBef>
            </a:pPr>
            <a:r>
              <a:rPr lang="en-US" sz="2800" dirty="0">
                <a:solidFill>
                  <a:schemeClr val="tx1">
                    <a:lumMod val="65000"/>
                    <a:lumOff val="35000"/>
                  </a:schemeClr>
                </a:solidFill>
              </a:rPr>
              <a:t>The ring can be stored, inserted, and removed in private</a:t>
            </a:r>
          </a:p>
          <a:p>
            <a:pPr marL="205725" indent="-205725">
              <a:spcBef>
                <a:spcPts val="450"/>
              </a:spcBef>
            </a:pPr>
            <a:r>
              <a:rPr lang="en-US" sz="2800" dirty="0">
                <a:solidFill>
                  <a:schemeClr val="tx1">
                    <a:lumMod val="65000"/>
                    <a:lumOff val="35000"/>
                  </a:schemeClr>
                </a:solidFill>
              </a:rPr>
              <a:t>During clinical trials, it was rarely felt by women or male partners</a:t>
            </a:r>
          </a:p>
          <a:p>
            <a:pPr marL="605775" lvl="1" indent="-205725">
              <a:spcBef>
                <a:spcPts val="450"/>
              </a:spcBef>
            </a:pPr>
            <a:r>
              <a:rPr lang="en-US" sz="2400" dirty="0"/>
              <a:t>Most women in clinical trials reported that they could not feel the ring when it was inserted correctly</a:t>
            </a:r>
          </a:p>
          <a:p>
            <a:pPr marL="605775" lvl="1" indent="-205725">
              <a:spcBef>
                <a:spcPts val="450"/>
              </a:spcBef>
            </a:pPr>
            <a:r>
              <a:rPr lang="en-US" sz="2400" dirty="0"/>
              <a:t>Many women in clinical trials reported that they and their partners could not feel the ring during sex</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88185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altLang="en-US" sz="3075" dirty="0">
                <a:solidFill>
                  <a:schemeClr val="accent1">
                    <a:lumMod val="75000"/>
                  </a:schemeClr>
                </a:solidFill>
              </a:rPr>
              <a:t>What are women saying about the ring?</a:t>
            </a:r>
          </a:p>
        </p:txBody>
      </p:sp>
      <p:sp>
        <p:nvSpPr>
          <p:cNvPr id="4" name="Rectangle: Rounded Corners 3">
            <a:extLst>
              <a:ext uri="{FF2B5EF4-FFF2-40B4-BE49-F238E27FC236}">
                <a16:creationId xmlns:a16="http://schemas.microsoft.com/office/drawing/2014/main" id="{B8B1EDDA-11DC-49D7-B7B3-F3EDF3C09C94}"/>
              </a:ext>
            </a:extLst>
          </p:cNvPr>
          <p:cNvSpPr/>
          <p:nvPr/>
        </p:nvSpPr>
        <p:spPr>
          <a:xfrm>
            <a:off x="784944" y="1082774"/>
            <a:ext cx="7805723" cy="5005794"/>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ular Callout 32">
            <a:extLst>
              <a:ext uri="{FF2B5EF4-FFF2-40B4-BE49-F238E27FC236}">
                <a16:creationId xmlns:a16="http://schemas.microsoft.com/office/drawing/2014/main" id="{CD47D384-17B7-4350-A117-EC52B03FC2A2}"/>
              </a:ext>
            </a:extLst>
          </p:cNvPr>
          <p:cNvSpPr/>
          <p:nvPr>
            <p:custDataLst>
              <p:tags r:id="rId2"/>
            </p:custDataLst>
          </p:nvPr>
        </p:nvSpPr>
        <p:spPr>
          <a:xfrm>
            <a:off x="1036962" y="3210981"/>
            <a:ext cx="7171376" cy="1313790"/>
          </a:xfrm>
          <a:prstGeom prst="wedgeRectCallout">
            <a:avLst>
              <a:gd name="adj1" fmla="val -23162"/>
              <a:gd name="adj2" fmla="val 66555"/>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r>
              <a:rPr lang="en-US" sz="1400" i="1" dirty="0">
                <a:solidFill>
                  <a:schemeClr val="tx1">
                    <a:lumMod val="75000"/>
                    <a:lumOff val="25000"/>
                  </a:schemeClr>
                </a:solidFill>
              </a:rPr>
              <a:t>It wasn’t difficult, I got enough education before using it because I was really scared when I first saw it… But during education I learned that the ring was soft, I thought the ring was hard and painful. They showed that to insert the ring you need to twist it like 8 and when I tried it, it was easy and doable.”</a:t>
            </a:r>
            <a:r>
              <a:rPr lang="en-US" sz="1400" i="1" baseline="30000" dirty="0">
                <a:solidFill>
                  <a:schemeClr val="tx1">
                    <a:lumMod val="75000"/>
                    <a:lumOff val="25000"/>
                  </a:schemeClr>
                </a:solidFill>
              </a:rPr>
              <a:t> 1</a:t>
            </a:r>
            <a:endParaRPr lang="en-US" sz="14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F9633F7-690C-4556-A0B4-A41FA3F69FAA}"/>
              </a:ext>
            </a:extLst>
          </p:cNvPr>
          <p:cNvSpPr txBox="1"/>
          <p:nvPr>
            <p:custDataLst>
              <p:tags r:id="rId3"/>
            </p:custDataLst>
          </p:nvPr>
        </p:nvSpPr>
        <p:spPr>
          <a:xfrm>
            <a:off x="1036962" y="1380334"/>
            <a:ext cx="7171376" cy="369318"/>
          </a:xfrm>
          <a:prstGeom prst="rect">
            <a:avLst/>
          </a:prstGeom>
          <a:pattFill prst="ltDnDiag">
            <a:fgClr>
              <a:schemeClr val="bg1">
                <a:lumMod val="85000"/>
              </a:schemeClr>
            </a:fgClr>
            <a:bgClr>
              <a:schemeClr val="bg1"/>
            </a:bgClr>
          </a:pattFill>
        </p:spPr>
        <p:txBody>
          <a:bodyPr wrap="square" lIns="91427" tIns="45713" rIns="91427" bIns="45713" anchor="ctr">
            <a:spAutoFit/>
          </a:bodyPr>
          <a:lstStyle>
            <a:defPPr>
              <a:defRPr lang="en-US"/>
            </a:defPPr>
            <a:lvl1pPr>
              <a:spcAft>
                <a:spcPts val="600"/>
              </a:spcAft>
              <a:defRPr sz="1600" b="1">
                <a:solidFill>
                  <a:schemeClr val="tx1">
                    <a:lumMod val="65000"/>
                    <a:lumOff val="35000"/>
                  </a:schemeClr>
                </a:solidFill>
              </a:defRPr>
            </a:lvl1pPr>
          </a:lstStyle>
          <a:p>
            <a:pPr algn="ctr"/>
            <a:r>
              <a:rPr lang="en-US" sz="1800" b="0" dirty="0">
                <a:solidFill>
                  <a:schemeClr val="tx1">
                    <a:lumMod val="75000"/>
                    <a:lumOff val="25000"/>
                  </a:schemeClr>
                </a:solidFill>
                <a:latin typeface="Gill Sans MT" panose="020B0502020104020203" pitchFamily="34" charset="0"/>
              </a:rPr>
              <a:t>Women in studies report…</a:t>
            </a:r>
          </a:p>
        </p:txBody>
      </p:sp>
      <p:sp>
        <p:nvSpPr>
          <p:cNvPr id="9" name="Rectangular Callout 34">
            <a:extLst>
              <a:ext uri="{FF2B5EF4-FFF2-40B4-BE49-F238E27FC236}">
                <a16:creationId xmlns:a16="http://schemas.microsoft.com/office/drawing/2014/main" id="{D827C61D-A1F0-496D-BC22-8C0F5F880FC3}"/>
              </a:ext>
            </a:extLst>
          </p:cNvPr>
          <p:cNvSpPr/>
          <p:nvPr>
            <p:custDataLst>
              <p:tags r:id="rId4"/>
            </p:custDataLst>
          </p:nvPr>
        </p:nvSpPr>
        <p:spPr>
          <a:xfrm>
            <a:off x="1036962" y="1889282"/>
            <a:ext cx="7171376" cy="1017643"/>
          </a:xfrm>
          <a:prstGeom prst="wedgeRectCallout">
            <a:avLst/>
          </a:prstGeom>
          <a:solidFill>
            <a:srgbClr val="E5F3FF"/>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r>
              <a:rPr lang="en-US" sz="1400" i="1" dirty="0">
                <a:solidFill>
                  <a:schemeClr val="tx1">
                    <a:lumMod val="75000"/>
                    <a:lumOff val="25000"/>
                  </a:schemeClr>
                </a:solidFill>
              </a:rPr>
              <a:t>I like that the ring stays inside you and nobody can see it…. you don’t have to disclose ring use to others if you want. My family doesn’t know that I am using the ring. … And the partner can’t feel it as well.</a:t>
            </a:r>
            <a:r>
              <a:rPr lang="en-US" sz="1400" i="1" baseline="30000" dirty="0">
                <a:solidFill>
                  <a:schemeClr val="tx1">
                    <a:lumMod val="75000"/>
                    <a:lumOff val="25000"/>
                  </a:schemeClr>
                </a:solidFill>
              </a:rPr>
              <a:t> 1</a:t>
            </a:r>
            <a:endParaRPr lang="en-US" sz="14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tangular Callout 13">
            <a:extLst>
              <a:ext uri="{FF2B5EF4-FFF2-40B4-BE49-F238E27FC236}">
                <a16:creationId xmlns:a16="http://schemas.microsoft.com/office/drawing/2014/main" id="{EA632494-63CC-406C-A8D8-DE021BB3B9A7}"/>
              </a:ext>
            </a:extLst>
          </p:cNvPr>
          <p:cNvSpPr/>
          <p:nvPr>
            <p:custDataLst>
              <p:tags r:id="rId5"/>
            </p:custDataLst>
          </p:nvPr>
        </p:nvSpPr>
        <p:spPr>
          <a:xfrm>
            <a:off x="1036962" y="4828826"/>
            <a:ext cx="7171376" cy="916119"/>
          </a:xfrm>
          <a:prstGeom prst="wedgeRectCallout">
            <a:avLst/>
          </a:prstGeom>
          <a:solidFill>
            <a:srgbClr val="E5F3FF"/>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r>
              <a:rPr lang="en-US" sz="1400" i="1" dirty="0">
                <a:solidFill>
                  <a:schemeClr val="tx1">
                    <a:lumMod val="75000"/>
                    <a:lumOff val="25000"/>
                  </a:schemeClr>
                </a:solidFill>
              </a:rPr>
              <a:t>I don’t feel the ring when it is inside me, I only feel it during insertion. I don’t feel it though when I’m seated or walking. The ring has never fallen; it’s not painful… the ring is not felt when you are walking or sleeping; it doesn’t even move</a:t>
            </a:r>
            <a:r>
              <a:rPr lang="en-US" sz="1400" i="1" baseline="30000" dirty="0">
                <a:solidFill>
                  <a:schemeClr val="tx1">
                    <a:lumMod val="75000"/>
                    <a:lumOff val="25000"/>
                  </a:schemeClr>
                </a:solidFill>
              </a:rPr>
              <a:t>2</a:t>
            </a:r>
            <a:endParaRPr lang="en-US" sz="1400" i="1" baseline="30000" dirty="0">
              <a:solidFill>
                <a:schemeClr val="tx1">
                  <a:lumMod val="75000"/>
                  <a:lumOff val="2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6071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CDA6-B65A-4E8B-9E57-97CB49D8C33B}"/>
              </a:ext>
            </a:extLst>
          </p:cNvPr>
          <p:cNvSpPr>
            <a:spLocks noGrp="1"/>
          </p:cNvSpPr>
          <p:nvPr>
            <p:ph type="title"/>
          </p:nvPr>
        </p:nvSpPr>
        <p:spPr>
          <a:xfrm>
            <a:off x="1071196" y="204905"/>
            <a:ext cx="8072804" cy="991716"/>
          </a:xfrm>
        </p:spPr>
        <p:txBody>
          <a:bodyPr vert="horz" lIns="68580" tIns="34290" rIns="68580" bIns="34290" rtlCol="0" anchor="ctr">
            <a:normAutofit fontScale="90000"/>
          </a:bodyPr>
          <a:lstStyle/>
          <a:p>
            <a:r>
              <a:rPr lang="en-US" sz="3300" dirty="0">
                <a:solidFill>
                  <a:schemeClr val="accent1">
                    <a:lumMod val="75000"/>
                  </a:schemeClr>
                </a:solidFill>
              </a:rPr>
              <a:t>Adding the ring to the HIV prevention toolbox</a:t>
            </a:r>
          </a:p>
        </p:txBody>
      </p:sp>
      <p:sp>
        <p:nvSpPr>
          <p:cNvPr id="7" name="Rectangular Callout 32">
            <a:extLst>
              <a:ext uri="{FF2B5EF4-FFF2-40B4-BE49-F238E27FC236}">
                <a16:creationId xmlns:a16="http://schemas.microsoft.com/office/drawing/2014/main" id="{99B13222-FD7B-4358-8577-F3538FCBCEB6}"/>
              </a:ext>
            </a:extLst>
          </p:cNvPr>
          <p:cNvSpPr/>
          <p:nvPr>
            <p:custDataLst>
              <p:tags r:id="rId1"/>
            </p:custDataLst>
          </p:nvPr>
        </p:nvSpPr>
        <p:spPr>
          <a:xfrm>
            <a:off x="4097867" y="1196621"/>
            <a:ext cx="4797777" cy="2717833"/>
          </a:xfrm>
          <a:prstGeom prst="wedgeRectCallout">
            <a:avLst>
              <a:gd name="adj1" fmla="val -12981"/>
              <a:gd name="adj2" fmla="val 40339"/>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000" dirty="0">
                <a:solidFill>
                  <a:schemeClr val="tx1">
                    <a:lumMod val="65000"/>
                    <a:lumOff val="35000"/>
                  </a:schemeClr>
                </a:solidFill>
                <a:latin typeface="Gill Sans MT" panose="020B0502020104020203" pitchFamily="34" charset="0"/>
                <a:cs typeface="Calibri" panose="020F0502020204030204" pitchFamily="34" charset="0"/>
              </a:rPr>
              <a:t>People’s preferences and needs are not all the same – and preferences change over time!</a:t>
            </a:r>
          </a:p>
          <a:p>
            <a:pPr marL="34176" fontAlgn="base">
              <a:spcBef>
                <a:spcPts val="900"/>
              </a:spcBef>
              <a:buSzPct val="81000"/>
              <a:defRPr/>
            </a:pPr>
            <a:r>
              <a:rPr lang="en-US" sz="2000" dirty="0">
                <a:solidFill>
                  <a:schemeClr val="tx1">
                    <a:lumMod val="65000"/>
                    <a:lumOff val="35000"/>
                  </a:schemeClr>
                </a:solidFill>
                <a:latin typeface="Gill Sans MT" panose="020B0502020104020203" pitchFamily="34" charset="0"/>
                <a:cs typeface="Calibri" panose="020F0502020204030204" pitchFamily="34" charset="0"/>
              </a:rPr>
              <a:t>For example, women regularly weigh side effects, life stage, and “medicalization” when making contraceptive choices.</a:t>
            </a:r>
          </a:p>
        </p:txBody>
      </p:sp>
      <p:sp>
        <p:nvSpPr>
          <p:cNvPr id="8" name="Rectangular Callout 34">
            <a:extLst>
              <a:ext uri="{FF2B5EF4-FFF2-40B4-BE49-F238E27FC236}">
                <a16:creationId xmlns:a16="http://schemas.microsoft.com/office/drawing/2014/main" id="{89FA3041-F80F-4EBF-9349-4354579B5832}"/>
              </a:ext>
            </a:extLst>
          </p:cNvPr>
          <p:cNvSpPr/>
          <p:nvPr>
            <p:custDataLst>
              <p:tags r:id="rId2"/>
            </p:custDataLst>
          </p:nvPr>
        </p:nvSpPr>
        <p:spPr>
          <a:xfrm>
            <a:off x="383823" y="1797260"/>
            <a:ext cx="3160889" cy="1851379"/>
          </a:xfrm>
          <a:prstGeom prst="wedgeRectCallout">
            <a:avLst>
              <a:gd name="adj1" fmla="val 43270"/>
              <a:gd name="adj2" fmla="val -12330"/>
            </a:avLst>
          </a:prstGeom>
          <a:solidFill>
            <a:srgbClr val="E5F3FF"/>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000" dirty="0">
                <a:solidFill>
                  <a:schemeClr val="tx1">
                    <a:lumMod val="65000"/>
                    <a:lumOff val="35000"/>
                  </a:schemeClr>
                </a:solidFill>
                <a:latin typeface="Gill Sans MT" panose="020B0502020104020203" pitchFamily="34" charset="0"/>
                <a:cs typeface="Calibri" panose="020F0502020204030204" pitchFamily="34" charset="0"/>
              </a:rPr>
              <a:t>Products must be used in order to reduce HIV risk. </a:t>
            </a:r>
          </a:p>
        </p:txBody>
      </p:sp>
      <p:sp>
        <p:nvSpPr>
          <p:cNvPr id="11" name="Rectangular Callout 34">
            <a:extLst>
              <a:ext uri="{FF2B5EF4-FFF2-40B4-BE49-F238E27FC236}">
                <a16:creationId xmlns:a16="http://schemas.microsoft.com/office/drawing/2014/main" id="{8572EBC5-2A56-446B-91FD-1FC4F997B5CF}"/>
              </a:ext>
            </a:extLst>
          </p:cNvPr>
          <p:cNvSpPr/>
          <p:nvPr>
            <p:custDataLst>
              <p:tags r:id="rId3"/>
            </p:custDataLst>
          </p:nvPr>
        </p:nvSpPr>
        <p:spPr>
          <a:xfrm>
            <a:off x="535598" y="4633298"/>
            <a:ext cx="8072804" cy="1851379"/>
          </a:xfrm>
          <a:prstGeom prst="wedgeRectCallout">
            <a:avLst>
              <a:gd name="adj1" fmla="val -20168"/>
              <a:gd name="adj2" fmla="val 43135"/>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spcBef>
                <a:spcPts val="450"/>
              </a:spcBef>
              <a:spcAft>
                <a:spcPts val="450"/>
              </a:spcAft>
              <a:buSzPct val="81000"/>
              <a:defRPr/>
            </a:pPr>
            <a:r>
              <a:rPr lang="en-US" sz="2400" b="1" dirty="0">
                <a:solidFill>
                  <a:schemeClr val="tx1">
                    <a:lumMod val="65000"/>
                    <a:lumOff val="35000"/>
                  </a:schemeClr>
                </a:solidFill>
                <a:latin typeface="Gill Sans MT" panose="020B0502020104020203" pitchFamily="34" charset="0"/>
                <a:cs typeface="Calibri" panose="020F0502020204030204" pitchFamily="34" charset="0"/>
              </a:rPr>
              <a:t>The ring presents an </a:t>
            </a:r>
            <a:r>
              <a:rPr lang="en-US" sz="2400" b="1" i="1" dirty="0">
                <a:solidFill>
                  <a:schemeClr val="accent1">
                    <a:lumMod val="75000"/>
                  </a:schemeClr>
                </a:solidFill>
                <a:latin typeface="Gill Sans MT" panose="020B0502020104020203" pitchFamily="34" charset="0"/>
                <a:cs typeface="Calibri" panose="020F0502020204030204" pitchFamily="34" charset="0"/>
              </a:rPr>
              <a:t>additional option </a:t>
            </a:r>
            <a:r>
              <a:rPr lang="en-US" sz="2400" b="1" dirty="0">
                <a:solidFill>
                  <a:schemeClr val="tx1">
                    <a:lumMod val="65000"/>
                    <a:lumOff val="35000"/>
                  </a:schemeClr>
                </a:solidFill>
                <a:latin typeface="Gill Sans MT" panose="020B0502020104020203" pitchFamily="34" charset="0"/>
                <a:cs typeface="Calibri" panose="020F0502020204030204" pitchFamily="34" charset="0"/>
              </a:rPr>
              <a:t>for women who want to protect themselves from HIV.  As the family planning field has shown, more </a:t>
            </a:r>
            <a:r>
              <a:rPr lang="en-US" sz="2400" b="1" i="1" dirty="0">
                <a:solidFill>
                  <a:schemeClr val="tx1">
                    <a:lumMod val="65000"/>
                    <a:lumOff val="35000"/>
                  </a:schemeClr>
                </a:solidFill>
                <a:latin typeface="Gill Sans MT" panose="020B0502020104020203" pitchFamily="34" charset="0"/>
                <a:cs typeface="Calibri" panose="020F0502020204030204" pitchFamily="34" charset="0"/>
              </a:rPr>
              <a:t>options</a:t>
            </a:r>
            <a:r>
              <a:rPr lang="en-US" sz="2400" b="1" dirty="0">
                <a:solidFill>
                  <a:schemeClr val="tx1">
                    <a:lumMod val="65000"/>
                    <a:lumOff val="35000"/>
                  </a:schemeClr>
                </a:solidFill>
                <a:latin typeface="Gill Sans MT" panose="020B0502020104020203" pitchFamily="34" charset="0"/>
                <a:cs typeface="Calibri" panose="020F0502020204030204" pitchFamily="34" charset="0"/>
              </a:rPr>
              <a:t> can lead to </a:t>
            </a:r>
            <a:r>
              <a:rPr lang="en-US" sz="2400" b="1" i="1" dirty="0">
                <a:solidFill>
                  <a:schemeClr val="tx1">
                    <a:lumMod val="65000"/>
                    <a:lumOff val="35000"/>
                  </a:schemeClr>
                </a:solidFill>
                <a:latin typeface="Gill Sans MT" panose="020B0502020104020203" pitchFamily="34" charset="0"/>
                <a:cs typeface="Calibri" panose="020F0502020204030204" pitchFamily="34" charset="0"/>
              </a:rPr>
              <a:t>higher uptake </a:t>
            </a:r>
            <a:r>
              <a:rPr lang="en-US" sz="2400" b="1" dirty="0">
                <a:solidFill>
                  <a:schemeClr val="tx1">
                    <a:lumMod val="65000"/>
                    <a:lumOff val="35000"/>
                  </a:schemeClr>
                </a:solidFill>
                <a:latin typeface="Gill Sans MT" panose="020B0502020104020203" pitchFamily="34" charset="0"/>
                <a:cs typeface="Calibri" panose="020F0502020204030204" pitchFamily="34" charset="0"/>
              </a:rPr>
              <a:t>of prevention methods overall. </a:t>
            </a:r>
            <a:endParaRPr lang="en-US" sz="2400" b="1" strike="sngStrike" dirty="0">
              <a:solidFill>
                <a:schemeClr val="tx1">
                  <a:lumMod val="65000"/>
                  <a:lumOff val="35000"/>
                </a:schemeClr>
              </a:solidFill>
              <a:latin typeface="Gill Sans MT" panose="020B0502020104020203" pitchFamily="34" charset="0"/>
              <a:cs typeface="Calibri" panose="020F0502020204030204" pitchFamily="34" charset="0"/>
            </a:endParaRPr>
          </a:p>
        </p:txBody>
      </p:sp>
      <p:sp>
        <p:nvSpPr>
          <p:cNvPr id="3" name="Arrow: Right 2">
            <a:extLst>
              <a:ext uri="{FF2B5EF4-FFF2-40B4-BE49-F238E27FC236}">
                <a16:creationId xmlns:a16="http://schemas.microsoft.com/office/drawing/2014/main" id="{52385A7A-319F-48C0-8AF3-99FEA42EDEB4}"/>
              </a:ext>
            </a:extLst>
          </p:cNvPr>
          <p:cNvSpPr/>
          <p:nvPr/>
        </p:nvSpPr>
        <p:spPr>
          <a:xfrm>
            <a:off x="3668233" y="2573079"/>
            <a:ext cx="308344" cy="308344"/>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FD79BB2F-40E1-464A-A5C5-F5DEDF23C0BA}"/>
              </a:ext>
            </a:extLst>
          </p:cNvPr>
          <p:cNvSpPr/>
          <p:nvPr/>
        </p:nvSpPr>
        <p:spPr>
          <a:xfrm rot="5400000">
            <a:off x="6241367" y="4098645"/>
            <a:ext cx="510776" cy="308344"/>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521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1196" y="419396"/>
            <a:ext cx="7253654" cy="708534"/>
          </a:xfrm>
        </p:spPr>
        <p:txBody>
          <a:bodyPr vert="horz" lIns="68580" tIns="34290" rIns="68580" bIns="34290" rtlCol="0" anchor="t">
            <a:normAutofit/>
          </a:bodyPr>
          <a:lstStyle/>
          <a:p>
            <a:r>
              <a:rPr lang="en-US" altLang="en-US" dirty="0">
                <a:solidFill>
                  <a:schemeClr val="accent1">
                    <a:lumMod val="75000"/>
                  </a:schemeClr>
                </a:solidFill>
              </a:rPr>
              <a:t>Ongoing &amp; upcoming trials</a:t>
            </a:r>
          </a:p>
        </p:txBody>
      </p:sp>
      <p:sp>
        <p:nvSpPr>
          <p:cNvPr id="2" name="Text Placeholder 1">
            <a:extLst>
              <a:ext uri="{FF2B5EF4-FFF2-40B4-BE49-F238E27FC236}">
                <a16:creationId xmlns:a16="http://schemas.microsoft.com/office/drawing/2014/main" id="{A6E9053D-62F6-450C-B69D-E13950BDBF53}"/>
              </a:ext>
            </a:extLst>
          </p:cNvPr>
          <p:cNvSpPr>
            <a:spLocks noGrp="1"/>
          </p:cNvSpPr>
          <p:nvPr>
            <p:ph type="body" sz="quarter" idx="10"/>
          </p:nvPr>
        </p:nvSpPr>
        <p:spPr>
          <a:xfrm>
            <a:off x="531628" y="1666477"/>
            <a:ext cx="3297721" cy="2335160"/>
          </a:xfrm>
        </p:spPr>
        <p:txBody>
          <a:bodyPr/>
          <a:lstStyle/>
          <a:p>
            <a:pPr marL="114300" indent="0">
              <a:buNone/>
            </a:pPr>
            <a:r>
              <a:rPr lang="en-US" sz="2800" dirty="0"/>
              <a:t>Further trials are planned and underway to gather more data on the safety of ring use during adolescence, pregnancy, and breastfeeding</a:t>
            </a:r>
          </a:p>
        </p:txBody>
      </p:sp>
      <p:pic>
        <p:nvPicPr>
          <p:cNvPr id="8" name="Picture 7" descr="A close up of a logo&#10;&#10;Description generated with high confidence">
            <a:extLst>
              <a:ext uri="{FF2B5EF4-FFF2-40B4-BE49-F238E27FC236}">
                <a16:creationId xmlns:a16="http://schemas.microsoft.com/office/drawing/2014/main" id="{92FA1A3F-0ADF-4DCF-A8C4-89DA00198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203" y="1057657"/>
            <a:ext cx="1656025" cy="2070031"/>
          </a:xfrm>
          <a:prstGeom prst="rect">
            <a:avLst/>
          </a:prstGeom>
        </p:spPr>
      </p:pic>
      <p:pic>
        <p:nvPicPr>
          <p:cNvPr id="3" name="Picture 2" descr="A close up of text on a black background&#10;&#10;Description generated with high confidence">
            <a:extLst>
              <a:ext uri="{FF2B5EF4-FFF2-40B4-BE49-F238E27FC236}">
                <a16:creationId xmlns:a16="http://schemas.microsoft.com/office/drawing/2014/main" id="{98E4015C-F54F-4CA7-A788-77DE14E30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5487" y="3429000"/>
            <a:ext cx="2256165" cy="2070031"/>
          </a:xfrm>
          <a:prstGeom prst="rect">
            <a:avLst/>
          </a:prstGeom>
        </p:spPr>
      </p:pic>
      <p:pic>
        <p:nvPicPr>
          <p:cNvPr id="4" name="Picture 3">
            <a:extLst>
              <a:ext uri="{FF2B5EF4-FFF2-40B4-BE49-F238E27FC236}">
                <a16:creationId xmlns:a16="http://schemas.microsoft.com/office/drawing/2014/main" id="{A1C2AE30-8FC5-4A76-9FB5-C691B2F3A7A6}"/>
              </a:ext>
            </a:extLst>
          </p:cNvPr>
          <p:cNvPicPr>
            <a:picLocks noChangeAspect="1"/>
          </p:cNvPicPr>
          <p:nvPr/>
        </p:nvPicPr>
        <p:blipFill>
          <a:blip r:embed="rId6"/>
          <a:stretch>
            <a:fillRect/>
          </a:stretch>
        </p:blipFill>
        <p:spPr>
          <a:xfrm>
            <a:off x="3829349" y="1609333"/>
            <a:ext cx="2452277" cy="1338263"/>
          </a:xfrm>
          <a:prstGeom prst="rect">
            <a:avLst/>
          </a:prstGeom>
        </p:spPr>
      </p:pic>
    </p:spTree>
    <p:custDataLst>
      <p:tags r:id="rId1"/>
    </p:custDataLst>
    <p:extLst>
      <p:ext uri="{BB962C8B-B14F-4D97-AF65-F5344CB8AC3E}">
        <p14:creationId xmlns:p14="http://schemas.microsoft.com/office/powerpoint/2010/main" val="145094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28B5-B645-40AB-BBA7-AA75A56EEA54}"/>
              </a:ext>
            </a:extLst>
          </p:cNvPr>
          <p:cNvSpPr>
            <a:spLocks noGrp="1"/>
          </p:cNvSpPr>
          <p:nvPr>
            <p:ph type="title"/>
          </p:nvPr>
        </p:nvSpPr>
        <p:spPr>
          <a:xfrm>
            <a:off x="1071196" y="431392"/>
            <a:ext cx="7253654" cy="708534"/>
          </a:xfrm>
        </p:spPr>
        <p:txBody>
          <a:bodyPr>
            <a:normAutofit/>
          </a:bodyPr>
          <a:lstStyle/>
          <a:p>
            <a:r>
              <a:rPr lang="en-US" dirty="0">
                <a:solidFill>
                  <a:schemeClr val="accent1">
                    <a:lumMod val="75000"/>
                  </a:schemeClr>
                </a:solidFill>
              </a:rPr>
              <a:t>Ring clinical trials:  What is next?</a:t>
            </a:r>
          </a:p>
        </p:txBody>
      </p:sp>
      <p:sp>
        <p:nvSpPr>
          <p:cNvPr id="3" name="Content Placeholder 2">
            <a:extLst>
              <a:ext uri="{FF2B5EF4-FFF2-40B4-BE49-F238E27FC236}">
                <a16:creationId xmlns:a16="http://schemas.microsoft.com/office/drawing/2014/main" id="{332BED63-0DBE-4778-9463-C742860EF14E}"/>
              </a:ext>
            </a:extLst>
          </p:cNvPr>
          <p:cNvSpPr>
            <a:spLocks noGrp="1"/>
          </p:cNvSpPr>
          <p:nvPr>
            <p:ph type="body" sz="quarter" idx="10"/>
          </p:nvPr>
        </p:nvSpPr>
        <p:spPr>
          <a:xfrm>
            <a:off x="508737" y="1288787"/>
            <a:ext cx="5062180" cy="3868009"/>
          </a:xfrm>
        </p:spPr>
        <p:txBody>
          <a:bodyPr anchor="ctr">
            <a:normAutofit fontScale="85000" lnSpcReduction="20000"/>
          </a:bodyPr>
          <a:lstStyle/>
          <a:p>
            <a:pPr>
              <a:spcBef>
                <a:spcPts val="700"/>
              </a:spcBef>
            </a:pPr>
            <a:r>
              <a:rPr lang="en-US" sz="2400" dirty="0">
                <a:solidFill>
                  <a:schemeClr val="tx1">
                    <a:lumMod val="65000"/>
                    <a:lumOff val="35000"/>
                  </a:schemeClr>
                </a:solidFill>
              </a:rPr>
              <a:t>Long-acting rings that can be worn for up to 90 days</a:t>
            </a:r>
          </a:p>
          <a:p>
            <a:pPr>
              <a:spcBef>
                <a:spcPts val="700"/>
              </a:spcBef>
            </a:pPr>
            <a:r>
              <a:rPr lang="en-US" sz="2400" dirty="0">
                <a:solidFill>
                  <a:schemeClr val="tx1">
                    <a:lumMod val="65000"/>
                    <a:lumOff val="35000"/>
                  </a:schemeClr>
                </a:solidFill>
              </a:rPr>
              <a:t>Multipurpose rings with </a:t>
            </a:r>
            <a:r>
              <a:rPr lang="en-US" sz="2400" dirty="0" err="1">
                <a:solidFill>
                  <a:schemeClr val="tx1">
                    <a:lumMod val="65000"/>
                    <a:lumOff val="35000"/>
                  </a:schemeClr>
                </a:solidFill>
              </a:rPr>
              <a:t>dapivirine</a:t>
            </a:r>
            <a:r>
              <a:rPr lang="en-US" sz="2400" dirty="0">
                <a:solidFill>
                  <a:schemeClr val="tx1">
                    <a:lumMod val="65000"/>
                    <a:lumOff val="35000"/>
                  </a:schemeClr>
                </a:solidFill>
              </a:rPr>
              <a:t> or other antiretrovirals that prevent HIV, plus additional medications to prevent STIs and/or unwanted pregnancy. Multi-purpose technologies will help meet women’s needs, increase synergy of family planning and HIV prevention services, and reduce barriers to acceptability and access. </a:t>
            </a:r>
          </a:p>
          <a:p>
            <a:pPr marL="514350" lvl="1" indent="0" algn="ctr">
              <a:spcBef>
                <a:spcPts val="700"/>
              </a:spcBef>
              <a:buNone/>
            </a:pPr>
            <a:endParaRPr lang="en-US" sz="100" i="1" dirty="0">
              <a:solidFill>
                <a:schemeClr val="tx1">
                  <a:lumMod val="65000"/>
                  <a:lumOff val="35000"/>
                </a:schemeClr>
              </a:solidFill>
            </a:endParaRPr>
          </a:p>
          <a:p>
            <a:pPr marL="114300" indent="0" algn="ctr">
              <a:spcBef>
                <a:spcPts val="700"/>
              </a:spcBef>
              <a:buNone/>
            </a:pPr>
            <a:r>
              <a:rPr lang="en-US" sz="2400" i="1" dirty="0">
                <a:solidFill>
                  <a:schemeClr val="accent1">
                    <a:lumMod val="75000"/>
                  </a:schemeClr>
                </a:solidFill>
              </a:rPr>
              <a:t>Pending trial results and regulatory approvals, it would still be several years before these rings are available to the public. </a:t>
            </a:r>
          </a:p>
          <a:p>
            <a:pPr>
              <a:spcBef>
                <a:spcPts val="700"/>
              </a:spcBef>
            </a:pPr>
            <a:endParaRPr lang="en-US" sz="24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704A4730-8B6E-4059-9168-925A636E4022}"/>
              </a:ext>
            </a:extLst>
          </p:cNvPr>
          <p:cNvPicPr>
            <a:picLocks noChangeAspect="1"/>
          </p:cNvPicPr>
          <p:nvPr/>
        </p:nvPicPr>
        <p:blipFill rotWithShape="1">
          <a:blip r:embed="rId3"/>
          <a:srcRect l="7841" b="2840"/>
          <a:stretch/>
        </p:blipFill>
        <p:spPr>
          <a:xfrm>
            <a:off x="5635256" y="958413"/>
            <a:ext cx="3508744" cy="5548713"/>
          </a:xfrm>
          <a:prstGeom prst="rect">
            <a:avLst/>
          </a:prstGeom>
          <a:effectLst>
            <a:softEdge rad="127000"/>
          </a:effectLst>
        </p:spPr>
      </p:pic>
      <p:sp>
        <p:nvSpPr>
          <p:cNvPr id="6" name="Rectangle: Rounded Corners 5">
            <a:extLst>
              <a:ext uri="{FF2B5EF4-FFF2-40B4-BE49-F238E27FC236}">
                <a16:creationId xmlns:a16="http://schemas.microsoft.com/office/drawing/2014/main" id="{8D18B5F1-6965-4E22-A173-50E303A813DF}"/>
              </a:ext>
            </a:extLst>
          </p:cNvPr>
          <p:cNvSpPr/>
          <p:nvPr/>
        </p:nvSpPr>
        <p:spPr>
          <a:xfrm>
            <a:off x="604971" y="5007935"/>
            <a:ext cx="4869713" cy="1527887"/>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latin typeface="Gill Sans MT" panose="020B0502020104020203" pitchFamily="34" charset="0"/>
              </a:rPr>
              <a:t>While these products and other HIV prevention technologies are still in development, the monthly </a:t>
            </a:r>
            <a:r>
              <a:rPr lang="en-US" dirty="0" err="1">
                <a:solidFill>
                  <a:schemeClr val="tx1">
                    <a:lumMod val="75000"/>
                    <a:lumOff val="25000"/>
                  </a:schemeClr>
                </a:solidFill>
                <a:latin typeface="Gill Sans MT" panose="020B0502020104020203" pitchFamily="34" charset="0"/>
              </a:rPr>
              <a:t>dapivirine</a:t>
            </a:r>
            <a:r>
              <a:rPr lang="en-US" dirty="0">
                <a:solidFill>
                  <a:schemeClr val="tx1">
                    <a:lumMod val="75000"/>
                    <a:lumOff val="25000"/>
                  </a:schemeClr>
                </a:solidFill>
                <a:latin typeface="Gill Sans MT" panose="020B0502020104020203" pitchFamily="34" charset="0"/>
              </a:rPr>
              <a:t> vaginal ring will help pave the way for their introduction!</a:t>
            </a:r>
          </a:p>
        </p:txBody>
      </p:sp>
    </p:spTree>
    <p:extLst>
      <p:ext uri="{BB962C8B-B14F-4D97-AF65-F5344CB8AC3E}">
        <p14:creationId xmlns:p14="http://schemas.microsoft.com/office/powerpoint/2010/main" val="267928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5507546" y="730593"/>
            <a:ext cx="298704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spcBef>
                <a:spcPct val="0"/>
              </a:spcBef>
              <a:buFontTx/>
              <a:buNone/>
            </a:pPr>
            <a:r>
              <a:rPr lang="en-US" altLang="en-US" sz="3000" b="1" dirty="0">
                <a:solidFill>
                  <a:srgbClr val="178793"/>
                </a:solidFill>
                <a:latin typeface="Gill Sans MT" panose="020B0502020104020203" pitchFamily="34" charset="0"/>
              </a:rPr>
              <a:t>Thank you</a:t>
            </a:r>
          </a:p>
        </p:txBody>
      </p:sp>
      <p:sp>
        <p:nvSpPr>
          <p:cNvPr id="19" name="TextBox 30"/>
          <p:cNvSpPr txBox="1"/>
          <p:nvPr/>
        </p:nvSpPr>
        <p:spPr>
          <a:xfrm>
            <a:off x="3132888" y="2672753"/>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3602936" y="3962732"/>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pic>
        <p:nvPicPr>
          <p:cNvPr id="21" name="Picture 20"/>
          <p:cNvPicPr>
            <a:picLocks noChangeAspect="1"/>
          </p:cNvPicPr>
          <p:nvPr/>
        </p:nvPicPr>
        <p:blipFill>
          <a:blip r:embed="rId11"/>
          <a:stretch>
            <a:fillRect/>
          </a:stretch>
        </p:blipFill>
        <p:spPr>
          <a:xfrm>
            <a:off x="501683" y="1020954"/>
            <a:ext cx="2611427" cy="4303225"/>
          </a:xfrm>
          <a:prstGeom prst="rect">
            <a:avLst/>
          </a:prstGeom>
        </p:spPr>
      </p:pic>
      <p:sp>
        <p:nvSpPr>
          <p:cNvPr id="16" name="Content Placeholder 9">
            <a:extLst>
              <a:ext uri="{FF2B5EF4-FFF2-40B4-BE49-F238E27FC236}">
                <a16:creationId xmlns:a16="http://schemas.microsoft.com/office/drawing/2014/main" id="{86F3A40C-1736-4EB8-861F-96307294CB6A}"/>
              </a:ext>
            </a:extLst>
          </p:cNvPr>
          <p:cNvSpPr txBox="1">
            <a:spLocks/>
          </p:cNvSpPr>
          <p:nvPr/>
        </p:nvSpPr>
        <p:spPr>
          <a:xfrm>
            <a:off x="2928938" y="1276351"/>
            <a:ext cx="5757862" cy="1552574"/>
          </a:xfrm>
          <a:prstGeom prst="rect">
            <a:avLst/>
          </a:prstGeom>
        </p:spPr>
        <p:txBody>
          <a:bodyPr anchor="ctr">
            <a:normAutofit/>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Font typeface="Arial"/>
              <a:buNone/>
            </a:pPr>
            <a:r>
              <a:rPr lang="en-US" sz="1800" b="1" dirty="0">
                <a:solidFill>
                  <a:schemeClr val="tx1">
                    <a:lumMod val="65000"/>
                    <a:lumOff val="35000"/>
                  </a:schemeClr>
                </a:solidFill>
                <a:latin typeface="Gill Sans MT" panose="020B0502020104020203" pitchFamily="34" charset="0"/>
              </a:rPr>
              <a:t>For more information on the </a:t>
            </a:r>
            <a:r>
              <a:rPr lang="en-US" sz="1800" b="1" dirty="0" err="1">
                <a:solidFill>
                  <a:schemeClr val="tx1">
                    <a:lumMod val="65000"/>
                    <a:lumOff val="35000"/>
                  </a:schemeClr>
                </a:solidFill>
                <a:latin typeface="Gill Sans MT" panose="020B0502020104020203" pitchFamily="34" charset="0"/>
              </a:rPr>
              <a:t>dapivirine</a:t>
            </a:r>
            <a:r>
              <a:rPr lang="en-US" sz="1800" b="1" dirty="0">
                <a:solidFill>
                  <a:schemeClr val="tx1">
                    <a:lumMod val="65000"/>
                    <a:lumOff val="35000"/>
                  </a:schemeClr>
                </a:solidFill>
                <a:latin typeface="Gill Sans MT" panose="020B0502020104020203" pitchFamily="34" charset="0"/>
              </a:rPr>
              <a:t> ring, visit:</a:t>
            </a:r>
          </a:p>
          <a:p>
            <a:pPr marL="0" indent="0" algn="r">
              <a:spcBef>
                <a:spcPts val="0"/>
              </a:spcBef>
              <a:buFont typeface="Arial"/>
              <a:buNone/>
            </a:pPr>
            <a:r>
              <a:rPr lang="en-US" sz="1600" dirty="0">
                <a:solidFill>
                  <a:schemeClr val="accent1">
                    <a:lumMod val="75000"/>
                  </a:schemeClr>
                </a:solidFill>
                <a:latin typeface="Gill Sans MT" panose="020B0502020104020203" pitchFamily="34" charset="0"/>
                <a:hlinkClick r:id="rId12">
                  <a:extLst>
                    <a:ext uri="{A12FA001-AC4F-418D-AE19-62706E023703}">
                      <ahyp:hlinkClr xmlns:ahyp="http://schemas.microsoft.com/office/drawing/2018/hyperlinkcolor" val="tx"/>
                    </a:ext>
                  </a:extLst>
                </a:hlinkClick>
              </a:rPr>
              <a:t>https://www.ipmglobal.org/our-work/our-products/dapivirine-ring</a:t>
            </a:r>
            <a:endParaRPr lang="en-US" sz="1600" dirty="0">
              <a:solidFill>
                <a:schemeClr val="accent1">
                  <a:lumMod val="75000"/>
                </a:schemeClr>
              </a:solidFill>
              <a:latin typeface="Gill Sans MT" panose="020B0502020104020203" pitchFamily="34" charset="0"/>
            </a:endParaRPr>
          </a:p>
          <a:p>
            <a:pPr marL="0" indent="0" algn="r">
              <a:spcBef>
                <a:spcPts val="0"/>
              </a:spcBef>
              <a:buFont typeface="Arial"/>
              <a:buNone/>
            </a:pPr>
            <a:r>
              <a:rPr lang="en-US" sz="1600" dirty="0">
                <a:solidFill>
                  <a:schemeClr val="accent1">
                    <a:lumMod val="75000"/>
                  </a:schemeClr>
                </a:solidFill>
                <a:latin typeface="Gill Sans MT" panose="020B0502020104020203" pitchFamily="34" charset="0"/>
                <a:hlinkClick r:id="rId13">
                  <a:extLst>
                    <a:ext uri="{A12FA001-AC4F-418D-AE19-62706E023703}">
                      <ahyp:hlinkClr xmlns:ahyp="http://schemas.microsoft.com/office/drawing/2018/hyperlinkcolor" val="tx"/>
                    </a:ext>
                  </a:extLst>
                </a:hlinkClick>
              </a:rPr>
              <a:t>https://www.prepwatch.org/nextgen-prep/dapivirine-vaginal-ring</a:t>
            </a:r>
            <a:endParaRPr lang="en-US" sz="1600" dirty="0">
              <a:solidFill>
                <a:schemeClr val="accent1">
                  <a:lumMod val="75000"/>
                </a:schemeClr>
              </a:solidFill>
              <a:latin typeface="Gill Sans MT" panose="020B0502020104020203" pitchFamily="34" charset="0"/>
            </a:endParaRPr>
          </a:p>
          <a:p>
            <a:pPr marL="0" indent="0" algn="r">
              <a:spcBef>
                <a:spcPts val="0"/>
              </a:spcBef>
              <a:buFont typeface="Arial"/>
              <a:buNone/>
            </a:pPr>
            <a:r>
              <a:rPr lang="en-US" sz="1600" dirty="0">
                <a:solidFill>
                  <a:schemeClr val="accent1">
                    <a:lumMod val="75000"/>
                  </a:schemeClr>
                </a:solidFill>
                <a:latin typeface="Gill Sans MT" panose="020B0502020104020203" pitchFamily="34" charset="0"/>
                <a:hlinkClick r:id="rId14">
                  <a:extLst>
                    <a:ext uri="{A12FA001-AC4F-418D-AE19-62706E023703}">
                      <ahyp:hlinkClr xmlns:ahyp="http://schemas.microsoft.com/office/drawing/2018/hyperlinkcolor" val="tx"/>
                    </a:ext>
                  </a:extLst>
                </a:hlinkClick>
              </a:rPr>
              <a:t>https://mtnstopshiv.org</a:t>
            </a:r>
            <a:endParaRPr lang="en-US" sz="1600"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233138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ED7FD8-73BC-4C17-951C-83978CF11599}"/>
              </a:ext>
            </a:extLst>
          </p:cNvPr>
          <p:cNvPicPr>
            <a:picLocks noChangeAspect="1"/>
          </p:cNvPicPr>
          <p:nvPr/>
        </p:nvPicPr>
        <p:blipFill rotWithShape="1">
          <a:blip r:embed="rId3"/>
          <a:srcRect l="21861" t="15506" r="7674"/>
          <a:stretch/>
        </p:blipFill>
        <p:spPr>
          <a:xfrm>
            <a:off x="5784113" y="644584"/>
            <a:ext cx="3359888" cy="6043232"/>
          </a:xfrm>
          <a:prstGeom prst="rect">
            <a:avLst/>
          </a:prstGeom>
        </p:spPr>
      </p:pic>
      <p:sp>
        <p:nvSpPr>
          <p:cNvPr id="2" name="Title 1">
            <a:extLst>
              <a:ext uri="{FF2B5EF4-FFF2-40B4-BE49-F238E27FC236}">
                <a16:creationId xmlns:a16="http://schemas.microsoft.com/office/drawing/2014/main" id="{89C977E0-331D-440A-89E5-65DE60244519}"/>
              </a:ext>
            </a:extLst>
          </p:cNvPr>
          <p:cNvSpPr>
            <a:spLocks noGrp="1"/>
          </p:cNvSpPr>
          <p:nvPr>
            <p:ph type="title"/>
          </p:nvPr>
        </p:nvSpPr>
        <p:spPr>
          <a:xfrm>
            <a:off x="1071196" y="453371"/>
            <a:ext cx="7253654" cy="610010"/>
          </a:xfrm>
        </p:spPr>
        <p:txBody>
          <a:bodyPr vert="horz" lIns="68580" tIns="34290" rIns="68580" bIns="34290" rtlCol="0" anchor="t">
            <a:normAutofit/>
          </a:bodyPr>
          <a:lstStyle/>
          <a:p>
            <a:r>
              <a:rPr lang="en-US" sz="3200" dirty="0">
                <a:solidFill>
                  <a:schemeClr val="accent1">
                    <a:lumMod val="75000"/>
                  </a:schemeClr>
                </a:solidFill>
              </a:rPr>
              <a:t>What is the </a:t>
            </a:r>
            <a:r>
              <a:rPr lang="en-US" sz="3200" dirty="0" err="1">
                <a:solidFill>
                  <a:schemeClr val="accent1">
                    <a:lumMod val="75000"/>
                  </a:schemeClr>
                </a:solidFill>
              </a:rPr>
              <a:t>dapivirine</a:t>
            </a:r>
            <a:r>
              <a:rPr lang="en-US" sz="3200" dirty="0">
                <a:solidFill>
                  <a:schemeClr val="accent1">
                    <a:lumMod val="75000"/>
                  </a:schemeClr>
                </a:solidFill>
              </a:rPr>
              <a:t> vaginal ring?</a:t>
            </a:r>
          </a:p>
        </p:txBody>
      </p:sp>
      <p:sp>
        <p:nvSpPr>
          <p:cNvPr id="3" name="Rectangle: Rounded Corners 2">
            <a:extLst>
              <a:ext uri="{FF2B5EF4-FFF2-40B4-BE49-F238E27FC236}">
                <a16:creationId xmlns:a16="http://schemas.microsoft.com/office/drawing/2014/main" id="{3144B2DF-33E4-4506-8B57-07E9865A1F9A}"/>
              </a:ext>
            </a:extLst>
          </p:cNvPr>
          <p:cNvSpPr/>
          <p:nvPr/>
        </p:nvSpPr>
        <p:spPr>
          <a:xfrm>
            <a:off x="504825" y="3886200"/>
            <a:ext cx="5629967" cy="2609079"/>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75000"/>
                    <a:lumOff val="25000"/>
                  </a:schemeClr>
                </a:solidFill>
                <a:latin typeface="Gill Sans MT" panose="020B0502020104020203" pitchFamily="34" charset="0"/>
              </a:rPr>
              <a:t>The </a:t>
            </a:r>
            <a:r>
              <a:rPr lang="en-US" sz="2000" dirty="0" err="1">
                <a:solidFill>
                  <a:schemeClr val="tx1">
                    <a:lumMod val="75000"/>
                    <a:lumOff val="25000"/>
                  </a:schemeClr>
                </a:solidFill>
                <a:latin typeface="Gill Sans MT" panose="020B0502020104020203" pitchFamily="34" charset="0"/>
              </a:rPr>
              <a:t>dapivirine</a:t>
            </a:r>
            <a:r>
              <a:rPr lang="en-US" sz="2000" dirty="0">
                <a:solidFill>
                  <a:schemeClr val="tx1">
                    <a:lumMod val="75000"/>
                    <a:lumOff val="25000"/>
                  </a:schemeClr>
                </a:solidFill>
                <a:latin typeface="Gill Sans MT" panose="020B0502020104020203" pitchFamily="34" charset="0"/>
              </a:rPr>
              <a:t> ring is a flexible vaginal ring made of silicone that slowly releases an antiretroviral (ARV) drug called </a:t>
            </a:r>
            <a:r>
              <a:rPr lang="en-US" sz="2000" dirty="0" err="1">
                <a:solidFill>
                  <a:schemeClr val="tx1">
                    <a:lumMod val="75000"/>
                    <a:lumOff val="25000"/>
                  </a:schemeClr>
                </a:solidFill>
                <a:latin typeface="Gill Sans MT" panose="020B0502020104020203" pitchFamily="34" charset="0"/>
              </a:rPr>
              <a:t>dapivirine</a:t>
            </a:r>
            <a:r>
              <a:rPr lang="en-US" sz="2000" dirty="0">
                <a:solidFill>
                  <a:schemeClr val="tx1">
                    <a:lumMod val="75000"/>
                    <a:lumOff val="25000"/>
                  </a:schemeClr>
                </a:solidFill>
                <a:latin typeface="Gill Sans MT" panose="020B0502020104020203" pitchFamily="34" charset="0"/>
              </a:rPr>
              <a:t> over the course of one month to reduce the risk of HIV-1 infection.</a:t>
            </a:r>
          </a:p>
          <a:p>
            <a:pPr algn="ctr"/>
            <a:endParaRPr lang="en-US" sz="1100" dirty="0">
              <a:solidFill>
                <a:schemeClr val="tx1">
                  <a:lumMod val="75000"/>
                  <a:lumOff val="25000"/>
                </a:schemeClr>
              </a:solidFill>
              <a:latin typeface="Gill Sans MT" panose="020B0502020104020203" pitchFamily="34" charset="0"/>
            </a:endParaRPr>
          </a:p>
          <a:p>
            <a:pPr algn="ctr"/>
            <a:r>
              <a:rPr lang="en-US" sz="2000" dirty="0">
                <a:solidFill>
                  <a:schemeClr val="tx1">
                    <a:lumMod val="75000"/>
                    <a:lumOff val="25000"/>
                  </a:schemeClr>
                </a:solidFill>
                <a:latin typeface="Gill Sans MT" panose="020B0502020104020203" pitchFamily="34" charset="0"/>
              </a:rPr>
              <a:t>The ring was developed by the nonprofit International Partnership for Microbicides (IPM).</a:t>
            </a:r>
            <a:endParaRPr lang="en-US" sz="2000" dirty="0">
              <a:solidFill>
                <a:srgbClr val="FF0000"/>
              </a:solidFill>
              <a:latin typeface="Gill Sans MT" panose="020B0502020104020203" pitchFamily="34" charset="0"/>
            </a:endParaRPr>
          </a:p>
        </p:txBody>
      </p:sp>
      <p:sp>
        <p:nvSpPr>
          <p:cNvPr id="5" name="Rectangle: Rounded Corners 4">
            <a:extLst>
              <a:ext uri="{FF2B5EF4-FFF2-40B4-BE49-F238E27FC236}">
                <a16:creationId xmlns:a16="http://schemas.microsoft.com/office/drawing/2014/main" id="{EE1BC2BD-1120-4BFA-9672-ECB39E8A0234}"/>
              </a:ext>
            </a:extLst>
          </p:cNvPr>
          <p:cNvSpPr/>
          <p:nvPr/>
        </p:nvSpPr>
        <p:spPr>
          <a:xfrm>
            <a:off x="504826" y="1381562"/>
            <a:ext cx="5629968" cy="2411657"/>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Gill Sans MT" panose="020B0502020104020203" pitchFamily="34" charset="0"/>
              </a:rPr>
              <a:t>An </a:t>
            </a:r>
            <a:r>
              <a:rPr lang="en-US" sz="2000" b="1" dirty="0">
                <a:solidFill>
                  <a:schemeClr val="accent1">
                    <a:lumMod val="75000"/>
                  </a:schemeClr>
                </a:solidFill>
                <a:latin typeface="Gill Sans MT" panose="020B0502020104020203" pitchFamily="34" charset="0"/>
              </a:rPr>
              <a:t>ADDITIONAL, woman-initiated </a:t>
            </a:r>
          </a:p>
          <a:p>
            <a:pPr algn="ctr"/>
            <a:r>
              <a:rPr lang="en-US" sz="2000" b="1" dirty="0">
                <a:solidFill>
                  <a:schemeClr val="accent1">
                    <a:lumMod val="75000"/>
                  </a:schemeClr>
                </a:solidFill>
                <a:latin typeface="Gill Sans MT" panose="020B0502020104020203" pitchFamily="34" charset="0"/>
              </a:rPr>
              <a:t>HIV* prevention option </a:t>
            </a:r>
            <a:r>
              <a:rPr lang="en-US" sz="2000" b="1" dirty="0">
                <a:solidFill>
                  <a:schemeClr val="tx1">
                    <a:lumMod val="65000"/>
                    <a:lumOff val="35000"/>
                  </a:schemeClr>
                </a:solidFill>
                <a:latin typeface="Gill Sans MT" panose="020B0502020104020203" pitchFamily="34" charset="0"/>
              </a:rPr>
              <a:t>that received a positive scientific opinion in July 2020 for use by women ages 18 and older from the European Medicines Agency** (EMA), a stringent regulatory authority.</a:t>
            </a:r>
          </a:p>
        </p:txBody>
      </p:sp>
      <p:pic>
        <p:nvPicPr>
          <p:cNvPr id="6" name="Picture 5" descr="A close up of a logo&#10;&#10;Description automatically generated">
            <a:extLst>
              <a:ext uri="{FF2B5EF4-FFF2-40B4-BE49-F238E27FC236}">
                <a16:creationId xmlns:a16="http://schemas.microsoft.com/office/drawing/2014/main" id="{0CB0BAA6-35FC-4C1F-860E-BA066DFA7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036" y="5964258"/>
            <a:ext cx="2107315" cy="531021"/>
          </a:xfrm>
          <a:prstGeom prst="rect">
            <a:avLst/>
          </a:prstGeom>
        </p:spPr>
      </p:pic>
    </p:spTree>
    <p:extLst>
      <p:ext uri="{BB962C8B-B14F-4D97-AF65-F5344CB8AC3E}">
        <p14:creationId xmlns:p14="http://schemas.microsoft.com/office/powerpoint/2010/main" val="257360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B54834-AB7A-41D0-A819-D3C3883A2C99}"/>
              </a:ext>
            </a:extLst>
          </p:cNvPr>
          <p:cNvPicPr>
            <a:picLocks noChangeAspect="1"/>
          </p:cNvPicPr>
          <p:nvPr/>
        </p:nvPicPr>
        <p:blipFill rotWithShape="1">
          <a:blip r:embed="rId3"/>
          <a:srcRect l="3624" r="6180"/>
          <a:stretch/>
        </p:blipFill>
        <p:spPr>
          <a:xfrm>
            <a:off x="5135526" y="1570173"/>
            <a:ext cx="4008474" cy="3972835"/>
          </a:xfrm>
          <a:prstGeom prst="rect">
            <a:avLst/>
          </a:prstGeom>
        </p:spPr>
      </p:pic>
      <p:sp>
        <p:nvSpPr>
          <p:cNvPr id="2" name="Title 1">
            <a:extLst>
              <a:ext uri="{FF2B5EF4-FFF2-40B4-BE49-F238E27FC236}">
                <a16:creationId xmlns:a16="http://schemas.microsoft.com/office/drawing/2014/main" id="{89C977E0-331D-440A-89E5-65DE60244519}"/>
              </a:ext>
            </a:extLst>
          </p:cNvPr>
          <p:cNvSpPr>
            <a:spLocks noGrp="1"/>
          </p:cNvSpPr>
          <p:nvPr>
            <p:ph type="title"/>
          </p:nvPr>
        </p:nvSpPr>
        <p:spPr>
          <a:xfrm>
            <a:off x="1071196" y="453371"/>
            <a:ext cx="7253654" cy="610010"/>
          </a:xfrm>
        </p:spPr>
        <p:txBody>
          <a:bodyPr vert="horz" lIns="68580" tIns="34290" rIns="68580" bIns="34290" rtlCol="0" anchor="t">
            <a:normAutofit/>
          </a:bodyPr>
          <a:lstStyle/>
          <a:p>
            <a:r>
              <a:rPr lang="en-US" sz="3200" dirty="0">
                <a:solidFill>
                  <a:schemeClr val="accent1">
                    <a:lumMod val="75000"/>
                  </a:schemeClr>
                </a:solidFill>
              </a:rPr>
              <a:t>More about vaginal rings</a:t>
            </a:r>
          </a:p>
        </p:txBody>
      </p:sp>
      <p:sp>
        <p:nvSpPr>
          <p:cNvPr id="5" name="Rectangle: Rounded Corners 4">
            <a:extLst>
              <a:ext uri="{FF2B5EF4-FFF2-40B4-BE49-F238E27FC236}">
                <a16:creationId xmlns:a16="http://schemas.microsoft.com/office/drawing/2014/main" id="{E3D8E70C-64BB-4737-99F7-A62F79537AD6}"/>
              </a:ext>
            </a:extLst>
          </p:cNvPr>
          <p:cNvSpPr/>
          <p:nvPr/>
        </p:nvSpPr>
        <p:spPr>
          <a:xfrm>
            <a:off x="1071196" y="4154366"/>
            <a:ext cx="3923413" cy="1513793"/>
          </a:xfrm>
          <a:prstGeom prst="round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75000"/>
                    <a:lumOff val="25000"/>
                  </a:schemeClr>
                </a:solidFill>
                <a:latin typeface="Gill Sans MT" panose="020B0502020104020203" pitchFamily="34" charset="0"/>
              </a:rPr>
              <a:t>Vaginal rings are already used successfully in many countries to deliver contraception.</a:t>
            </a:r>
          </a:p>
        </p:txBody>
      </p:sp>
      <p:sp>
        <p:nvSpPr>
          <p:cNvPr id="10" name="Rectangle: Rounded Corners 9">
            <a:extLst>
              <a:ext uri="{FF2B5EF4-FFF2-40B4-BE49-F238E27FC236}">
                <a16:creationId xmlns:a16="http://schemas.microsoft.com/office/drawing/2014/main" id="{28220101-34EA-465C-9D61-2BB9DDF63C24}"/>
              </a:ext>
            </a:extLst>
          </p:cNvPr>
          <p:cNvSpPr/>
          <p:nvPr/>
        </p:nvSpPr>
        <p:spPr>
          <a:xfrm>
            <a:off x="932966" y="1379353"/>
            <a:ext cx="4170662" cy="2607856"/>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lumMod val="75000"/>
                    <a:lumOff val="25000"/>
                  </a:schemeClr>
                </a:solidFill>
                <a:latin typeface="Gill Sans MT" panose="020B0502020104020203" pitchFamily="34" charset="0"/>
              </a:rPr>
              <a:t>Vaginal rings are small, flexible plastic rings that are inserted into the vagina to release different drugs help achieve sexual and reproductive health goals, including contraception, hormone management, and HIV prevention.</a:t>
            </a:r>
          </a:p>
        </p:txBody>
      </p:sp>
    </p:spTree>
    <p:extLst>
      <p:ext uri="{BB962C8B-B14F-4D97-AF65-F5344CB8AC3E}">
        <p14:creationId xmlns:p14="http://schemas.microsoft.com/office/powerpoint/2010/main" val="211517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04176"/>
            <a:ext cx="7253654" cy="708534"/>
          </a:xfrm>
        </p:spPr>
        <p:txBody>
          <a:bodyPr>
            <a:normAutofit/>
          </a:bodyPr>
          <a:lstStyle/>
          <a:p>
            <a:r>
              <a:rPr lang="en-US" sz="3200" dirty="0">
                <a:solidFill>
                  <a:schemeClr val="accent1">
                    <a:lumMod val="75000"/>
                  </a:schemeClr>
                </a:solidFill>
              </a:rPr>
              <a:t>Why the </a:t>
            </a:r>
            <a:r>
              <a:rPr lang="en-US" sz="3200" dirty="0" err="1">
                <a:solidFill>
                  <a:schemeClr val="accent1">
                    <a:lumMod val="75000"/>
                  </a:schemeClr>
                </a:solidFill>
              </a:rPr>
              <a:t>dapivirine</a:t>
            </a:r>
            <a:r>
              <a:rPr lang="en-US" sz="3200" dirty="0">
                <a:solidFill>
                  <a:schemeClr val="accent1">
                    <a:lumMod val="75000"/>
                  </a:schemeClr>
                </a:solidFill>
              </a:rPr>
              <a:t> vaginal ring?</a:t>
            </a:r>
          </a:p>
        </p:txBody>
      </p:sp>
      <p:sp>
        <p:nvSpPr>
          <p:cNvPr id="5" name="Rectangle: Rounded Corners 4">
            <a:extLst>
              <a:ext uri="{FF2B5EF4-FFF2-40B4-BE49-F238E27FC236}">
                <a16:creationId xmlns:a16="http://schemas.microsoft.com/office/drawing/2014/main" id="{452B8FA3-3D69-48EC-AAAA-2DCD4F29DAFD}"/>
              </a:ext>
            </a:extLst>
          </p:cNvPr>
          <p:cNvSpPr/>
          <p:nvPr/>
        </p:nvSpPr>
        <p:spPr>
          <a:xfrm>
            <a:off x="1071196" y="1273708"/>
            <a:ext cx="8072804" cy="892549"/>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chemeClr val="accent1">
                    <a:lumMod val="75000"/>
                  </a:schemeClr>
                </a:solidFill>
                <a:latin typeface="Gill Sans MT" panose="020B0502020104020203" pitchFamily="34" charset="0"/>
              </a:rPr>
              <a:t>No safety concerns in clinical trials to date</a:t>
            </a:r>
            <a:endParaRPr lang="en-US" sz="1200" dirty="0">
              <a:solidFill>
                <a:schemeClr val="accent1">
                  <a:lumMod val="75000"/>
                </a:schemeClr>
              </a:solidFill>
              <a:latin typeface="Gill Sans MT" panose="020B0502020104020203" pitchFamily="34" charset="0"/>
            </a:endParaRPr>
          </a:p>
        </p:txBody>
      </p:sp>
      <p:sp>
        <p:nvSpPr>
          <p:cNvPr id="7" name="Rectangle: Rounded Corners 6">
            <a:extLst>
              <a:ext uri="{FF2B5EF4-FFF2-40B4-BE49-F238E27FC236}">
                <a16:creationId xmlns:a16="http://schemas.microsoft.com/office/drawing/2014/main" id="{ADFB4B38-3808-472E-A7F6-ED91481448E2}"/>
              </a:ext>
            </a:extLst>
          </p:cNvPr>
          <p:cNvSpPr/>
          <p:nvPr/>
        </p:nvSpPr>
        <p:spPr>
          <a:xfrm>
            <a:off x="1071196" y="3330692"/>
            <a:ext cx="8072804" cy="892549"/>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1">
                    <a:lumMod val="75000"/>
                  </a:schemeClr>
                </a:solidFill>
                <a:latin typeface="Gill Sans MT" panose="020B0502020104020203" pitchFamily="34" charset="0"/>
              </a:rPr>
              <a:t>Easy to use</a:t>
            </a:r>
            <a:endParaRPr lang="en-US" sz="1400" dirty="0">
              <a:solidFill>
                <a:schemeClr val="accent1">
                  <a:lumMod val="75000"/>
                </a:schemeClr>
              </a:solidFill>
              <a:latin typeface="Gill Sans MT" panose="020B0502020104020203" pitchFamily="34" charset="0"/>
            </a:endParaRPr>
          </a:p>
        </p:txBody>
      </p:sp>
      <p:sp>
        <p:nvSpPr>
          <p:cNvPr id="8" name="Rectangle: Rounded Corners 7">
            <a:extLst>
              <a:ext uri="{FF2B5EF4-FFF2-40B4-BE49-F238E27FC236}">
                <a16:creationId xmlns:a16="http://schemas.microsoft.com/office/drawing/2014/main" id="{8623ED57-CD4B-4E03-8679-6E74B343D91A}"/>
              </a:ext>
            </a:extLst>
          </p:cNvPr>
          <p:cNvSpPr/>
          <p:nvPr/>
        </p:nvSpPr>
        <p:spPr>
          <a:xfrm>
            <a:off x="1071196" y="5429193"/>
            <a:ext cx="8072804" cy="892549"/>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1">
                    <a:lumMod val="75000"/>
                  </a:schemeClr>
                </a:solidFill>
                <a:latin typeface="Gill Sans MT" panose="020B0502020104020203" pitchFamily="34" charset="0"/>
              </a:rPr>
              <a:t>Private</a:t>
            </a:r>
            <a:endParaRPr lang="en-US" sz="1400" dirty="0">
              <a:solidFill>
                <a:schemeClr val="accent1">
                  <a:lumMod val="75000"/>
                </a:schemeClr>
              </a:solidFill>
              <a:latin typeface="Gill Sans MT" panose="020B0502020104020203" pitchFamily="34" charset="0"/>
            </a:endParaRPr>
          </a:p>
        </p:txBody>
      </p:sp>
      <p:sp>
        <p:nvSpPr>
          <p:cNvPr id="9" name="Rectangle: Rounded Corners 8">
            <a:extLst>
              <a:ext uri="{FF2B5EF4-FFF2-40B4-BE49-F238E27FC236}">
                <a16:creationId xmlns:a16="http://schemas.microsoft.com/office/drawing/2014/main" id="{A7469CDA-08C7-4FEF-A680-DBEC21D7E726}"/>
              </a:ext>
            </a:extLst>
          </p:cNvPr>
          <p:cNvSpPr/>
          <p:nvPr/>
        </p:nvSpPr>
        <p:spPr>
          <a:xfrm>
            <a:off x="1071196" y="4385259"/>
            <a:ext cx="8072804" cy="892549"/>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1">
                    <a:lumMod val="75000"/>
                  </a:schemeClr>
                </a:solidFill>
                <a:latin typeface="Gill Sans MT" panose="020B0502020104020203" pitchFamily="34" charset="0"/>
              </a:rPr>
              <a:t>Long-acting</a:t>
            </a:r>
            <a:endParaRPr lang="en-US" sz="1400" dirty="0">
              <a:solidFill>
                <a:schemeClr val="accent1">
                  <a:lumMod val="75000"/>
                </a:schemeClr>
              </a:solidFill>
              <a:latin typeface="Gill Sans MT" panose="020B0502020104020203" pitchFamily="34" charset="0"/>
            </a:endParaRPr>
          </a:p>
        </p:txBody>
      </p:sp>
      <p:sp>
        <p:nvSpPr>
          <p:cNvPr id="10" name="Rectangle: Rounded Corners 9">
            <a:extLst>
              <a:ext uri="{FF2B5EF4-FFF2-40B4-BE49-F238E27FC236}">
                <a16:creationId xmlns:a16="http://schemas.microsoft.com/office/drawing/2014/main" id="{C5645155-EAC1-4F61-999A-2F6539005D41}"/>
              </a:ext>
            </a:extLst>
          </p:cNvPr>
          <p:cNvSpPr/>
          <p:nvPr/>
        </p:nvSpPr>
        <p:spPr>
          <a:xfrm>
            <a:off x="1071196" y="2301185"/>
            <a:ext cx="8072804" cy="892549"/>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accent1">
                    <a:lumMod val="75000"/>
                  </a:schemeClr>
                </a:solidFill>
                <a:latin typeface="Gill Sans MT" panose="020B0502020104020203" pitchFamily="34" charset="0"/>
              </a:rPr>
              <a:t>Shown to reduce HIV risk in clinical trials</a:t>
            </a:r>
            <a:endParaRPr lang="en-US" sz="1400"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274827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04176"/>
            <a:ext cx="7253654" cy="708534"/>
          </a:xfrm>
        </p:spPr>
        <p:txBody>
          <a:bodyPr>
            <a:normAutofit/>
          </a:bodyPr>
          <a:lstStyle/>
          <a:p>
            <a:r>
              <a:rPr lang="en-US" sz="3200" dirty="0">
                <a:solidFill>
                  <a:schemeClr val="accent1">
                    <a:lumMod val="75000"/>
                  </a:schemeClr>
                </a:solidFill>
              </a:rPr>
              <a:t>The </a:t>
            </a:r>
            <a:r>
              <a:rPr lang="en-US" sz="3200" dirty="0" err="1">
                <a:solidFill>
                  <a:schemeClr val="accent1">
                    <a:lumMod val="75000"/>
                  </a:schemeClr>
                </a:solidFill>
              </a:rPr>
              <a:t>dapivirine</a:t>
            </a:r>
            <a:r>
              <a:rPr lang="en-US" sz="3200" dirty="0">
                <a:solidFill>
                  <a:schemeClr val="accent1">
                    <a:lumMod val="75000"/>
                  </a:schemeClr>
                </a:solidFill>
              </a:rPr>
              <a:t> vaginal ring: safety</a:t>
            </a:r>
          </a:p>
        </p:txBody>
      </p:sp>
      <p:sp>
        <p:nvSpPr>
          <p:cNvPr id="5" name="Content Placeholder 5"/>
          <p:cNvSpPr>
            <a:spLocks noGrp="1"/>
          </p:cNvSpPr>
          <p:nvPr>
            <p:ph type="body" sz="quarter" idx="10"/>
          </p:nvPr>
        </p:nvSpPr>
        <p:spPr>
          <a:xfrm>
            <a:off x="617596" y="1669311"/>
            <a:ext cx="7908808" cy="5312255"/>
          </a:xfrm>
        </p:spPr>
        <p:txBody>
          <a:bodyPr anchor="ctr">
            <a:normAutofit lnSpcReduction="10000"/>
          </a:bodyPr>
          <a:lstStyle/>
          <a:p>
            <a:pPr marL="205725" indent="-205725">
              <a:spcBef>
                <a:spcPts val="450"/>
              </a:spcBef>
            </a:pPr>
            <a:r>
              <a:rPr lang="en-US" sz="2800" dirty="0">
                <a:solidFill>
                  <a:schemeClr val="tx1">
                    <a:lumMod val="65000"/>
                    <a:lumOff val="35000"/>
                  </a:schemeClr>
                </a:solidFill>
              </a:rPr>
              <a:t>No safety concerns related to </a:t>
            </a:r>
            <a:r>
              <a:rPr lang="en-US" sz="2800" dirty="0" err="1">
                <a:solidFill>
                  <a:schemeClr val="tx1">
                    <a:lumMod val="65000"/>
                    <a:lumOff val="35000"/>
                  </a:schemeClr>
                </a:solidFill>
              </a:rPr>
              <a:t>dapivirine</a:t>
            </a:r>
            <a:r>
              <a:rPr lang="en-US" sz="2800" dirty="0">
                <a:solidFill>
                  <a:schemeClr val="tx1">
                    <a:lumMod val="65000"/>
                    <a:lumOff val="35000"/>
                  </a:schemeClr>
                </a:solidFill>
              </a:rPr>
              <a:t> ring use have been identified in previous trials</a:t>
            </a:r>
          </a:p>
          <a:p>
            <a:pPr marL="205725" indent="-205725">
              <a:spcBef>
                <a:spcPts val="450"/>
              </a:spcBef>
            </a:pPr>
            <a:r>
              <a:rPr lang="en-US" sz="2800" dirty="0">
                <a:solidFill>
                  <a:schemeClr val="tx1">
                    <a:lumMod val="65000"/>
                    <a:lumOff val="35000"/>
                  </a:schemeClr>
                </a:solidFill>
              </a:rPr>
              <a:t>The ring delivers </a:t>
            </a:r>
            <a:r>
              <a:rPr lang="en-US" sz="2800" dirty="0" err="1">
                <a:solidFill>
                  <a:schemeClr val="tx1">
                    <a:lumMod val="65000"/>
                    <a:lumOff val="35000"/>
                  </a:schemeClr>
                </a:solidFill>
              </a:rPr>
              <a:t>dapivirine</a:t>
            </a:r>
            <a:r>
              <a:rPr lang="en-US" sz="2800" dirty="0">
                <a:solidFill>
                  <a:schemeClr val="tx1">
                    <a:lumMod val="65000"/>
                    <a:lumOff val="35000"/>
                  </a:schemeClr>
                </a:solidFill>
              </a:rPr>
              <a:t> locally in the vagina where infection could occur, and little of the drug is absorbed elsewhere in the body</a:t>
            </a:r>
          </a:p>
          <a:p>
            <a:pPr marL="605775" lvl="1" indent="-205725">
              <a:spcBef>
                <a:spcPts val="450"/>
              </a:spcBef>
            </a:pPr>
            <a:r>
              <a:rPr lang="en-US" sz="2400" dirty="0">
                <a:solidFill>
                  <a:schemeClr val="tx1">
                    <a:lumMod val="65000"/>
                    <a:lumOff val="35000"/>
                  </a:schemeClr>
                </a:solidFill>
              </a:rPr>
              <a:t>Data from the Phase III studies show </a:t>
            </a:r>
            <a:r>
              <a:rPr lang="en-US" sz="2400" b="1" dirty="0">
                <a:solidFill>
                  <a:schemeClr val="tx1">
                    <a:lumMod val="65000"/>
                    <a:lumOff val="35000"/>
                  </a:schemeClr>
                </a:solidFill>
              </a:rPr>
              <a:t>no evidence that the ring increases resistance to NNRTIs* </a:t>
            </a:r>
            <a:r>
              <a:rPr lang="en-US" sz="2400" dirty="0">
                <a:solidFill>
                  <a:schemeClr val="tx1">
                    <a:lumMod val="65000"/>
                    <a:lumOff val="35000"/>
                  </a:schemeClr>
                </a:solidFill>
              </a:rPr>
              <a:t>or </a:t>
            </a:r>
            <a:r>
              <a:rPr lang="en-US" sz="2400" b="1" dirty="0">
                <a:solidFill>
                  <a:schemeClr val="tx1">
                    <a:lumMod val="65000"/>
                    <a:lumOff val="35000"/>
                  </a:schemeClr>
                </a:solidFill>
              </a:rPr>
              <a:t>interferes with treatment response</a:t>
            </a:r>
            <a:r>
              <a:rPr lang="en-US" sz="2400" dirty="0">
                <a:solidFill>
                  <a:schemeClr val="tx1">
                    <a:lumMod val="65000"/>
                    <a:lumOff val="35000"/>
                  </a:schemeClr>
                </a:solidFill>
              </a:rPr>
              <a:t> among women who became HIV-positive during clinical trials</a:t>
            </a:r>
          </a:p>
          <a:p>
            <a:pPr marL="605775" lvl="1" indent="-205725">
              <a:spcBef>
                <a:spcPts val="450"/>
              </a:spcBef>
            </a:pPr>
            <a:r>
              <a:rPr lang="en-US" sz="2400" b="1" dirty="0">
                <a:solidFill>
                  <a:schemeClr val="tx1">
                    <a:lumMod val="65000"/>
                    <a:lumOff val="35000"/>
                  </a:schemeClr>
                </a:solidFill>
              </a:rPr>
              <a:t>Mild side effects: </a:t>
            </a:r>
            <a:r>
              <a:rPr lang="en-US" sz="2400" dirty="0">
                <a:solidFill>
                  <a:schemeClr val="tx1">
                    <a:lumMod val="65000"/>
                    <a:lumOff val="35000"/>
                  </a:schemeClr>
                </a:solidFill>
              </a:rPr>
              <a:t>some women in clinical trials experienced mild to moderate urinary tract issues, vaginal discharge or itching, but these usually went away within a week or two</a:t>
            </a:r>
            <a:endParaRPr lang="en-US" sz="2800" b="1" dirty="0">
              <a:solidFill>
                <a:schemeClr val="tx1">
                  <a:lumMod val="65000"/>
                  <a:lumOff val="35000"/>
                </a:schemeClr>
              </a:solidFill>
            </a:endParaRPr>
          </a:p>
          <a:p>
            <a:pPr marL="548625" lvl="1" indent="-205725">
              <a:spcBef>
                <a:spcPts val="450"/>
              </a:spcBef>
            </a:pPr>
            <a:endParaRPr lang="en-US" sz="2800" dirty="0">
              <a:solidFill>
                <a:schemeClr val="tx1">
                  <a:lumMod val="65000"/>
                  <a:lumOff val="35000"/>
                </a:schemeClr>
              </a:solidFill>
            </a:endParaRPr>
          </a:p>
          <a:p>
            <a:pPr marL="0" indent="0">
              <a:buNone/>
            </a:pPr>
            <a:endParaRPr lang="en-US" sz="2800" dirty="0">
              <a:solidFill>
                <a:schemeClr val="tx1">
                  <a:lumMod val="65000"/>
                  <a:lumOff val="35000"/>
                </a:schemeClr>
              </a:solidFill>
            </a:endParaRPr>
          </a:p>
        </p:txBody>
      </p:sp>
      <p:sp>
        <p:nvSpPr>
          <p:cNvPr id="3" name="TextBox 2">
            <a:extLst>
              <a:ext uri="{FF2B5EF4-FFF2-40B4-BE49-F238E27FC236}">
                <a16:creationId xmlns:a16="http://schemas.microsoft.com/office/drawing/2014/main" id="{A5EAF300-A43F-49E8-BF2A-03FE4F4468FF}"/>
              </a:ext>
            </a:extLst>
          </p:cNvPr>
          <p:cNvSpPr txBox="1"/>
          <p:nvPr/>
        </p:nvSpPr>
        <p:spPr>
          <a:xfrm>
            <a:off x="3365500" y="6426200"/>
            <a:ext cx="5753100" cy="276999"/>
          </a:xfrm>
          <a:prstGeom prst="rect">
            <a:avLst/>
          </a:prstGeom>
          <a:noFill/>
        </p:spPr>
        <p:txBody>
          <a:bodyPr wrap="square" rtlCol="0">
            <a:spAutoFit/>
          </a:bodyPr>
          <a:lstStyle/>
          <a:p>
            <a:pPr algn="r"/>
            <a:r>
              <a:rPr lang="en-US" sz="1200" dirty="0">
                <a:solidFill>
                  <a:schemeClr val="tx1">
                    <a:lumMod val="65000"/>
                    <a:lumOff val="35000"/>
                  </a:schemeClr>
                </a:solidFill>
              </a:rPr>
              <a:t>*NNRTIs are non-nucleoside reverse-transcriptase inhibitors, a type of HIV drug</a:t>
            </a:r>
          </a:p>
        </p:txBody>
      </p:sp>
    </p:spTree>
    <p:extLst>
      <p:ext uri="{BB962C8B-B14F-4D97-AF65-F5344CB8AC3E}">
        <p14:creationId xmlns:p14="http://schemas.microsoft.com/office/powerpoint/2010/main" val="133415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04176"/>
            <a:ext cx="7253654" cy="708534"/>
          </a:xfrm>
        </p:spPr>
        <p:txBody>
          <a:bodyPr>
            <a:normAutofit/>
          </a:bodyPr>
          <a:lstStyle/>
          <a:p>
            <a:r>
              <a:rPr lang="en-US" sz="3200" dirty="0">
                <a:solidFill>
                  <a:schemeClr val="accent1">
                    <a:lumMod val="75000"/>
                  </a:schemeClr>
                </a:solidFill>
              </a:rPr>
              <a:t>The </a:t>
            </a:r>
            <a:r>
              <a:rPr lang="en-US" sz="3200" dirty="0" err="1">
                <a:solidFill>
                  <a:schemeClr val="accent1">
                    <a:lumMod val="75000"/>
                  </a:schemeClr>
                </a:solidFill>
              </a:rPr>
              <a:t>dapivirine</a:t>
            </a:r>
            <a:r>
              <a:rPr lang="en-US" sz="3200" dirty="0">
                <a:solidFill>
                  <a:schemeClr val="accent1">
                    <a:lumMod val="75000"/>
                  </a:schemeClr>
                </a:solidFill>
              </a:rPr>
              <a:t> vaginal ring: safety</a:t>
            </a:r>
          </a:p>
        </p:txBody>
      </p:sp>
      <p:sp>
        <p:nvSpPr>
          <p:cNvPr id="5" name="Content Placeholder 5"/>
          <p:cNvSpPr>
            <a:spLocks noGrp="1"/>
          </p:cNvSpPr>
          <p:nvPr>
            <p:ph type="body" sz="quarter" idx="10"/>
          </p:nvPr>
        </p:nvSpPr>
        <p:spPr>
          <a:xfrm>
            <a:off x="654424" y="1782062"/>
            <a:ext cx="8032375" cy="4668341"/>
          </a:xfrm>
        </p:spPr>
        <p:txBody>
          <a:bodyPr anchor="ctr">
            <a:normAutofit/>
          </a:bodyPr>
          <a:lstStyle/>
          <a:p>
            <a:pPr marL="205725" indent="-205725">
              <a:spcBef>
                <a:spcPts val="450"/>
              </a:spcBef>
            </a:pPr>
            <a:r>
              <a:rPr lang="en-US" sz="3200" dirty="0">
                <a:solidFill>
                  <a:schemeClr val="tx1">
                    <a:lumMod val="65000"/>
                    <a:lumOff val="35000"/>
                  </a:schemeClr>
                </a:solidFill>
              </a:rPr>
              <a:t>The ring can be used with most family planning methods</a:t>
            </a:r>
          </a:p>
          <a:p>
            <a:pPr marL="205725" indent="-205725">
              <a:spcBef>
                <a:spcPts val="450"/>
              </a:spcBef>
            </a:pPr>
            <a:r>
              <a:rPr lang="en-US" sz="3200" dirty="0"/>
              <a:t>An ongoing open-label study among pregnant women is collecting additional safety data about ring use during pregnancy</a:t>
            </a:r>
          </a:p>
          <a:p>
            <a:pPr marL="205725" indent="-205725">
              <a:spcBef>
                <a:spcPts val="450"/>
              </a:spcBef>
            </a:pPr>
            <a:r>
              <a:rPr lang="en-US" sz="3200" dirty="0"/>
              <a:t>An additional study is planned to assess safety of ring use while breastfeeding</a:t>
            </a:r>
            <a:endParaRPr lang="en-US" sz="4400" dirty="0">
              <a:solidFill>
                <a:schemeClr val="tx1">
                  <a:lumMod val="65000"/>
                  <a:lumOff val="35000"/>
                </a:schemeClr>
              </a:solidFill>
            </a:endParaRPr>
          </a:p>
          <a:p>
            <a:pPr marL="0" indent="0">
              <a:spcBef>
                <a:spcPts val="450"/>
              </a:spcBef>
              <a:buNone/>
            </a:pPr>
            <a:endParaRPr lang="en-US" sz="3200" b="1" dirty="0">
              <a:solidFill>
                <a:schemeClr val="tx1">
                  <a:lumMod val="65000"/>
                  <a:lumOff val="35000"/>
                </a:schemeClr>
              </a:solidFill>
            </a:endParaRPr>
          </a:p>
          <a:p>
            <a:pPr marL="548625" lvl="1" indent="-205725">
              <a:spcBef>
                <a:spcPts val="450"/>
              </a:spcBef>
            </a:pPr>
            <a:endParaRPr lang="en-US" sz="3200" dirty="0">
              <a:solidFill>
                <a:schemeClr val="tx1">
                  <a:lumMod val="65000"/>
                  <a:lumOff val="35000"/>
                </a:schemeClr>
              </a:solidFill>
            </a:endParaRPr>
          </a:p>
          <a:p>
            <a:pPr marL="0" indent="0">
              <a:buNone/>
            </a:pPr>
            <a:endParaRPr lang="en-US" sz="3200" dirty="0">
              <a:solidFill>
                <a:schemeClr val="tx1">
                  <a:lumMod val="65000"/>
                  <a:lumOff val="35000"/>
                </a:schemeClr>
              </a:solidFill>
            </a:endParaRPr>
          </a:p>
        </p:txBody>
      </p:sp>
    </p:spTree>
    <p:extLst>
      <p:ext uri="{BB962C8B-B14F-4D97-AF65-F5344CB8AC3E}">
        <p14:creationId xmlns:p14="http://schemas.microsoft.com/office/powerpoint/2010/main" val="366110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04176"/>
            <a:ext cx="7253654" cy="708534"/>
          </a:xfrm>
        </p:spPr>
        <p:txBody>
          <a:bodyPr>
            <a:normAutofit/>
          </a:bodyPr>
          <a:lstStyle/>
          <a:p>
            <a:r>
              <a:rPr lang="en-US" sz="3200" dirty="0">
                <a:solidFill>
                  <a:schemeClr val="accent1">
                    <a:lumMod val="75000"/>
                  </a:schemeClr>
                </a:solidFill>
              </a:rPr>
              <a:t>The </a:t>
            </a:r>
            <a:r>
              <a:rPr lang="en-US" sz="3200" dirty="0" err="1">
                <a:solidFill>
                  <a:schemeClr val="accent1">
                    <a:lumMod val="75000"/>
                  </a:schemeClr>
                </a:solidFill>
              </a:rPr>
              <a:t>dapivirine</a:t>
            </a:r>
            <a:r>
              <a:rPr lang="en-US" sz="3200" dirty="0">
                <a:solidFill>
                  <a:schemeClr val="accent1">
                    <a:lumMod val="75000"/>
                  </a:schemeClr>
                </a:solidFill>
              </a:rPr>
              <a:t> vaginal ring: efficacy</a:t>
            </a:r>
          </a:p>
        </p:txBody>
      </p:sp>
      <p:sp>
        <p:nvSpPr>
          <p:cNvPr id="6" name="Content Placeholder 5">
            <a:extLst>
              <a:ext uri="{FF2B5EF4-FFF2-40B4-BE49-F238E27FC236}">
                <a16:creationId xmlns:a16="http://schemas.microsoft.com/office/drawing/2014/main" id="{83EE27C3-EE59-4A53-A996-E89F0EBA4492}"/>
              </a:ext>
            </a:extLst>
          </p:cNvPr>
          <p:cNvSpPr txBox="1">
            <a:spLocks/>
          </p:cNvSpPr>
          <p:nvPr/>
        </p:nvSpPr>
        <p:spPr>
          <a:xfrm>
            <a:off x="823279" y="569569"/>
            <a:ext cx="8032375" cy="4668341"/>
          </a:xfrm>
          <a:prstGeom prst="rect">
            <a:avLst/>
          </a:prstGeom>
        </p:spPr>
        <p:txBody>
          <a:bodyPr vert="horz" anchor="ctr">
            <a:normAutofit/>
          </a:bodyPr>
          <a:lstStyle>
            <a:lvl1pPr marL="342900" indent="-228600" algn="l" defTabSz="457200" rtl="0" eaLnBrk="1" latinLnBrk="0" hangingPunct="1">
              <a:spcBef>
                <a:spcPct val="20000"/>
              </a:spcBef>
              <a:buClr>
                <a:srgbClr val="178793"/>
              </a:buClr>
              <a:buSzPct val="100000"/>
              <a:buFont typeface="Arial"/>
              <a:buChar char="•"/>
              <a:defRPr sz="2000" b="0" kern="1200" spc="0">
                <a:solidFill>
                  <a:srgbClr val="535352"/>
                </a:solidFill>
                <a:latin typeface="Gill Sans MT" panose="020B0502020104020203" pitchFamily="34" charset="0"/>
                <a:ea typeface="+mn-ea"/>
                <a:cs typeface="Gill Sans MT" panose="020B0502020104020203" pitchFamily="34" charset="0"/>
              </a:defRPr>
            </a:lvl1pPr>
            <a:lvl2pPr marL="742950" indent="-228600" algn="l" defTabSz="457200" rtl="0" eaLnBrk="1" latinLnBrk="0" hangingPunct="1">
              <a:spcBef>
                <a:spcPct val="20000"/>
              </a:spcBef>
              <a:buClr>
                <a:srgbClr val="178793"/>
              </a:buClr>
              <a:buFont typeface="Arial"/>
              <a:buChar char="–"/>
              <a:defRPr sz="1800" kern="1200">
                <a:solidFill>
                  <a:srgbClr val="535352"/>
                </a:solidFill>
                <a:latin typeface="Gill Sans MT" panose="020B0502020104020203" pitchFamily="34" charset="0"/>
                <a:ea typeface="+mn-ea"/>
                <a:cs typeface="Gill Sans MT" panose="020B0502020104020203" pitchFamily="34" charset="0"/>
              </a:defRPr>
            </a:lvl2pPr>
            <a:lvl3pPr marL="1143000" indent="-228600" algn="l" defTabSz="457200" rtl="0" eaLnBrk="1" latinLnBrk="0" hangingPunct="1">
              <a:spcBef>
                <a:spcPct val="20000"/>
              </a:spcBef>
              <a:buClr>
                <a:srgbClr val="178793"/>
              </a:buClr>
              <a:buSzPct val="83000"/>
              <a:buFont typeface="Courier New"/>
              <a:buChar char="o"/>
              <a:defRPr sz="1600" kern="1200">
                <a:solidFill>
                  <a:srgbClr val="535352"/>
                </a:solidFill>
                <a:latin typeface="Gill Sans MT" panose="020B0502020104020203" pitchFamily="34" charset="0"/>
                <a:ea typeface="+mn-ea"/>
                <a:cs typeface="Gill Sans MT" panose="020B0502020104020203" pitchFamily="34" charset="0"/>
              </a:defRPr>
            </a:lvl3pPr>
            <a:lvl4pPr marL="1600200" indent="-228600" algn="l" defTabSz="457200" rtl="0" eaLnBrk="1" latinLnBrk="0" hangingPunct="1">
              <a:spcBef>
                <a:spcPct val="20000"/>
              </a:spcBef>
              <a:buFont typeface="Arial"/>
              <a:buChar char="–"/>
              <a:defRPr sz="18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18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05725" indent="-205725">
              <a:spcBef>
                <a:spcPts val="450"/>
              </a:spcBef>
            </a:pPr>
            <a:r>
              <a:rPr lang="en-US" sz="2400" dirty="0">
                <a:solidFill>
                  <a:schemeClr val="tx1">
                    <a:lumMod val="65000"/>
                    <a:lumOff val="35000"/>
                  </a:schemeClr>
                </a:solidFill>
              </a:rPr>
              <a:t>The ring reduced the risk of HIV-1 infection by 35% in The Ring Study and by 27% in the ASPIRE study</a:t>
            </a:r>
          </a:p>
          <a:p>
            <a:pPr marL="205725" indent="-205725">
              <a:spcBef>
                <a:spcPts val="450"/>
              </a:spcBef>
            </a:pPr>
            <a:r>
              <a:rPr lang="en-US" sz="2400" dirty="0">
                <a:solidFill>
                  <a:schemeClr val="tx1">
                    <a:lumMod val="65000"/>
                    <a:lumOff val="35000"/>
                  </a:schemeClr>
                </a:solidFill>
              </a:rPr>
              <a:t>In addition, recent open label studies showed greater adherence to the ring and modeling data suggest that HIV risk is reduced by about 50%</a:t>
            </a:r>
            <a:endParaRPr lang="en-US" sz="2400" strike="sngStrike" dirty="0">
              <a:solidFill>
                <a:srgbClr val="FF0000"/>
              </a:solidFill>
            </a:endParaRPr>
          </a:p>
          <a:p>
            <a:pPr marL="0" indent="0">
              <a:spcBef>
                <a:spcPts val="450"/>
              </a:spcBef>
              <a:buFont typeface="Arial"/>
              <a:buNone/>
            </a:pPr>
            <a:endParaRPr lang="en-US" sz="2400" b="1" dirty="0">
              <a:solidFill>
                <a:schemeClr val="tx1">
                  <a:lumMod val="65000"/>
                  <a:lumOff val="35000"/>
                </a:schemeClr>
              </a:solidFill>
            </a:endParaRPr>
          </a:p>
          <a:p>
            <a:pPr marL="548625" lvl="1" indent="-205725">
              <a:spcBef>
                <a:spcPts val="450"/>
              </a:spcBef>
            </a:pPr>
            <a:endParaRPr lang="en-US" sz="2400" dirty="0">
              <a:solidFill>
                <a:schemeClr val="tx1">
                  <a:lumMod val="65000"/>
                  <a:lumOff val="35000"/>
                </a:schemeClr>
              </a:solidFill>
            </a:endParaRPr>
          </a:p>
          <a:p>
            <a:pPr marL="0" indent="0">
              <a:buFont typeface="Arial"/>
              <a:buNone/>
            </a:pPr>
            <a:endParaRPr lang="en-US" sz="2400" dirty="0">
              <a:solidFill>
                <a:schemeClr val="tx1">
                  <a:lumMod val="65000"/>
                  <a:lumOff val="35000"/>
                </a:schemeClr>
              </a:solidFill>
            </a:endParaRPr>
          </a:p>
        </p:txBody>
      </p:sp>
      <p:sp>
        <p:nvSpPr>
          <p:cNvPr id="5" name="Rectangle: Rounded Corners 4">
            <a:extLst>
              <a:ext uri="{FF2B5EF4-FFF2-40B4-BE49-F238E27FC236}">
                <a16:creationId xmlns:a16="http://schemas.microsoft.com/office/drawing/2014/main" id="{0096E794-416A-4824-AF1B-3F42A18CF18D}"/>
              </a:ext>
            </a:extLst>
          </p:cNvPr>
          <p:cNvSpPr/>
          <p:nvPr/>
        </p:nvSpPr>
        <p:spPr>
          <a:xfrm>
            <a:off x="1188153" y="3559030"/>
            <a:ext cx="6212108" cy="2450796"/>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1">
                    <a:lumMod val="75000"/>
                  </a:schemeClr>
                </a:solidFill>
                <a:latin typeface="Gill Sans MT" panose="020B0502020104020203" pitchFamily="34" charset="0"/>
              </a:rPr>
              <a:t>Increased ring use was associated with greater HIV risk reduction!</a:t>
            </a:r>
          </a:p>
        </p:txBody>
      </p:sp>
    </p:spTree>
    <p:extLst>
      <p:ext uri="{BB962C8B-B14F-4D97-AF65-F5344CB8AC3E}">
        <p14:creationId xmlns:p14="http://schemas.microsoft.com/office/powerpoint/2010/main" val="89613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39270"/>
            <a:ext cx="7253654" cy="643503"/>
          </a:xfrm>
        </p:spPr>
        <p:txBody>
          <a:bodyPr>
            <a:normAutofit/>
          </a:bodyPr>
          <a:lstStyle/>
          <a:p>
            <a:r>
              <a:rPr lang="en-US" sz="3200" dirty="0" err="1">
                <a:solidFill>
                  <a:schemeClr val="accent1">
                    <a:lumMod val="75000"/>
                  </a:schemeClr>
                </a:solidFill>
              </a:rPr>
              <a:t>Dapivirine</a:t>
            </a:r>
            <a:r>
              <a:rPr lang="en-US" sz="3200" dirty="0">
                <a:solidFill>
                  <a:schemeClr val="accent1">
                    <a:lumMod val="75000"/>
                  </a:schemeClr>
                </a:solidFill>
              </a:rPr>
              <a:t> vaginal ring: ease of use</a:t>
            </a:r>
          </a:p>
        </p:txBody>
      </p:sp>
      <p:grpSp>
        <p:nvGrpSpPr>
          <p:cNvPr id="3" name="Group 2">
            <a:extLst>
              <a:ext uri="{FF2B5EF4-FFF2-40B4-BE49-F238E27FC236}">
                <a16:creationId xmlns:a16="http://schemas.microsoft.com/office/drawing/2014/main" id="{F0947AB7-5F5A-4D66-B03A-78018BB7AC0C}"/>
              </a:ext>
            </a:extLst>
          </p:cNvPr>
          <p:cNvGrpSpPr/>
          <p:nvPr/>
        </p:nvGrpSpPr>
        <p:grpSpPr>
          <a:xfrm>
            <a:off x="255521" y="3317432"/>
            <a:ext cx="8654444" cy="1779285"/>
            <a:chOff x="255521" y="3019718"/>
            <a:chExt cx="8654444" cy="1779285"/>
          </a:xfrm>
        </p:grpSpPr>
        <p:pic>
          <p:nvPicPr>
            <p:cNvPr id="17" name="Picture 16">
              <a:extLst>
                <a:ext uri="{FF2B5EF4-FFF2-40B4-BE49-F238E27FC236}">
                  <a16:creationId xmlns:a16="http://schemas.microsoft.com/office/drawing/2014/main" id="{4F7E657A-9029-4E8C-8B69-915E142B1C56}"/>
                </a:ext>
              </a:extLst>
            </p:cNvPr>
            <p:cNvPicPr>
              <a:picLocks noChangeAspect="1"/>
            </p:cNvPicPr>
            <p:nvPr/>
          </p:nvPicPr>
          <p:blipFill>
            <a:blip r:embed="rId3"/>
            <a:stretch>
              <a:fillRect/>
            </a:stretch>
          </p:blipFill>
          <p:spPr>
            <a:xfrm>
              <a:off x="2488238" y="3051905"/>
              <a:ext cx="1944957" cy="1738673"/>
            </a:xfrm>
            <a:prstGeom prst="rect">
              <a:avLst/>
            </a:prstGeom>
          </p:spPr>
        </p:pic>
        <p:pic>
          <p:nvPicPr>
            <p:cNvPr id="19" name="Picture 18">
              <a:extLst>
                <a:ext uri="{FF2B5EF4-FFF2-40B4-BE49-F238E27FC236}">
                  <a16:creationId xmlns:a16="http://schemas.microsoft.com/office/drawing/2014/main" id="{4209A82C-7FC9-40C4-82FB-A33A4D806FE5}"/>
                </a:ext>
              </a:extLst>
            </p:cNvPr>
            <p:cNvPicPr>
              <a:picLocks noChangeAspect="1"/>
            </p:cNvPicPr>
            <p:nvPr/>
          </p:nvPicPr>
          <p:blipFill>
            <a:blip r:embed="rId4"/>
            <a:stretch>
              <a:fillRect/>
            </a:stretch>
          </p:blipFill>
          <p:spPr>
            <a:xfrm>
              <a:off x="4746683" y="3019718"/>
              <a:ext cx="1944956" cy="1763230"/>
            </a:xfrm>
            <a:prstGeom prst="rect">
              <a:avLst/>
            </a:prstGeom>
          </p:spPr>
        </p:pic>
        <p:pic>
          <p:nvPicPr>
            <p:cNvPr id="21" name="Picture 20">
              <a:extLst>
                <a:ext uri="{FF2B5EF4-FFF2-40B4-BE49-F238E27FC236}">
                  <a16:creationId xmlns:a16="http://schemas.microsoft.com/office/drawing/2014/main" id="{BCD11C52-9ADE-4AFB-B4C4-21135B61C34E}"/>
                </a:ext>
              </a:extLst>
            </p:cNvPr>
            <p:cNvPicPr>
              <a:picLocks noChangeAspect="1"/>
            </p:cNvPicPr>
            <p:nvPr/>
          </p:nvPicPr>
          <p:blipFill>
            <a:blip r:embed="rId5"/>
            <a:stretch>
              <a:fillRect/>
            </a:stretch>
          </p:blipFill>
          <p:spPr>
            <a:xfrm>
              <a:off x="7045060" y="3030639"/>
              <a:ext cx="1864905" cy="1768364"/>
            </a:xfrm>
            <a:prstGeom prst="rect">
              <a:avLst/>
            </a:prstGeom>
          </p:spPr>
        </p:pic>
        <p:pic>
          <p:nvPicPr>
            <p:cNvPr id="23" name="Picture 22">
              <a:extLst>
                <a:ext uri="{FF2B5EF4-FFF2-40B4-BE49-F238E27FC236}">
                  <a16:creationId xmlns:a16="http://schemas.microsoft.com/office/drawing/2014/main" id="{60107751-8DDA-4DA4-80BB-F9A46B9DE7F6}"/>
                </a:ext>
              </a:extLst>
            </p:cNvPr>
            <p:cNvPicPr>
              <a:picLocks noChangeAspect="1"/>
            </p:cNvPicPr>
            <p:nvPr/>
          </p:nvPicPr>
          <p:blipFill>
            <a:blip r:embed="rId6"/>
            <a:stretch>
              <a:fillRect/>
            </a:stretch>
          </p:blipFill>
          <p:spPr>
            <a:xfrm>
              <a:off x="255521" y="3019718"/>
              <a:ext cx="1944957" cy="1743585"/>
            </a:xfrm>
            <a:prstGeom prst="rect">
              <a:avLst/>
            </a:prstGeom>
          </p:spPr>
        </p:pic>
        <p:sp>
          <p:nvSpPr>
            <p:cNvPr id="27" name="Arrow: Right 26">
              <a:extLst>
                <a:ext uri="{FF2B5EF4-FFF2-40B4-BE49-F238E27FC236}">
                  <a16:creationId xmlns:a16="http://schemas.microsoft.com/office/drawing/2014/main" id="{926DE53D-42FC-49FF-84C8-8C1993E0424F}"/>
                </a:ext>
              </a:extLst>
            </p:cNvPr>
            <p:cNvSpPr/>
            <p:nvPr/>
          </p:nvSpPr>
          <p:spPr>
            <a:xfrm>
              <a:off x="2052784" y="3827755"/>
              <a:ext cx="509885" cy="212651"/>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EF85C655-FABB-4BE9-BD50-BB35B0F84407}"/>
                </a:ext>
              </a:extLst>
            </p:cNvPr>
            <p:cNvSpPr/>
            <p:nvPr/>
          </p:nvSpPr>
          <p:spPr>
            <a:xfrm>
              <a:off x="4303061" y="3827773"/>
              <a:ext cx="509885" cy="212651"/>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08D85222-9984-4923-9B18-74216EFEE6AE}"/>
                </a:ext>
              </a:extLst>
            </p:cNvPr>
            <p:cNvSpPr/>
            <p:nvPr/>
          </p:nvSpPr>
          <p:spPr>
            <a:xfrm>
              <a:off x="6597458" y="3827755"/>
              <a:ext cx="509885" cy="212651"/>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Title 1">
            <a:extLst>
              <a:ext uri="{FF2B5EF4-FFF2-40B4-BE49-F238E27FC236}">
                <a16:creationId xmlns:a16="http://schemas.microsoft.com/office/drawing/2014/main" id="{E8C27805-7381-463A-B2E2-CE8067D9BB4A}"/>
              </a:ext>
            </a:extLst>
          </p:cNvPr>
          <p:cNvSpPr txBox="1">
            <a:spLocks/>
          </p:cNvSpPr>
          <p:nvPr/>
        </p:nvSpPr>
        <p:spPr>
          <a:xfrm>
            <a:off x="457199" y="5260113"/>
            <a:ext cx="8293395" cy="643503"/>
          </a:xfrm>
          <a:prstGeom prst="rect">
            <a:avLst/>
          </a:prstGeom>
        </p:spPr>
        <p:txBody>
          <a:bodyPr vert="horz">
            <a:normAutofit/>
          </a:bodyPr>
          <a:lstStyle>
            <a:lvl1pPr algn="l" defTabSz="457200" rtl="0" eaLnBrk="1" latinLnBrk="0" hangingPunct="1">
              <a:spcBef>
                <a:spcPct val="0"/>
              </a:spcBef>
              <a:buNone/>
              <a:defRPr sz="2800" kern="1200">
                <a:solidFill>
                  <a:srgbClr val="178793"/>
                </a:solidFill>
                <a:latin typeface="Gill Sans MT" panose="020B0502020104020203" pitchFamily="34" charset="0"/>
                <a:ea typeface="+mj-ea"/>
                <a:cs typeface="+mj-cs"/>
              </a:defRPr>
            </a:lvl1pPr>
          </a:lstStyle>
          <a:p>
            <a:pPr algn="ctr"/>
            <a:r>
              <a:rPr lang="en-US" sz="2400" i="1" dirty="0">
                <a:solidFill>
                  <a:schemeClr val="accent1">
                    <a:lumMod val="75000"/>
                  </a:schemeClr>
                </a:solidFill>
              </a:rPr>
              <a:t>Ring insertion and placement</a:t>
            </a:r>
          </a:p>
        </p:txBody>
      </p:sp>
      <p:sp>
        <p:nvSpPr>
          <p:cNvPr id="14" name="Rectangle: Rounded Corners 13">
            <a:extLst>
              <a:ext uri="{FF2B5EF4-FFF2-40B4-BE49-F238E27FC236}">
                <a16:creationId xmlns:a16="http://schemas.microsoft.com/office/drawing/2014/main" id="{D5B87496-42DD-4233-822C-301A673CD719}"/>
              </a:ext>
            </a:extLst>
          </p:cNvPr>
          <p:cNvSpPr/>
          <p:nvPr/>
        </p:nvSpPr>
        <p:spPr>
          <a:xfrm>
            <a:off x="606278" y="1543883"/>
            <a:ext cx="7931444" cy="1543436"/>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50"/>
              </a:spcBef>
            </a:pPr>
            <a:r>
              <a:rPr lang="en-US" sz="2400" dirty="0">
                <a:solidFill>
                  <a:schemeClr val="tx1">
                    <a:lumMod val="65000"/>
                    <a:lumOff val="35000"/>
                  </a:schemeClr>
                </a:solidFill>
                <a:latin typeface="Gill Sans MT" panose="020B0502020104020203" pitchFamily="34" charset="0"/>
              </a:rPr>
              <a:t>Women can insert and remove the ring themselves, if they prefer, with little or no support from a health care provider.</a:t>
            </a:r>
          </a:p>
        </p:txBody>
      </p:sp>
      <p:sp>
        <p:nvSpPr>
          <p:cNvPr id="13" name="Rectangle: Rounded Corners 12">
            <a:extLst>
              <a:ext uri="{FF2B5EF4-FFF2-40B4-BE49-F238E27FC236}">
                <a16:creationId xmlns:a16="http://schemas.microsoft.com/office/drawing/2014/main" id="{3FAE6E63-5A00-497D-91A6-87B5529562A3}"/>
              </a:ext>
            </a:extLst>
          </p:cNvPr>
          <p:cNvSpPr/>
          <p:nvPr/>
        </p:nvSpPr>
        <p:spPr>
          <a:xfrm>
            <a:off x="824133" y="5903616"/>
            <a:ext cx="7559526" cy="608834"/>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latin typeface="Gill Sans MT" panose="020B0502020104020203" pitchFamily="34" charset="0"/>
              </a:rPr>
              <a:t>Guidelines about ring use (such as what kinds of regular testing is needed to use the ring, and whether a ring can be prescribed by a nurse or clinician) will be determined by each country*</a:t>
            </a:r>
          </a:p>
        </p:txBody>
      </p:sp>
    </p:spTree>
    <p:extLst>
      <p:ext uri="{BB962C8B-B14F-4D97-AF65-F5344CB8AC3E}">
        <p14:creationId xmlns:p14="http://schemas.microsoft.com/office/powerpoint/2010/main" val="61448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96" y="439270"/>
            <a:ext cx="7253654" cy="643503"/>
          </a:xfrm>
        </p:spPr>
        <p:txBody>
          <a:bodyPr>
            <a:normAutofit/>
          </a:bodyPr>
          <a:lstStyle/>
          <a:p>
            <a:r>
              <a:rPr lang="en-US" sz="3200" dirty="0" err="1">
                <a:solidFill>
                  <a:schemeClr val="accent1">
                    <a:lumMod val="75000"/>
                  </a:schemeClr>
                </a:solidFill>
              </a:rPr>
              <a:t>Dapivirine</a:t>
            </a:r>
            <a:r>
              <a:rPr lang="en-US" sz="3200" dirty="0">
                <a:solidFill>
                  <a:schemeClr val="accent1">
                    <a:lumMod val="75000"/>
                  </a:schemeClr>
                </a:solidFill>
              </a:rPr>
              <a:t> vaginal ring: ease of use</a:t>
            </a:r>
          </a:p>
        </p:txBody>
      </p:sp>
      <p:sp>
        <p:nvSpPr>
          <p:cNvPr id="5" name="Content Placeholder 5"/>
          <p:cNvSpPr>
            <a:spLocks noGrp="1"/>
          </p:cNvSpPr>
          <p:nvPr>
            <p:ph type="body" sz="quarter" idx="10"/>
          </p:nvPr>
        </p:nvSpPr>
        <p:spPr>
          <a:xfrm>
            <a:off x="1071196" y="1614297"/>
            <a:ext cx="6775632" cy="4668341"/>
          </a:xfrm>
        </p:spPr>
        <p:txBody>
          <a:bodyPr anchor="ctr">
            <a:normAutofit/>
          </a:bodyPr>
          <a:lstStyle/>
          <a:p>
            <a:pPr marL="205725" indent="-205725">
              <a:spcBef>
                <a:spcPts val="450"/>
              </a:spcBef>
            </a:pPr>
            <a:r>
              <a:rPr lang="en-US" sz="2800" dirty="0"/>
              <a:t>The ring can be inserted by women without help from a health care provider</a:t>
            </a:r>
          </a:p>
          <a:p>
            <a:pPr marL="605775" lvl="1" indent="-205725">
              <a:spcBef>
                <a:spcPts val="450"/>
              </a:spcBef>
            </a:pPr>
            <a:r>
              <a:rPr lang="en-US" sz="2600" dirty="0"/>
              <a:t>A health care provider may insert the first ring, if wanted, to ensure that the woman is familiar with how the ring should be inserted</a:t>
            </a:r>
          </a:p>
          <a:p>
            <a:pPr marL="205725" indent="-205725">
              <a:spcBef>
                <a:spcPts val="450"/>
              </a:spcBef>
            </a:pPr>
            <a:r>
              <a:rPr lang="en-US" sz="2800" dirty="0">
                <a:solidFill>
                  <a:schemeClr val="tx1">
                    <a:lumMod val="65000"/>
                    <a:lumOff val="35000"/>
                  </a:schemeClr>
                </a:solidFill>
              </a:rPr>
              <a:t>The majority of women in clinical trials reported that the ring didn’t interfere with their daily activities</a:t>
            </a:r>
            <a:endParaRPr lang="en-US" sz="2800" b="1" dirty="0">
              <a:solidFill>
                <a:schemeClr val="tx1">
                  <a:lumMod val="65000"/>
                  <a:lumOff val="35000"/>
                </a:schemeClr>
              </a:solidFill>
            </a:endParaRPr>
          </a:p>
          <a:p>
            <a:pPr marL="0" indent="0">
              <a:spcBef>
                <a:spcPts val="450"/>
              </a:spcBef>
              <a:buNone/>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981890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00000000000000000000E+000&quot;&gt;&lt;m_msothmcolidx val=&quot;0&quot;/&gt;&lt;m_rgb r=&quot;6a&quot; g=&quot;7f&quot; b=&quot;10&quot;/&gt;&lt;m_ppcolschidx tagver0=&quot;23004&quot; tagname0=&quot;m_ppcolschidxUNRECOGNIZED&quot; val=&quot;0&quot;/&gt;&lt;m_nBrightness val=&quot;0&quot;/&gt;&lt;/elem&gt;&lt;elem m_fUsage=&quot;9.00000000000000020000E-001&quot;&gt;&lt;m_msothmcolidx val=&quot;0&quot;/&gt;&lt;m_rgb r=&quot;9a&quot; g=&quot;9b&quot; b=&quot;9c&quot;/&gt;&lt;m_ppcolschidx tagver0=&quot;23004&quot; tagname0=&quot;m_ppcolschidxUNRECOGNIZED&quot; val=&quot;0&quot;/&gt;&lt;m_nBrightness val=&quot;0&quot;/&gt;&lt;/elem&gt;&lt;elem m_fUsage=&quot;8.10000000000000050000E-001&quot;&gt;&lt;m_msothmcolidx val=&quot;0&quot;/&gt;&lt;m_rgb r=&quot;f2&quot; g=&quot;64&quot; b=&quot;2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7TUdoE3DUO8O0YJEliG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GfydJjNhU.JkU6MthFb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7TUdoE3DUO8O0YJEliG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7TUdoE3DUO8O0YJEliG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heme/theme1.xml><?xml version="1.0" encoding="utf-8"?>
<a:theme xmlns:a="http://schemas.openxmlformats.org/drawingml/2006/main" name="blank">
  <a:themeElements>
    <a:clrScheme name="Custom 1">
      <a:dk1>
        <a:sysClr val="windowText" lastClr="000000"/>
      </a:dk1>
      <a:lt1>
        <a:sysClr val="window" lastClr="FFFFFF"/>
      </a:lt1>
      <a:dk2>
        <a:srgbClr val="005AAA"/>
      </a:dk2>
      <a:lt2>
        <a:srgbClr val="EEECE1"/>
      </a:lt2>
      <a:accent1>
        <a:srgbClr val="0094B3"/>
      </a:accent1>
      <a:accent2>
        <a:srgbClr val="A70240"/>
      </a:accent2>
      <a:accent3>
        <a:srgbClr val="6A7F10"/>
      </a:accent3>
      <a:accent4>
        <a:srgbClr val="4F4C25"/>
      </a:accent4>
      <a:accent5>
        <a:srgbClr val="F26422"/>
      </a:accent5>
      <a:accent6>
        <a:srgbClr val="9A9B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23ef83a0-6d61-425e-9d4e-7ebfd5184917" xsi:nil="true"/>
    <DocType0 xmlns="23ef83a0-6d61-425e-9d4e-7ebfd5184917" xsi:nil="true"/>
    <Project_x0020_Year xmlns="23ef83a0-6d61-425e-9d4e-7ebfd51849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7E42EA9D34C4A8F3F16AFF698D518" ma:contentTypeVersion="15" ma:contentTypeDescription="Create a new document." ma:contentTypeScope="" ma:versionID="68b33ca344a757befa142400df7fba5c">
  <xsd:schema xmlns:xsd="http://www.w3.org/2001/XMLSchema" xmlns:xs="http://www.w3.org/2001/XMLSchema" xmlns:p="http://schemas.microsoft.com/office/2006/metadata/properties" xmlns:ns2="23ef83a0-6d61-425e-9d4e-7ebfd5184917" xmlns:ns3="4d70f775-b816-4d34-b2bf-d63fcbaa68fe" targetNamespace="http://schemas.microsoft.com/office/2006/metadata/properties" ma:root="true" ma:fieldsID="85c394a6b83291ca2e5a62fd2d5dba56" ns2:_="" ns3:_="">
    <xsd:import namespace="23ef83a0-6d61-425e-9d4e-7ebfd5184917"/>
    <xsd:import namespace="4d70f775-b816-4d34-b2bf-d63fcbaa68fe"/>
    <xsd:element name="properties">
      <xsd:complexType>
        <xsd:sequence>
          <xsd:element name="documentManagement">
            <xsd:complexType>
              <xsd:all>
                <xsd:element ref="ns2:DocType" minOccurs="0"/>
                <xsd:element ref="ns3:SharedWithUsers" minOccurs="0"/>
                <xsd:element ref="ns3:SharedWithDetails" minOccurs="0"/>
                <xsd:element ref="ns2:Project_x0020_Year" minOccurs="0"/>
                <xsd:element ref="ns2:MediaServiceMetadata" minOccurs="0"/>
                <xsd:element ref="ns2:MediaServiceFastMetadata" minOccurs="0"/>
                <xsd:element ref="ns2:DocType0"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f83a0-6d61-425e-9d4e-7ebfd5184917" elementFormDefault="qualified">
    <xsd:import namespace="http://schemas.microsoft.com/office/2006/documentManagement/types"/>
    <xsd:import namespace="http://schemas.microsoft.com/office/infopath/2007/PartnerControls"/>
    <xsd:element name="DocType" ma:index="2" nillable="true" ma:displayName="Category" ma:format="Dropdown" ma:internalName="DocType">
      <xsd:simpleType>
        <xsd:restriction base="dms:Choice">
          <xsd:enumeration value="Archive"/>
          <xsd:enumeration value="Examples/Templates- subagreements"/>
          <xsd:enumeration value="Examples/Templates- workplans"/>
          <xsd:enumeration value="Examples/Templates- other"/>
          <xsd:enumeration value="Calls"/>
          <xsd:enumeration value="For Review"/>
          <xsd:enumeration value="Management Tools"/>
          <xsd:enumeration value="Process Evaluation"/>
          <xsd:enumeration value="Qualitative TA"/>
          <xsd:enumeration value="Other"/>
          <xsd:enumeration value="Workplan"/>
          <xsd:enumeration value="Strategy Mtg"/>
          <xsd:enumeration value="Semi-Annual Report"/>
          <xsd:enumeration value="Annual Report"/>
          <xsd:enumeration value="Gender"/>
          <xsd:enumeration value="Qualitative IS"/>
          <xsd:enumeration value="M&amp;E"/>
          <xsd:enumeration value="PMEP"/>
          <xsd:enumeration value="Workplanning Meeting Printed Materials"/>
          <xsd:enumeration value="RU"/>
          <xsd:enumeration value="Amy Files"/>
          <xsd:enumeration value="Kudos/Quotes for Reports"/>
        </xsd:restriction>
      </xsd:simpleType>
    </xsd:element>
    <xsd:element name="Project_x0020_Year" ma:index="11" nillable="true" ma:displayName="Project Year" ma:format="RadioButtons" ma:internalName="Project_x0020_Year">
      <xsd:simpleType>
        <xsd:restriction base="dms:Choice">
          <xsd:enumeration value="1"/>
          <xsd:enumeration value="2"/>
          <xsd:enumeration value="3"/>
          <xsd:enumeration value="4"/>
          <xsd:enumeration value="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DocType0" ma:index="14" nillable="true" ma:displayName="DocType" ma:format="Dropdown" ma:internalName="DocType0">
      <xsd:simpleType>
        <xsd:restriction base="dms:Choice">
          <xsd:enumeration value="Briefs"/>
          <xsd:enumeration value="Calendar"/>
          <xsd:enumeration value="Draft"/>
          <xsd:enumeration value="Final"/>
          <xsd:enumeration value="Interviews - Partner"/>
          <xsd:enumeration value="Interviews - Stakeholder"/>
          <xsd:enumeration value="Presentation"/>
          <xsd:enumeration value="Protocol"/>
          <xsd:enumeration value="Report"/>
          <xsd:enumeration value="Summary"/>
          <xsd:enumeration value="Template"/>
          <xsd:enumeration value="Theory of Change"/>
          <xsd:enumeration value="Timeline"/>
          <xsd:enumeration value="Tracker"/>
          <xsd:enumeration value="Other"/>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6E38F5-8F9C-4FE9-AD1B-C98E19E538B5}">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96f5acf4-b780-4c0f-a770-881d2a0083b5"/>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2C382CE-82DF-4ADC-AEEA-1D8D2D08F554}"/>
</file>

<file path=customXml/itemProps3.xml><?xml version="1.0" encoding="utf-8"?>
<ds:datastoreItem xmlns:ds="http://schemas.openxmlformats.org/officeDocument/2006/customXml" ds:itemID="{F0E90124-ABDE-4DE2-8DFA-C27284CA1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30110</TotalTime>
  <Words>1417</Words>
  <Application>Microsoft Office PowerPoint</Application>
  <PresentationFormat>On-screen Show (4:3)</PresentationFormat>
  <Paragraphs>101</Paragraphs>
  <Slides>16</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Courier New</vt:lpstr>
      <vt:lpstr>Gill Sans MT</vt:lpstr>
      <vt:lpstr>blank</vt:lpstr>
      <vt:lpstr>think-cell Slide</vt:lpstr>
      <vt:lpstr>PowerPoint Presentation</vt:lpstr>
      <vt:lpstr>What is the dapivirine vaginal ring?</vt:lpstr>
      <vt:lpstr>More about vaginal rings</vt:lpstr>
      <vt:lpstr>Why the dapivirine vaginal ring?</vt:lpstr>
      <vt:lpstr>The dapivirine vaginal ring: safety</vt:lpstr>
      <vt:lpstr>The dapivirine vaginal ring: safety</vt:lpstr>
      <vt:lpstr>The dapivirine vaginal ring: efficacy</vt:lpstr>
      <vt:lpstr>Dapivirine vaginal ring: ease of use</vt:lpstr>
      <vt:lpstr>Dapivirine vaginal ring: ease of use</vt:lpstr>
      <vt:lpstr>The dapivirine vaginal ring: long-acting</vt:lpstr>
      <vt:lpstr>The dapivirine vaginal ring: privacy</vt:lpstr>
      <vt:lpstr>What are women saying about the ring?</vt:lpstr>
      <vt:lpstr>Adding the ring to the HIV prevention toolbox</vt:lpstr>
      <vt:lpstr>Ongoing &amp; upcoming trials</vt:lpstr>
      <vt:lpstr>Ring clinical trials:  What is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Harstad</dc:creator>
  <cp:lastModifiedBy>Morgan Garcia</cp:lastModifiedBy>
  <cp:revision>293</cp:revision>
  <dcterms:created xsi:type="dcterms:W3CDTF">2018-12-03T19:15:49Z</dcterms:created>
  <dcterms:modified xsi:type="dcterms:W3CDTF">2020-08-11T21:09:53Z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0x0101008557E42EA9D34C4A8F3F16AFF698D518</vt:lpwstr>
  </property>
</Properties>
</file>