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88825" cy="6858000"/>
  <p:notesSz cx="6858000" cy="9144000"/>
  <p:embeddedFontLst>
    <p:embeddedFont>
      <p:font typeface="Arial Black" panose="020B0604020202020204" pitchFamily="34" charset="0"/>
      <p:regular r:id="rId26"/>
      <p:bold r:id="rId27"/>
    </p:embeddedFont>
    <p:embeddedFont>
      <p:font typeface="Calibri" panose="020F0502020204030204" pitchFamily="34" charset="0"/>
      <p:regular r:id="rId28"/>
      <p:bold r:id="rId29"/>
      <p:italic r:id="rId30"/>
      <p:boldItalic r:id="rId31"/>
    </p:embeddedFont>
    <p:embeddedFont>
      <p:font typeface="Fira Sans" panose="020B0503050000020004" pitchFamily="34" charset="0"/>
      <p:regular r:id="rId32"/>
      <p:bold r:id="rId33"/>
      <p:italic r:id="rId34"/>
      <p:boldItalic r:id="rId35"/>
    </p:embeddedFont>
    <p:embeddedFont>
      <p:font typeface="Fira Sans Black" panose="020B0503050000020004" pitchFamily="34" charset="0"/>
      <p:bold r:id="rId36"/>
      <p:italic r:id="rId37"/>
      <p:boldItalic r:id="rId38"/>
    </p:embeddedFont>
    <p:embeddedFont>
      <p:font typeface="Merriweather" pitchFamily="2" charset="77"/>
      <p:regular r:id="rId39"/>
      <p:bold r:id="rId40"/>
      <p:italic r:id="rId41"/>
      <p:boldItalic r:id="rId42"/>
    </p:embeddedFont>
    <p:embeddedFont>
      <p:font typeface="Merriweather Light" panose="020F0302020204030204" pitchFamily="34" charset="0"/>
      <p:regular r:id="rId43"/>
      <p:bold r:id="rId44"/>
      <p:italic r:id="rId45"/>
      <p:boldItalic r:id="rId46"/>
    </p:embeddedFont>
    <p:embeddedFont>
      <p:font typeface="Montserrat" pitchFamily="2" charset="77"/>
      <p:regular r:id="rId47"/>
      <p:bold r:id="rId48"/>
      <p:italic r:id="rId49"/>
      <p:boldItalic r:id="rId50"/>
    </p:embeddedFont>
    <p:embeddedFont>
      <p:font typeface="Montserrat Black" panose="020F0502020204030204" pitchFamily="34" charset="0"/>
      <p:bold r:id="rId51"/>
      <p:italic r:id="rId52"/>
      <p:boldItalic r:id="rId53"/>
    </p:embeddedFont>
    <p:embeddedFont>
      <p:font typeface="Oswald" pitchFamily="2" charset="77"/>
      <p:regular r:id="rId54"/>
      <p:bold r:id="rId55"/>
    </p:embeddedFont>
    <p:embeddedFont>
      <p:font typeface="Oswald Medium" pitchFamily="2" charset="77"/>
      <p:regular r:id="rId56"/>
      <p:bold r:id="rId57"/>
    </p:embeddedFont>
    <p:embeddedFont>
      <p:font typeface="Oswald SemiBold" pitchFamily="2" charset="77"/>
      <p:regular r:id="rId58"/>
      <p:bold r:id="rId59"/>
    </p:embeddedFont>
    <p:embeddedFont>
      <p:font typeface="Proxima Nova" panose="02000506030000020004" pitchFamily="2" charset="0"/>
      <p:regular r:id="rId60"/>
      <p:bold r:id="rId61"/>
      <p:italic r:id="rId62"/>
      <p:boldItalic r:id="rId63"/>
    </p:embeddedFont>
    <p:embeddedFont>
      <p:font typeface="Roboto" panose="02000000000000000000" pitchFamily="2" charset="0"/>
      <p:regular r:id="rId64"/>
      <p:bold r:id="rId65"/>
      <p:italic r:id="rId66"/>
      <p:boldItalic r:id="rId67"/>
    </p:embeddedFont>
    <p:embeddedFont>
      <p:font typeface="Roboto Black" panose="02000000000000000000" pitchFamily="2" charset="0"/>
      <p:bold r:id="rId68"/>
      <p:italic r:id="rId69"/>
      <p:boldItalic r:id="rId70"/>
    </p:embeddedFont>
    <p:embeddedFont>
      <p:font typeface="Roboto Light" panose="02000000000000000000" pitchFamily="2" charset="0"/>
      <p:regular r:id="rId71"/>
      <p:bold r:id="rId72"/>
      <p:italic r:id="rId73"/>
      <p:boldItalic r:id="rId74"/>
    </p:embeddedFont>
    <p:embeddedFont>
      <p:font typeface="Roboto Medium" panose="02000000000000000000" pitchFamily="2" charset="0"/>
      <p:regular r:id="rId75"/>
      <p:bold r:id="rId76"/>
      <p:italic r:id="rId77"/>
      <p:boldItalic r:id="rId78"/>
    </p:embeddedFont>
    <p:embeddedFont>
      <p:font typeface="Roboto Slab" pitchFamily="2" charset="0"/>
      <p:regular r:id="rId79"/>
      <p:bold r:id="rId80"/>
    </p:embeddedFont>
    <p:embeddedFont>
      <p:font typeface="Roboto Slab Medium" pitchFamily="2"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84">
          <p15:clr>
            <a:srgbClr val="A4A3A4"/>
          </p15:clr>
        </p15:guide>
        <p15:guide id="2" pos="7524">
          <p15:clr>
            <a:srgbClr val="9AA0A6"/>
          </p15:clr>
        </p15:guide>
        <p15:guide id="3" pos="144">
          <p15:clr>
            <a:srgbClr val="9AA0A6"/>
          </p15:clr>
        </p15:guide>
        <p15:guide id="4" orient="horz" pos="178">
          <p15:clr>
            <a:srgbClr val="9AA0A6"/>
          </p15:clr>
        </p15:guide>
        <p15:guide id="5" pos="1986">
          <p15:clr>
            <a:srgbClr val="9AA0A6"/>
          </p15:clr>
        </p15:guide>
        <p15:guide id="6" pos="5704">
          <p15:clr>
            <a:srgbClr val="9AA0A6"/>
          </p15:clr>
        </p15:guide>
        <p15:guide id="7" orient="horz" pos="528">
          <p15:clr>
            <a:srgbClr val="9AA0A6"/>
          </p15:clr>
        </p15:guide>
        <p15:guide id="8" pos="2042">
          <p15:clr>
            <a:srgbClr val="9AA0A6"/>
          </p15:clr>
        </p15:guide>
        <p15:guide id="9" pos="3938">
          <p15:clr>
            <a:srgbClr val="9AA0A6"/>
          </p15:clr>
        </p15:guide>
        <p15:guide id="10" pos="5758">
          <p15:clr>
            <a:srgbClr val="9AA0A6"/>
          </p15:clr>
        </p15:guide>
        <p15:guide id="11" orient="horz" pos="1590">
          <p15:clr>
            <a:srgbClr val="9AA0A6"/>
          </p15:clr>
        </p15:guide>
        <p15:guide id="12" orient="horz" pos="2857">
          <p15:clr>
            <a:srgbClr val="9AA0A6"/>
          </p15:clr>
        </p15:guide>
        <p15:guide id="13" orient="horz" pos="417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418DD-F17C-41EA-A38B-03C0DA00785E}">
  <a:tblStyle styleId="{C5F418DD-F17C-41EA-A38B-03C0DA00785E}" styleName="Table_0">
    <a:wholeTbl>
      <a:tcTxStyle b="off" i="off">
        <a:font>
          <a:latin typeface="Arial"/>
          <a:ea typeface="Arial"/>
          <a:cs typeface="Arial"/>
        </a:font>
        <a:srgbClr val="000000"/>
      </a:tcTxStyle>
      <a:tcStyle>
        <a:tcBdr>
          <a:left>
            <a:ln w="9525" cap="flat" cmpd="sng">
              <a:solidFill>
                <a:srgbClr val="78909C"/>
              </a:solidFill>
              <a:prstDash val="solid"/>
              <a:round/>
              <a:headEnd type="none" w="sm" len="sm"/>
              <a:tailEnd type="none" w="sm" len="sm"/>
            </a:ln>
          </a:left>
          <a:right>
            <a:ln w="9525" cap="flat" cmpd="sng">
              <a:solidFill>
                <a:srgbClr val="78909C"/>
              </a:solidFill>
              <a:prstDash val="solid"/>
              <a:round/>
              <a:headEnd type="none" w="sm" len="sm"/>
              <a:tailEnd type="none" w="sm" len="sm"/>
            </a:ln>
          </a:right>
          <a:top>
            <a:ln w="9525" cap="flat" cmpd="sng">
              <a:solidFill>
                <a:srgbClr val="78909C"/>
              </a:solidFill>
              <a:prstDash val="solid"/>
              <a:round/>
              <a:headEnd type="none" w="sm" len="sm"/>
              <a:tailEnd type="none" w="sm" len="sm"/>
            </a:ln>
          </a:top>
          <a:bottom>
            <a:ln w="9525" cap="flat" cmpd="sng">
              <a:solidFill>
                <a:srgbClr val="78909C"/>
              </a:solidFill>
              <a:prstDash val="solid"/>
              <a:round/>
              <a:headEnd type="none" w="sm" len="sm"/>
              <a:tailEnd type="none" w="sm" len="sm"/>
            </a:ln>
          </a:bottom>
          <a:insideH>
            <a:ln w="9525" cap="flat" cmpd="sng">
              <a:solidFill>
                <a:srgbClr val="78909C"/>
              </a:solidFill>
              <a:prstDash val="solid"/>
              <a:round/>
              <a:headEnd type="none" w="sm" len="sm"/>
              <a:tailEnd type="none" w="sm" len="sm"/>
            </a:ln>
          </a:insideH>
          <a:insideV>
            <a:ln w="9525" cap="flat" cmpd="sng">
              <a:solidFill>
                <a:srgbClr val="78909C"/>
              </a:solidFill>
              <a:prstDash val="solid"/>
              <a:round/>
              <a:headEnd type="none" w="sm" len="sm"/>
              <a:tailEnd type="none" w="sm" len="sm"/>
            </a:ln>
          </a:insideV>
        </a:tcBdr>
        <a:fill>
          <a:solidFill>
            <a:srgbClr val="FFFFFF">
              <a:alpha val="0"/>
            </a:srgbClr>
          </a:solidFill>
        </a:fill>
      </a:tcStyle>
    </a:wholeTbl>
    <a:band1H>
      <a:tcTxStyle/>
      <a:tcStyle>
        <a:tcBdr/>
        <a:fill>
          <a:solidFill>
            <a:srgbClr val="78909C">
              <a:alpha val="40000"/>
            </a:srgbClr>
          </a:solidFill>
        </a:fill>
      </a:tcStyle>
    </a:band1H>
    <a:band2H>
      <a:tcTxStyle/>
      <a:tcStyle>
        <a:tcBdr/>
      </a:tcStyle>
    </a:band2H>
    <a:band1V>
      <a:tcTxStyle/>
      <a:tcStyle>
        <a:tcBdr>
          <a:top>
            <a:ln w="9525" cap="flat" cmpd="sng">
              <a:solidFill>
                <a:srgbClr val="78909C"/>
              </a:solidFill>
              <a:prstDash val="solid"/>
              <a:round/>
              <a:headEnd type="none" w="sm" len="sm"/>
              <a:tailEnd type="none" w="sm" len="sm"/>
            </a:ln>
          </a:top>
          <a:bottom>
            <a:ln w="9525" cap="flat" cmpd="sng">
              <a:solidFill>
                <a:srgbClr val="78909C"/>
              </a:solidFill>
              <a:prstDash val="solid"/>
              <a:round/>
              <a:headEnd type="none" w="sm" len="sm"/>
              <a:tailEnd type="none" w="sm" len="sm"/>
            </a:ln>
          </a:bottom>
        </a:tcBdr>
        <a:fill>
          <a:solidFill>
            <a:srgbClr val="78909C">
              <a:alpha val="40000"/>
            </a:srgbClr>
          </a:solidFill>
        </a:fill>
      </a:tcStyle>
    </a:band1V>
    <a:band2V>
      <a:tcTxStyle/>
      <a:tcStyle>
        <a:tcBdr/>
      </a:tcStyle>
    </a:band2V>
    <a:lastCol>
      <a:tcTxStyle b="on" i="off"/>
      <a:tcStyle>
        <a:tcBdr>
          <a:left>
            <a:ln w="9525" cap="flat" cmpd="sng">
              <a:solidFill>
                <a:srgbClr val="78909C"/>
              </a:solidFill>
              <a:prstDash val="solid"/>
              <a:round/>
              <a:headEnd type="none" w="sm" len="sm"/>
              <a:tailEnd type="none" w="sm" len="sm"/>
            </a:ln>
          </a:left>
          <a:right>
            <a:ln w="9525" cap="flat" cmpd="sng">
              <a:solidFill>
                <a:srgbClr val="78909C"/>
              </a:solidFill>
              <a:prstDash val="solid"/>
              <a:round/>
              <a:headEnd type="none" w="sm" len="sm"/>
              <a:tailEnd type="none" w="sm" len="sm"/>
            </a:ln>
          </a:right>
          <a:top>
            <a:ln w="9525" cap="flat" cmpd="sng">
              <a:solidFill>
                <a:srgbClr val="78909C"/>
              </a:solidFill>
              <a:prstDash val="solid"/>
              <a:round/>
              <a:headEnd type="none" w="sm" len="sm"/>
              <a:tailEnd type="none" w="sm" len="sm"/>
            </a:ln>
          </a:top>
          <a:bottom>
            <a:ln w="9525" cap="flat" cmpd="sng">
              <a:solidFill>
                <a:srgbClr val="78909C"/>
              </a:solidFill>
              <a:prstDash val="solid"/>
              <a:round/>
              <a:headEnd type="none" w="sm" len="sm"/>
              <a:tailEnd type="none" w="sm" len="sm"/>
            </a:ln>
          </a:bottom>
          <a:insideH>
            <a:ln w="9525" cap="flat" cmpd="sng">
              <a:solidFill>
                <a:srgbClr val="78909C"/>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rgbClr val="78909C"/>
              </a:solidFill>
              <a:prstDash val="solid"/>
              <a:round/>
              <a:headEnd type="none" w="sm" len="sm"/>
              <a:tailEnd type="none" w="sm" len="sm"/>
            </a:ln>
          </a:left>
          <a:right>
            <a:ln w="9525" cap="flat" cmpd="sng">
              <a:solidFill>
                <a:srgbClr val="78909C"/>
              </a:solidFill>
              <a:prstDash val="solid"/>
              <a:round/>
              <a:headEnd type="none" w="sm" len="sm"/>
              <a:tailEnd type="none" w="sm" len="sm"/>
            </a:ln>
          </a:right>
          <a:top>
            <a:ln w="9525" cap="flat" cmpd="sng">
              <a:solidFill>
                <a:srgbClr val="78909C"/>
              </a:solidFill>
              <a:prstDash val="solid"/>
              <a:round/>
              <a:headEnd type="none" w="sm" len="sm"/>
              <a:tailEnd type="none" w="sm" len="sm"/>
            </a:ln>
          </a:top>
          <a:bottom>
            <a:ln w="9525" cap="flat" cmpd="sng">
              <a:solidFill>
                <a:srgbClr val="78909C"/>
              </a:solidFill>
              <a:prstDash val="solid"/>
              <a:round/>
              <a:headEnd type="none" w="sm" len="sm"/>
              <a:tailEnd type="none" w="sm" len="sm"/>
            </a:ln>
          </a:bottom>
          <a:insideH>
            <a:ln w="9525" cap="flat" cmpd="sng">
              <a:solidFill>
                <a:srgbClr val="78909C"/>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rgbClr val="78909C"/>
              </a:solidFill>
              <a:prstDash val="solid"/>
              <a:round/>
              <a:headEnd type="none" w="sm" len="sm"/>
              <a:tailEnd type="none" w="sm" len="sm"/>
            </a:ln>
          </a:left>
          <a:right>
            <a:ln w="9525" cap="flat" cmpd="sng">
              <a:solidFill>
                <a:srgbClr val="78909C"/>
              </a:solidFill>
              <a:prstDash val="solid"/>
              <a:round/>
              <a:headEnd type="none" w="sm" len="sm"/>
              <a:tailEnd type="none" w="sm" len="sm"/>
            </a:ln>
          </a:right>
          <a:top>
            <a:ln w="9525" cap="flat" cmpd="sng">
              <a:solidFill>
                <a:srgbClr val="78909C"/>
              </a:solidFill>
              <a:prstDash val="solid"/>
              <a:round/>
              <a:headEnd type="none" w="sm" len="sm"/>
              <a:tailEnd type="none" w="sm" len="sm"/>
            </a:ln>
          </a:top>
          <a:bottom>
            <a:ln w="9525" cap="flat" cmpd="sng">
              <a:solidFill>
                <a:srgbClr val="78909C"/>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left>
            <a:ln w="9525" cap="flat" cmpd="sng">
              <a:solidFill>
                <a:srgbClr val="78909C"/>
              </a:solidFill>
              <a:prstDash val="solid"/>
              <a:round/>
              <a:headEnd type="none" w="sm" len="sm"/>
              <a:tailEnd type="none" w="sm" len="sm"/>
            </a:ln>
          </a:left>
          <a:right>
            <a:ln w="9525" cap="flat" cmpd="sng">
              <a:solidFill>
                <a:srgbClr val="78909C"/>
              </a:solidFill>
              <a:prstDash val="solid"/>
              <a:round/>
              <a:headEnd type="none" w="sm" len="sm"/>
              <a:tailEnd type="none" w="sm" len="sm"/>
            </a:ln>
          </a:right>
          <a:top>
            <a:ln w="9525" cap="flat" cmpd="sng">
              <a:solidFill>
                <a:srgbClr val="78909C"/>
              </a:solidFill>
              <a:prstDash val="solid"/>
              <a:round/>
              <a:headEnd type="none" w="sm" len="sm"/>
              <a:tailEnd type="none" w="sm" len="sm"/>
            </a:ln>
          </a:top>
          <a:bottom>
            <a:ln w="9525" cap="flat" cmpd="sng">
              <a:solidFill>
                <a:srgbClr val="FFFFFF"/>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78909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7350"/>
  </p:normalViewPr>
  <p:slideViewPr>
    <p:cSldViewPr snapToGrid="0">
      <p:cViewPr varScale="1">
        <p:scale>
          <a:sx n="109" d="100"/>
          <a:sy n="109" d="100"/>
        </p:scale>
        <p:origin x="1128" y="192"/>
      </p:cViewPr>
      <p:guideLst>
        <p:guide pos="3884"/>
        <p:guide pos="7524"/>
        <p:guide pos="144"/>
        <p:guide orient="horz" pos="178"/>
        <p:guide pos="1986"/>
        <p:guide pos="5704"/>
        <p:guide orient="horz" pos="528"/>
        <p:guide pos="2042"/>
        <p:guide pos="3938"/>
        <p:guide pos="5758"/>
        <p:guide orient="horz" pos="1590"/>
        <p:guide orient="horz" pos="2857"/>
        <p:guide orient="horz" pos="41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font" Target="fonts/font17.fntdata"/><Relationship Id="rId47" Type="http://schemas.openxmlformats.org/officeDocument/2006/relationships/font" Target="fonts/font22.fntdata"/><Relationship Id="rId63" Type="http://schemas.openxmlformats.org/officeDocument/2006/relationships/font" Target="fonts/font38.fntdata"/><Relationship Id="rId68" Type="http://schemas.openxmlformats.org/officeDocument/2006/relationships/font" Target="fonts/font43.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7.fntdata"/><Relationship Id="rId37" Type="http://schemas.openxmlformats.org/officeDocument/2006/relationships/font" Target="fonts/font12.fntdata"/><Relationship Id="rId53" Type="http://schemas.openxmlformats.org/officeDocument/2006/relationships/font" Target="fonts/font28.fntdata"/><Relationship Id="rId58" Type="http://schemas.openxmlformats.org/officeDocument/2006/relationships/font" Target="fonts/font33.fntdata"/><Relationship Id="rId74" Type="http://schemas.openxmlformats.org/officeDocument/2006/relationships/font" Target="fonts/font49.fntdata"/><Relationship Id="rId79" Type="http://schemas.openxmlformats.org/officeDocument/2006/relationships/font" Target="fonts/font5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font" Target="fonts/font39.fntdata"/><Relationship Id="rId69" Type="http://schemas.openxmlformats.org/officeDocument/2006/relationships/font" Target="fonts/font44.fntdata"/><Relationship Id="rId77" Type="http://schemas.openxmlformats.org/officeDocument/2006/relationships/font" Target="fonts/font52.fntdata"/><Relationship Id="rId8" Type="http://schemas.openxmlformats.org/officeDocument/2006/relationships/slide" Target="slides/slide7.xml"/><Relationship Id="rId51" Type="http://schemas.openxmlformats.org/officeDocument/2006/relationships/font" Target="fonts/font26.fntdata"/><Relationship Id="rId72" Type="http://schemas.openxmlformats.org/officeDocument/2006/relationships/font" Target="fonts/font47.fntdata"/><Relationship Id="rId80" Type="http://schemas.openxmlformats.org/officeDocument/2006/relationships/font" Target="fonts/font55.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67" Type="http://schemas.openxmlformats.org/officeDocument/2006/relationships/font" Target="fonts/font42.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font" Target="fonts/font37.fntdata"/><Relationship Id="rId70" Type="http://schemas.openxmlformats.org/officeDocument/2006/relationships/font" Target="fonts/font45.fntdata"/><Relationship Id="rId75" Type="http://schemas.openxmlformats.org/officeDocument/2006/relationships/font" Target="fonts/font5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font" Target="fonts/font40.fntdata"/><Relationship Id="rId73" Type="http://schemas.openxmlformats.org/officeDocument/2006/relationships/font" Target="fonts/font48.fntdata"/><Relationship Id="rId78" Type="http://schemas.openxmlformats.org/officeDocument/2006/relationships/font" Target="fonts/font53.fntdata"/><Relationship Id="rId81" Type="http://schemas.openxmlformats.org/officeDocument/2006/relationships/font" Target="fonts/font56.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4.fntdata"/><Relationship Id="rId34" Type="http://schemas.openxmlformats.org/officeDocument/2006/relationships/font" Target="fonts/font9.fntdata"/><Relationship Id="rId50" Type="http://schemas.openxmlformats.org/officeDocument/2006/relationships/font" Target="fonts/font25.fntdata"/><Relationship Id="rId55" Type="http://schemas.openxmlformats.org/officeDocument/2006/relationships/font" Target="fonts/font30.fntdata"/><Relationship Id="rId76" Type="http://schemas.openxmlformats.org/officeDocument/2006/relationships/font" Target="fonts/font51.fntdata"/><Relationship Id="rId7" Type="http://schemas.openxmlformats.org/officeDocument/2006/relationships/slide" Target="slides/slide6.xml"/><Relationship Id="rId71" Type="http://schemas.openxmlformats.org/officeDocument/2006/relationships/font" Target="fonts/font46.fntdata"/><Relationship Id="rId2" Type="http://schemas.openxmlformats.org/officeDocument/2006/relationships/slide" Target="slides/slide1.xml"/><Relationship Id="rId29" Type="http://schemas.openxmlformats.org/officeDocument/2006/relationships/font" Target="fonts/font4.fntdata"/><Relationship Id="rId24" Type="http://schemas.openxmlformats.org/officeDocument/2006/relationships/slide" Target="slides/slide23.xml"/><Relationship Id="rId40" Type="http://schemas.openxmlformats.org/officeDocument/2006/relationships/font" Target="fonts/font15.fntdata"/><Relationship Id="rId45" Type="http://schemas.openxmlformats.org/officeDocument/2006/relationships/font" Target="fonts/font20.fntdata"/><Relationship Id="rId66" Type="http://schemas.openxmlformats.org/officeDocument/2006/relationships/font" Target="fonts/font41.fntdata"/><Relationship Id="rId61" Type="http://schemas.openxmlformats.org/officeDocument/2006/relationships/font" Target="fonts/font36.fntdata"/><Relationship Id="rId82" Type="http://schemas.openxmlformats.org/officeDocument/2006/relationships/font" Target="fonts/font5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ad7db92f9_1_104: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ad7db92f9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0d50fd5dd1_0_443: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0d50fd5dd1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approach was different because…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First, we engaged the stakeholder ecosystem to prioritize and focus the effort based on findings and stakeholder context. </a:t>
            </a:r>
            <a:endParaRPr/>
          </a:p>
          <a:p>
            <a:pPr marL="457200" lvl="0" indent="-298450" algn="l" rtl="0">
              <a:spcBef>
                <a:spcPts val="0"/>
              </a:spcBef>
              <a:spcAft>
                <a:spcPts val="0"/>
              </a:spcAft>
              <a:buSzPts val="1100"/>
              <a:buChar char="●"/>
            </a:pPr>
            <a:r>
              <a:rPr lang="en"/>
              <a:t>Then we ideated directly with AGYW on these high priority challenges.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d50fd5dd1_0_284: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d50fd5dd1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Of the concepts we generated with AGYW and stakeholders, we worked with BGMF and the Advisory Board to choose the Relationship Workshop for piloting.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 sz="1050">
                <a:solidFill>
                  <a:srgbClr val="3C4043"/>
                </a:solidFill>
                <a:highlight>
                  <a:srgbClr val="FFFFFF"/>
                </a:highlight>
                <a:latin typeface="Roboto"/>
                <a:ea typeface="Roboto"/>
                <a:cs typeface="Roboto"/>
                <a:sym typeface="Roboto"/>
              </a:rPr>
              <a:t>Shorter compared to other structural programs, the Workshop is comprised of intensive and impactful one day sessions, once a week over 5 weeks. </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 sz="1050">
                <a:solidFill>
                  <a:srgbClr val="3C4043"/>
                </a:solidFill>
                <a:highlight>
                  <a:srgbClr val="FFFFFF"/>
                </a:highlight>
                <a:latin typeface="Roboto"/>
                <a:ea typeface="Roboto"/>
                <a:cs typeface="Roboto"/>
                <a:sym typeface="Roboto"/>
              </a:rPr>
              <a:t>Organized by segment, The Workshop is structured to start with relationship goals and work towards relevance of sexual health with interactive activities that build on one another.</a:t>
            </a:r>
            <a:endParaRPr sz="105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 sz="1050">
                <a:solidFill>
                  <a:srgbClr val="3C4043"/>
                </a:solidFill>
                <a:highlight>
                  <a:srgbClr val="FFFFFF"/>
                </a:highlight>
                <a:latin typeface="Roboto"/>
                <a:ea typeface="Roboto"/>
                <a:cs typeface="Roboto"/>
                <a:sym typeface="Roboto"/>
              </a:rPr>
              <a:t>Different from didactic programs, facilitators help participants arrive at their own conclusions and priorities, culminating in commitments to behavior change.</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d50fd5dd1_0_315: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d50fd5dd1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Designed for engagement, </a:t>
            </a:r>
            <a:r>
              <a:rPr lang="en" sz="1200">
                <a:solidFill>
                  <a:schemeClr val="dk1"/>
                </a:solidFill>
                <a:latin typeface="Roboto"/>
                <a:ea typeface="Roboto"/>
                <a:cs typeface="Roboto"/>
                <a:sym typeface="Roboto"/>
              </a:rPr>
              <a:t>the program leverages custom design thinking tools using metaphors to help participants visualise the future Queen they want to become and their path to get there. </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These interactive approaches help move AGYW to a point where sexual health becomes relevant to them. </a:t>
            </a:r>
            <a:endParaRPr sz="1200">
              <a:solidFill>
                <a:schemeClr val="dk1"/>
              </a:solidFill>
              <a:latin typeface="Roboto"/>
              <a:ea typeface="Roboto"/>
              <a:cs typeface="Roboto"/>
              <a:sym typeface="Roboto"/>
            </a:endParaRPr>
          </a:p>
          <a:p>
            <a:pPr marL="0" lvl="0" indent="0" algn="l" rtl="0">
              <a:spcBef>
                <a:spcPts val="0"/>
              </a:spcBef>
              <a:spcAft>
                <a:spcPts val="1000"/>
              </a:spcAft>
              <a:buClr>
                <a:schemeClr val="dk1"/>
              </a:buClr>
              <a:buSzPts val="1100"/>
              <a:buFont typeface="Arial"/>
              <a:buNone/>
            </a:pPr>
            <a:endParaRPr sz="1200">
              <a:solidFill>
                <a:schemeClr val="dk1"/>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0d50fd5dd1_0_253: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0d50fd5dd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Grouped by segment, participants are engaged in group storytelling activities (like role play) and individual reflective activities to help them discover what matters to them and changes they want to make.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1b3b0fcab_0_26: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1b3b0fca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394C69"/>
                </a:solidFill>
                <a:latin typeface="Roboto"/>
                <a:ea typeface="Roboto"/>
                <a:cs typeface="Roboto"/>
                <a:sym typeface="Roboto"/>
              </a:rPr>
              <a:t>Now, let me share with you the results of The Pilot.</a:t>
            </a:r>
            <a:endParaRPr sz="14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a:solidFill>
                  <a:srgbClr val="394C69"/>
                </a:solidFill>
                <a:latin typeface="Roboto"/>
                <a:ea typeface="Roboto"/>
                <a:cs typeface="Roboto"/>
                <a:sym typeface="Roboto"/>
              </a:rPr>
              <a:t>The pilot was effective because it help AGYW progress in their journey, and that progression was durable over time.</a:t>
            </a:r>
            <a:endParaRPr sz="14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a:solidFill>
                  <a:srgbClr val="394C69"/>
                </a:solidFill>
                <a:latin typeface="Roboto"/>
                <a:ea typeface="Roboto"/>
                <a:cs typeface="Roboto"/>
                <a:sym typeface="Roboto"/>
              </a:rPr>
              <a:t>More than half of participants progressed beyond stage 1, and nearly half reached the “big flip” and are ready for prevention.</a:t>
            </a:r>
            <a:endParaRPr sz="14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a:solidFill>
                  <a:srgbClr val="394C69"/>
                </a:solidFill>
                <a:latin typeface="Roboto"/>
                <a:ea typeface="Roboto"/>
                <a:cs typeface="Roboto"/>
                <a:sym typeface="Roboto"/>
              </a:rPr>
              <a:t>The pilot was successful in bringing about this mindset shift that results in healthier communication, behaviors, and habits.</a:t>
            </a:r>
            <a:endParaRPr sz="1400">
              <a:solidFill>
                <a:srgbClr val="394C69"/>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0d8b37cd37_4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0d8b37cd3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394C69"/>
                </a:solidFill>
                <a:latin typeface="Roboto"/>
                <a:ea typeface="Roboto"/>
                <a:cs typeface="Roboto"/>
                <a:sym typeface="Roboto"/>
              </a:rPr>
              <a:t>The pilot increase relevance of HIV Prevention and intent towards key behaviors, helping to establish/reinforce healthier mindsets:</a:t>
            </a:r>
            <a:endParaRPr sz="1400">
              <a:solidFill>
                <a:srgbClr val="394C69"/>
              </a:solidFill>
              <a:latin typeface="Roboto"/>
              <a:ea typeface="Roboto"/>
              <a:cs typeface="Roboto"/>
              <a:sym typeface="Roboto"/>
            </a:endParaRPr>
          </a:p>
          <a:p>
            <a:pPr marL="457200" lvl="0" indent="-317500" algn="l" rtl="0">
              <a:spcBef>
                <a:spcPts val="1000"/>
              </a:spcBef>
              <a:spcAft>
                <a:spcPts val="1000"/>
              </a:spcAft>
              <a:buClr>
                <a:srgbClr val="394C69"/>
              </a:buClr>
              <a:buSzPts val="1400"/>
              <a:buFont typeface="Roboto"/>
              <a:buChar char="●"/>
            </a:pPr>
            <a:r>
              <a:rPr lang="en" sz="1400">
                <a:solidFill>
                  <a:srgbClr val="394C69"/>
                </a:solidFill>
                <a:latin typeface="Roboto"/>
                <a:ea typeface="Roboto"/>
                <a:cs typeface="Roboto"/>
                <a:sym typeface="Roboto"/>
              </a:rPr>
              <a:t>These resulted in increased interest in PrEP, likelihood of testing, and likelihood of asking partner to get tested.</a:t>
            </a:r>
            <a:endParaRPr sz="500">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d1b3b0fcab_0_35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d1b3b0fca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94C69"/>
                </a:solidFill>
                <a:latin typeface="Roboto"/>
                <a:ea typeface="Roboto"/>
                <a:cs typeface="Roboto"/>
                <a:sym typeface="Roboto"/>
              </a:rPr>
              <a:t>The Pilot increased prevention behaviors:</a:t>
            </a:r>
            <a:endParaRPr sz="1200">
              <a:solidFill>
                <a:srgbClr val="394C69"/>
              </a:solidFill>
              <a:latin typeface="Roboto"/>
              <a:ea typeface="Roboto"/>
              <a:cs typeface="Roboto"/>
              <a:sym typeface="Roboto"/>
            </a:endParaRPr>
          </a:p>
          <a:p>
            <a:pPr marL="457200" lvl="0" indent="-304800" algn="l" rtl="0">
              <a:spcBef>
                <a:spcPts val="100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increased PrEP initiation, testing, partner testing, and family planning.</a:t>
            </a:r>
            <a:endParaRPr sz="1200">
              <a:solidFill>
                <a:srgbClr val="394C69"/>
              </a:solidFill>
              <a:latin typeface="Roboto"/>
              <a:ea typeface="Roboto"/>
              <a:cs typeface="Roboto"/>
              <a:sym typeface="Roboto"/>
            </a:endParaRPr>
          </a:p>
          <a:p>
            <a:pPr marL="457200" lvl="0" indent="-304800" algn="l" rtl="0">
              <a:spcBef>
                <a:spcPts val="100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There were also important self-reported changes in relationship dynamics:</a:t>
            </a:r>
            <a:endParaRPr sz="1200">
              <a:solidFill>
                <a:srgbClr val="394C69"/>
              </a:solidFill>
              <a:latin typeface="Roboto"/>
              <a:ea typeface="Roboto"/>
              <a:cs typeface="Roboto"/>
              <a:sym typeface="Roboto"/>
            </a:endParaRPr>
          </a:p>
          <a:p>
            <a:pPr marL="914400" lvl="1" indent="-304800"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Increased communication with partners about their relationship, and about sex. </a:t>
            </a:r>
            <a:endParaRPr sz="1200">
              <a:solidFill>
                <a:srgbClr val="394C69"/>
              </a:solidFill>
              <a:latin typeface="Roboto"/>
              <a:ea typeface="Roboto"/>
              <a:cs typeface="Roboto"/>
              <a:sym typeface="Roboto"/>
            </a:endParaRPr>
          </a:p>
          <a:p>
            <a:pPr marL="457200" lvl="0" indent="-304800" algn="l" rtl="0">
              <a:spcBef>
                <a:spcPts val="1000"/>
              </a:spcBef>
              <a:spcAft>
                <a:spcPts val="1000"/>
              </a:spcAft>
              <a:buClr>
                <a:srgbClr val="394C69"/>
              </a:buClr>
              <a:buSzPts val="1200"/>
              <a:buFont typeface="Roboto"/>
              <a:buChar char="●"/>
            </a:pPr>
            <a:r>
              <a:rPr lang="en" sz="1200">
                <a:solidFill>
                  <a:srgbClr val="394C69"/>
                </a:solidFill>
                <a:latin typeface="Roboto"/>
                <a:ea typeface="Roboto"/>
                <a:cs typeface="Roboto"/>
                <a:sym typeface="Roboto"/>
              </a:rPr>
              <a:t>According to IPs, the pilot produced more “returns” for advice and referrals than other programs.</a:t>
            </a:r>
            <a:endParaRPr sz="1200">
              <a:solidFill>
                <a:srgbClr val="394C69"/>
              </a:solidFill>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0d8b37cd37_4_21: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10d8b37cd37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Pilot created a lasting sense of sisterhood among participants and facilitators, filling an unmet need for social support.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Small group size, activities, and facilitation were designed to create a safe, trusting environment to foster relationship building.</a:t>
            </a:r>
            <a:endParaRPr/>
          </a:p>
          <a:p>
            <a:pPr marL="457200" lvl="0" indent="-298450" algn="l" rtl="0">
              <a:spcBef>
                <a:spcPts val="0"/>
              </a:spcBef>
              <a:spcAft>
                <a:spcPts val="0"/>
              </a:spcAft>
              <a:buSzPts val="1100"/>
              <a:buChar char="●"/>
            </a:pPr>
            <a:r>
              <a:rPr lang="en"/>
              <a:t>Facilitators avoided judgment and modeled healthy communication.</a:t>
            </a:r>
            <a:endParaRPr/>
          </a:p>
          <a:p>
            <a:pPr marL="457200" lvl="0" indent="-298450" algn="l" rtl="0">
              <a:spcBef>
                <a:spcPts val="0"/>
              </a:spcBef>
              <a:spcAft>
                <a:spcPts val="0"/>
              </a:spcAft>
              <a:buSzPts val="1100"/>
              <a:buChar char="●"/>
            </a:pPr>
            <a:r>
              <a:rPr lang="en"/>
              <a:t>WhatsApp groups helped to build and maintain relationships between sessions and continued months after Workshop ended.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1b3b0fcab_0_25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1b3b0fca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One last point about the Pilot’s effectiveness: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Pilot demonstrated the need for a prevention ecosystem.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Indicators of this need -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Increased interest in further support to achieve their relationship goals.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Workshop sustained high engagement, and many participants didn’t want the Workshop to end.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Increased advice and support seeking behaviors after the Workshop.</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sz="2400" b="1">
              <a:solidFill>
                <a:srgbClr val="394C69"/>
              </a:solidFill>
              <a:latin typeface="Roboto Slab"/>
              <a:ea typeface="Roboto Slab"/>
              <a:cs typeface="Roboto Slab"/>
              <a:sym typeface="Roboto Slab"/>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0d50fd5dd1_0_132: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0d50fd5dd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we’ll talk about the broader applicability of this work.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first thing that could be done to leverage this work is to deploy the Relationship Workshop at scale. This effort would help to prepare the market and create a pipeline for uptake of products and services across geographies and risk categories.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attract participants at scale, the Workshop should be marketed with events and experiences that are targeted for each segment, and made easy to attend.</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0d43224492_0_0: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0d432244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d50fd5dd1_0_92: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d50fd5dd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IPs wishing to implement the Relationship Workshop should be aware that doing something different requires a change in mindset from themselves, not just AGYW.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The Pilot proved that personalization by segment is not only feasible, but highly effective.</a:t>
            </a:r>
            <a:endParaRPr/>
          </a:p>
          <a:p>
            <a:pPr marL="457200" lvl="0" indent="-298450" algn="l" rtl="0">
              <a:spcBef>
                <a:spcPts val="0"/>
              </a:spcBef>
              <a:spcAft>
                <a:spcPts val="0"/>
              </a:spcAft>
              <a:buSzPts val="1100"/>
              <a:buChar char="●"/>
            </a:pPr>
            <a:r>
              <a:rPr lang="en"/>
              <a:t>Hybrid digital and in-person approach meets AGYW where they are and supports behavior change better than either method alone.</a:t>
            </a:r>
            <a:endParaRPr/>
          </a:p>
          <a:p>
            <a:pPr marL="457200" lvl="0" indent="-298450" algn="l" rtl="0">
              <a:spcBef>
                <a:spcPts val="0"/>
              </a:spcBef>
              <a:spcAft>
                <a:spcPts val="0"/>
              </a:spcAft>
              <a:buSzPts val="1100"/>
              <a:buChar char="●"/>
            </a:pPr>
            <a:r>
              <a:rPr lang="en"/>
              <a:t>Facilitators must embody the Real Talk Auntie support role, not just impart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This change in approach requires effective internal communication, buy-in from current staff, and skillful facilitation.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0d50fd5dd1_0_112: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0d50fd5dd1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work has been widely accepted, has garnered awards, and has been adapted to constituent needs, capacity and infrastructure.</a:t>
            </a:r>
            <a:endParaRPr/>
          </a:p>
          <a:p>
            <a:pPr marL="0" lvl="0" indent="0" algn="l" rtl="0">
              <a:spcBef>
                <a:spcPts val="0"/>
              </a:spcBef>
              <a:spcAft>
                <a:spcPts val="0"/>
              </a:spcAft>
              <a:buNone/>
            </a:pPr>
            <a:endParaRPr/>
          </a:p>
          <a:p>
            <a:pPr marL="0" lvl="0" indent="0" algn="l" rtl="0">
              <a:spcBef>
                <a:spcPts val="0"/>
              </a:spcBef>
              <a:spcAft>
                <a:spcPts val="0"/>
              </a:spcAft>
              <a:buNone/>
            </a:pPr>
            <a:r>
              <a:rPr lang="en"/>
              <a:t>The following organizations have applied these insights and pilot findings to date:</a:t>
            </a:r>
            <a:endParaRPr/>
          </a:p>
          <a:p>
            <a:pPr marL="457200" lvl="0" indent="-298450" algn="l" rtl="0">
              <a:spcBef>
                <a:spcPts val="0"/>
              </a:spcBef>
              <a:spcAft>
                <a:spcPts val="0"/>
              </a:spcAft>
              <a:buSzPts val="1100"/>
              <a:buChar char="●"/>
            </a:pPr>
            <a:r>
              <a:rPr lang="en"/>
              <a:t>SANAC is working on core services &amp; a Risk Assessment tool based on the segments.</a:t>
            </a:r>
            <a:endParaRPr/>
          </a:p>
          <a:p>
            <a:pPr marL="457200" lvl="0" indent="-298450" algn="l" rtl="0">
              <a:spcBef>
                <a:spcPts val="0"/>
              </a:spcBef>
              <a:spcAft>
                <a:spcPts val="0"/>
              </a:spcAft>
              <a:buSzPts val="1100"/>
              <a:buChar char="●"/>
            </a:pPr>
            <a:r>
              <a:rPr lang="en"/>
              <a:t>WINDYBROW / LEFIKA / ANOVA created a segmentation quiz and deployed the Relationship Workshop.</a:t>
            </a:r>
            <a:endParaRPr/>
          </a:p>
          <a:p>
            <a:pPr marL="457200" lvl="0" indent="-298450" algn="l" rtl="0">
              <a:spcBef>
                <a:spcPts val="0"/>
              </a:spcBef>
              <a:spcAft>
                <a:spcPts val="0"/>
              </a:spcAft>
              <a:buSzPts val="1100"/>
              <a:buChar char="●"/>
            </a:pPr>
            <a:r>
              <a:rPr lang="en"/>
              <a:t>NACOSA deployed a workshop for the third segment, created an offline game based segmentation tool, and developed the “Imagine” program based on this work. We’ll show you what this looks like.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d1b3b0fcab_0_465: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d1b3b0fcab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rgbClr val="3C4043"/>
                </a:solidFill>
                <a:highlight>
                  <a:srgbClr val="FFFFFF"/>
                </a:highlight>
                <a:latin typeface="Roboto"/>
                <a:ea typeface="Roboto"/>
                <a:cs typeface="Roboto"/>
                <a:sym typeface="Roboto"/>
              </a:rPr>
              <a:t>NACOSA incorporated the approach into the new “Imagine” program, considered a key intervention in the HIV prevention space.</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 sz="1050" dirty="0">
                <a:solidFill>
                  <a:srgbClr val="3C4043"/>
                </a:solidFill>
                <a:highlight>
                  <a:srgbClr val="FFFFFF"/>
                </a:highlight>
                <a:latin typeface="Roboto"/>
                <a:ea typeface="Roboto"/>
                <a:cs typeface="Roboto"/>
                <a:sym typeface="Roboto"/>
              </a:rPr>
              <a:t>The goal was to test social impact bond based on programs found to be effective (rephrase?)</a:t>
            </a:r>
            <a:endParaRPr dirty="0">
              <a:solidFill>
                <a:schemeClr val="dk1"/>
              </a:solidFill>
            </a:endParaRPr>
          </a:p>
          <a:p>
            <a:pPr marL="457200" lvl="0" indent="-295275" algn="l" rtl="0">
              <a:spcBef>
                <a:spcPts val="0"/>
              </a:spcBef>
              <a:spcAft>
                <a:spcPts val="0"/>
              </a:spcAft>
              <a:buClr>
                <a:srgbClr val="3C4043"/>
              </a:buClr>
              <a:buSzPts val="1050"/>
              <a:buFont typeface="Roboto"/>
              <a:buChar char="●"/>
            </a:pPr>
            <a:r>
              <a:rPr lang="en" sz="1050" dirty="0">
                <a:solidFill>
                  <a:srgbClr val="3C4043"/>
                </a:solidFill>
                <a:highlight>
                  <a:srgbClr val="FFFFFF"/>
                </a:highlight>
                <a:latin typeface="Roboto"/>
                <a:ea typeface="Roboto"/>
                <a:cs typeface="Roboto"/>
                <a:sym typeface="Roboto"/>
              </a:rPr>
              <a:t>The intent is to increase relevance of all services by ensuring use of AGYW segment lens.</a:t>
            </a:r>
            <a:endParaRPr sz="1050" dirty="0">
              <a:solidFill>
                <a:srgbClr val="3C4043"/>
              </a:solidFill>
              <a:highlight>
                <a:srgbClr val="FFFFFF"/>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 sz="1050" dirty="0">
                <a:solidFill>
                  <a:srgbClr val="3C4043"/>
                </a:solidFill>
                <a:highlight>
                  <a:srgbClr val="FFFFFF"/>
                </a:highlight>
                <a:latin typeface="Roboto"/>
                <a:ea typeface="Roboto"/>
                <a:cs typeface="Roboto"/>
                <a:sym typeface="Roboto"/>
              </a:rPr>
              <a:t>NACOSA leveraged the insights and concepts from this body of work to design the program.</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0d8b37cd37_4_46: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0d8b37cd37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the top things that you can do as an organization to impact the health system based on this work. </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Support the development of a prevention ecosystem to ensure success of product introductions.</a:t>
            </a:r>
            <a:endParaRPr/>
          </a:p>
          <a:p>
            <a:pPr marL="457200" lvl="0" indent="-298450" algn="l" rtl="0">
              <a:spcBef>
                <a:spcPts val="0"/>
              </a:spcBef>
              <a:spcAft>
                <a:spcPts val="0"/>
              </a:spcAft>
              <a:buSzPts val="1100"/>
              <a:buAutoNum type="arabicPeriod"/>
            </a:pPr>
            <a:r>
              <a:rPr lang="en"/>
              <a:t>Integrate this approach into programmes beyond HIV, such as family planning. </a:t>
            </a:r>
            <a:endParaRPr/>
          </a:p>
          <a:p>
            <a:pPr marL="457200" lvl="0" indent="-298450" algn="l" rtl="0">
              <a:spcBef>
                <a:spcPts val="0"/>
              </a:spcBef>
              <a:spcAft>
                <a:spcPts val="0"/>
              </a:spcAft>
              <a:buSzPts val="1100"/>
              <a:buAutoNum type="arabicPeriod"/>
            </a:pPr>
            <a:r>
              <a:rPr lang="en"/>
              <a:t>Apply the lenses of:</a:t>
            </a:r>
            <a:endParaRPr/>
          </a:p>
          <a:p>
            <a:pPr marL="914400" lvl="1" indent="-298450" algn="l" rtl="0">
              <a:spcBef>
                <a:spcPts val="0"/>
              </a:spcBef>
              <a:spcAft>
                <a:spcPts val="0"/>
              </a:spcAft>
              <a:buSzPts val="1100"/>
              <a:buAutoNum type="alphaLcPeriod"/>
            </a:pPr>
            <a:r>
              <a:rPr lang="en"/>
              <a:t>Relationship goals </a:t>
            </a:r>
            <a:endParaRPr/>
          </a:p>
          <a:p>
            <a:pPr marL="914400" lvl="1" indent="-298450" algn="l" rtl="0">
              <a:spcBef>
                <a:spcPts val="0"/>
              </a:spcBef>
              <a:spcAft>
                <a:spcPts val="0"/>
              </a:spcAft>
              <a:buSzPts val="1100"/>
              <a:buAutoNum type="alphaLcPeriod"/>
            </a:pPr>
            <a:r>
              <a:rPr lang="en"/>
              <a:t>Prevention habit frame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d43224492_0_26: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0d4322449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The challenge we set out to address with this work was poor adoption of HIV prevention behavior &amp; products among AGYW at high risk for HIV.</a:t>
            </a: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Unfortunately, the typical way the sector approaches this challenge reinforces rather than alleviates the barriers these AGYW face.</a:t>
            </a: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Leading with HIV prevention products</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Test and treat mindset</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One size fits all solutions</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No appreciation for changing context</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Optimized for single decisions rather than habit formation</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Negative frame</a:t>
            </a:r>
            <a:endParaRPr sz="120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ad7db92f9_0_97: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0ad7db92f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94C69"/>
                </a:solidFill>
                <a:latin typeface="Roboto Light"/>
                <a:ea typeface="Roboto Light"/>
                <a:cs typeface="Roboto Light"/>
                <a:sym typeface="Roboto Light"/>
              </a:rPr>
              <a:t>The complexity of this challenge required a comprehensive approach…</a:t>
            </a:r>
            <a:endParaRPr sz="1200">
              <a:solidFill>
                <a:srgbClr val="394C69"/>
              </a:solidFill>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endParaRPr sz="1200">
              <a:solidFill>
                <a:srgbClr val="394C69"/>
              </a:solidFill>
              <a:latin typeface="Roboto Light"/>
              <a:ea typeface="Roboto Light"/>
              <a:cs typeface="Roboto Light"/>
              <a:sym typeface="Roboto Light"/>
            </a:endParaRPr>
          </a:p>
          <a:p>
            <a:pPr marL="0" lvl="0" indent="0" algn="l" rtl="0">
              <a:spcBef>
                <a:spcPts val="0"/>
              </a:spcBef>
              <a:spcAft>
                <a:spcPts val="0"/>
              </a:spcAft>
              <a:buClr>
                <a:schemeClr val="dk1"/>
              </a:buClr>
              <a:buSzPts val="1100"/>
              <a:buFont typeface="Arial"/>
              <a:buNone/>
            </a:pPr>
            <a:r>
              <a:rPr lang="en" sz="1200">
                <a:solidFill>
                  <a:srgbClr val="394C69"/>
                </a:solidFill>
                <a:latin typeface="Roboto Light"/>
                <a:ea typeface="Roboto Light"/>
                <a:cs typeface="Roboto Light"/>
                <a:sym typeface="Roboto Light"/>
              </a:rPr>
              <a:t>No other project has been as comprehensive as this one. We engaged over 3,500 stakeholders and produced:</a:t>
            </a:r>
            <a:endParaRPr sz="1200">
              <a:solidFill>
                <a:srgbClr val="394C69"/>
              </a:solidFill>
              <a:latin typeface="Roboto Light"/>
              <a:ea typeface="Roboto Light"/>
              <a:cs typeface="Roboto Light"/>
              <a:sym typeface="Roboto Light"/>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Qualitative insights about AGYW and stakeholders.</a:t>
            </a:r>
            <a:endParaRPr sz="1200">
              <a:solidFill>
                <a:srgbClr val="394C69"/>
              </a:solidFill>
              <a:latin typeface="Roboto"/>
              <a:ea typeface="Roboto"/>
              <a:cs typeface="Roboto"/>
              <a:sym typeface="Roboto"/>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AGYW Journey to HIV prevention</a:t>
            </a:r>
            <a:endParaRPr sz="1200">
              <a:solidFill>
                <a:srgbClr val="394C69"/>
              </a:solidFill>
              <a:latin typeface="Roboto"/>
              <a:ea typeface="Roboto"/>
              <a:cs typeface="Roboto"/>
              <a:sym typeface="Roboto"/>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Segments</a:t>
            </a:r>
            <a:endParaRPr sz="1200">
              <a:solidFill>
                <a:srgbClr val="394C69"/>
              </a:solidFill>
              <a:latin typeface="Roboto"/>
              <a:ea typeface="Roboto"/>
              <a:cs typeface="Roboto"/>
              <a:sym typeface="Roboto"/>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Preferred product attributes</a:t>
            </a:r>
            <a:endParaRPr sz="1200">
              <a:solidFill>
                <a:srgbClr val="394C69"/>
              </a:solidFill>
              <a:latin typeface="Roboto"/>
              <a:ea typeface="Roboto"/>
              <a:cs typeface="Roboto"/>
              <a:sym typeface="Roboto"/>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HCD Design Aids for stakeholders based on sector needs</a:t>
            </a:r>
            <a:endParaRPr sz="1200">
              <a:solidFill>
                <a:srgbClr val="394C69"/>
              </a:solidFill>
              <a:latin typeface="Roboto"/>
              <a:ea typeface="Roboto"/>
              <a:cs typeface="Roboto"/>
              <a:sym typeface="Roboto"/>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Intervention concepts</a:t>
            </a:r>
            <a:endParaRPr sz="1200">
              <a:solidFill>
                <a:srgbClr val="394C69"/>
              </a:solidFill>
              <a:latin typeface="Roboto"/>
              <a:ea typeface="Roboto"/>
              <a:cs typeface="Roboto"/>
              <a:sym typeface="Roboto"/>
            </a:endParaRPr>
          </a:p>
          <a:p>
            <a:pPr marL="274320" lvl="0" indent="-213359" algn="l" rtl="0">
              <a:spcBef>
                <a:spcPts val="0"/>
              </a:spcBef>
              <a:spcAft>
                <a:spcPts val="0"/>
              </a:spcAft>
              <a:buClr>
                <a:srgbClr val="394C69"/>
              </a:buClr>
              <a:buSzPts val="1200"/>
              <a:buFont typeface="Roboto"/>
              <a:buChar char="●"/>
            </a:pPr>
            <a:r>
              <a:rPr lang="en" sz="1200">
                <a:solidFill>
                  <a:srgbClr val="394C69"/>
                </a:solidFill>
                <a:latin typeface="Roboto"/>
                <a:ea typeface="Roboto"/>
                <a:cs typeface="Roboto"/>
                <a:sym typeface="Roboto"/>
              </a:rPr>
              <a:t>Pilot intervention</a:t>
            </a:r>
            <a:endParaRPr sz="12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rgbClr val="394C69"/>
              </a:solidFill>
              <a:latin typeface="Roboto Light"/>
              <a:ea typeface="Roboto Light"/>
              <a:cs typeface="Roboto Light"/>
              <a:sym typeface="Roboto 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ad7db92f9_0_164: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0ad7db92f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94C69"/>
                </a:solidFill>
                <a:latin typeface="Roboto"/>
                <a:ea typeface="Roboto"/>
                <a:cs typeface="Roboto"/>
                <a:sym typeface="Roboto"/>
              </a:rPr>
              <a:t>The team was comprised of organizations with distinct expertise, guided by the Advisory Board, a collection of key informants from implementers &amp; civil society.</a:t>
            </a:r>
            <a:endParaRPr sz="1200">
              <a:solidFill>
                <a:srgbClr val="394C69"/>
              </a:solidFill>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ad7db92f9_0_185: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ad7db92f9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Now I’d like to highlight a few key findings from our work:</a:t>
            </a: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Today, the sector is not reaching the majority of the market with prevention interventions. 62% are not ready for prevention methods. </a:t>
            </a: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Why is this? </a:t>
            </a: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There is a problem with relevance. Programs fail when they lead with risk and health. AGYW are focused on their relationship goals, not HIV Prevention. 48% think they are at lower risk than their peers.</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AGYW prioritize the needs of others over their own.</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There is a lack of positive influencers for AGYW, and plenty of negative ones.</a:t>
            </a: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3C4043"/>
                </a:solidFill>
                <a:highlight>
                  <a:srgbClr val="FFFFFF"/>
                </a:highlight>
                <a:latin typeface="Roboto"/>
                <a:ea typeface="Roboto"/>
                <a:cs typeface="Roboto"/>
                <a:sym typeface="Roboto"/>
              </a:rPr>
              <a:t>What if we could get this part of the market engaged and ready for HIV prevention products and services?</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ad7db92f9_0_205: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ad7db92f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C4043"/>
                </a:solidFill>
                <a:highlight>
                  <a:srgbClr val="FFFFFF"/>
                </a:highlight>
                <a:latin typeface="Roboto"/>
                <a:ea typeface="Roboto"/>
                <a:cs typeface="Roboto"/>
                <a:sym typeface="Roboto"/>
              </a:rPr>
              <a:t>There is a “big flip” of mindset that happens along the AGYW journey to healthy sexual relationships. </a:t>
            </a:r>
            <a:endParaRPr sz="1200">
              <a:solidFill>
                <a:srgbClr val="3C4043"/>
              </a:solidFill>
              <a:highlight>
                <a:srgbClr val="FFFFFF"/>
              </a:highlight>
              <a:latin typeface="Roboto"/>
              <a:ea typeface="Roboto"/>
              <a:cs typeface="Roboto"/>
              <a:sym typeface="Roboto"/>
            </a:endParaRPr>
          </a:p>
          <a:p>
            <a:pPr marL="457200" lvl="0" indent="-304800" algn="l" rtl="0">
              <a:spcBef>
                <a:spcPts val="100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During this transition, AGYW shift from prioritizing the needs of others, to prioritizing their own.</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Until that mindset is reached, sexual health and HIV prevention are not relevant to AGYW. </a:t>
            </a:r>
            <a:endParaRPr sz="1200">
              <a:solidFill>
                <a:srgbClr val="3C4043"/>
              </a:solidFill>
              <a:highlight>
                <a:srgbClr val="FFFFFF"/>
              </a:highlight>
              <a:latin typeface="Roboto"/>
              <a:ea typeface="Roboto"/>
              <a:cs typeface="Roboto"/>
              <a:sym typeface="Roboto"/>
            </a:endParaRPr>
          </a:p>
          <a:p>
            <a:pPr marL="457200" lvl="0" indent="-304800" algn="l" rtl="0">
              <a:spcBef>
                <a:spcPts val="0"/>
              </a:spcBef>
              <a:spcAft>
                <a:spcPts val="0"/>
              </a:spcAft>
              <a:buClr>
                <a:srgbClr val="3C4043"/>
              </a:buClr>
              <a:buSzPts val="1200"/>
              <a:buFont typeface="Roboto"/>
              <a:buChar char="●"/>
            </a:pPr>
            <a:r>
              <a:rPr lang="en" sz="1200">
                <a:solidFill>
                  <a:srgbClr val="3C4043"/>
                </a:solidFill>
                <a:highlight>
                  <a:srgbClr val="FFFFFF"/>
                </a:highlight>
                <a:latin typeface="Roboto"/>
                <a:ea typeface="Roboto"/>
                <a:cs typeface="Roboto"/>
                <a:sym typeface="Roboto"/>
              </a:rPr>
              <a:t>Only after they reach the “big flip” can they form and sustain healthy habits.</a:t>
            </a:r>
            <a:endParaRPr sz="1200">
              <a:solidFill>
                <a:srgbClr val="3C4043"/>
              </a:solidFill>
              <a:highlight>
                <a:srgbClr val="FFFFFF"/>
              </a:highlight>
              <a:latin typeface="Roboto"/>
              <a:ea typeface="Roboto"/>
              <a:cs typeface="Roboto"/>
              <a:sym typeface="Roboto"/>
            </a:endParaRPr>
          </a:p>
          <a:p>
            <a:pPr marL="0" lvl="0" indent="0" algn="l" rtl="0">
              <a:spcBef>
                <a:spcPts val="1000"/>
              </a:spcBef>
              <a:spcAft>
                <a:spcPts val="1000"/>
              </a:spcAft>
              <a:buClr>
                <a:schemeClr val="dk1"/>
              </a:buClr>
              <a:buSzPts val="1100"/>
              <a:buFont typeface="Arial"/>
              <a:buNone/>
            </a:pPr>
            <a:r>
              <a:rPr lang="en" sz="1200"/>
              <a:t>For the majority of the market, our challenge is helping them get to the “Big Flip” so they’ll be ready for HIV prevention.</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0d43224492_0_46: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0d4322449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94C69"/>
                </a:solidFill>
                <a:latin typeface="Roboto"/>
                <a:ea typeface="Roboto"/>
                <a:cs typeface="Roboto"/>
                <a:sym typeface="Roboto"/>
              </a:rPr>
              <a:t>AGYW experience the journey toward healthy relationships differently based on their relationship goals.</a:t>
            </a:r>
            <a:endParaRPr sz="1200">
              <a:solidFill>
                <a:srgbClr val="394C69"/>
              </a:solidFill>
              <a:latin typeface="Roboto"/>
              <a:ea typeface="Roboto"/>
              <a:cs typeface="Roboto"/>
              <a:sym typeface="Roboto"/>
            </a:endParaRPr>
          </a:p>
          <a:p>
            <a:pPr marL="0" lvl="0" indent="0" algn="l" rtl="0">
              <a:spcBef>
                <a:spcPts val="0"/>
              </a:spcBef>
              <a:spcAft>
                <a:spcPts val="0"/>
              </a:spcAft>
              <a:buNone/>
            </a:pPr>
            <a:endParaRPr sz="1200">
              <a:solidFill>
                <a:srgbClr val="394C69"/>
              </a:solidFill>
              <a:latin typeface="Roboto"/>
              <a:ea typeface="Roboto"/>
              <a:cs typeface="Roboto"/>
              <a:sym typeface="Roboto"/>
            </a:endParaRPr>
          </a:p>
          <a:p>
            <a:pPr marL="0" lvl="0" indent="0" algn="l" rtl="0">
              <a:spcBef>
                <a:spcPts val="0"/>
              </a:spcBef>
              <a:spcAft>
                <a:spcPts val="0"/>
              </a:spcAft>
              <a:buNone/>
            </a:pPr>
            <a:r>
              <a:rPr lang="en" sz="1200">
                <a:solidFill>
                  <a:srgbClr val="394C69"/>
                </a:solidFill>
                <a:latin typeface="Roboto"/>
                <a:ea typeface="Roboto"/>
                <a:cs typeface="Roboto"/>
                <a:sym typeface="Roboto"/>
              </a:rPr>
              <a:t>There are 3 distinct segments that differ by the goals they are trying to achieve through sexual relationships. </a:t>
            </a:r>
            <a:endParaRPr sz="1200">
              <a:solidFill>
                <a:srgbClr val="394C69"/>
              </a:solidFill>
              <a:latin typeface="Roboto"/>
              <a:ea typeface="Roboto"/>
              <a:cs typeface="Roboto"/>
              <a:sym typeface="Roboto"/>
            </a:endParaRPr>
          </a:p>
          <a:p>
            <a:pPr marL="0" lvl="0" indent="0" algn="l" rtl="0">
              <a:spcBef>
                <a:spcPts val="0"/>
              </a:spcBef>
              <a:spcAft>
                <a:spcPts val="0"/>
              </a:spcAft>
              <a:buNone/>
            </a:pPr>
            <a:endParaRPr sz="1200">
              <a:solidFill>
                <a:srgbClr val="394C6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94C69"/>
                </a:solidFill>
                <a:latin typeface="Roboto"/>
                <a:ea typeface="Roboto"/>
                <a:cs typeface="Roboto"/>
                <a:sym typeface="Roboto"/>
              </a:rPr>
              <a:t>One-size fits all solutions and demographic segmentation don’t work because AGYW are not all the same.</a:t>
            </a:r>
            <a:endParaRPr sz="1200">
              <a:solidFill>
                <a:srgbClr val="394C69"/>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0ad7db92f9_1_125: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0ad7db92f9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Based on the insight foundations we just talked about, we set out to generate intervention concepts to pilot.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primary goal of this pilot was to progress AGYW in their journey past the “Big Flip.”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Doing so would create relevance for HIV prevention, and support the development of a prevention ecosystem.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507" y="992767"/>
            <a:ext cx="11358000" cy="27369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1" name="Google Shape;11;p2"/>
          <p:cNvSpPr txBox="1">
            <a:spLocks noGrp="1"/>
          </p:cNvSpPr>
          <p:nvPr>
            <p:ph type="subTitle" idx="1"/>
          </p:nvPr>
        </p:nvSpPr>
        <p:spPr>
          <a:xfrm>
            <a:off x="415496" y="3778833"/>
            <a:ext cx="11358000" cy="1056900"/>
          </a:xfrm>
          <a:prstGeom prst="rect">
            <a:avLst/>
          </a:prstGeom>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p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496" y="1474833"/>
            <a:ext cx="11358000" cy="26181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p11"/>
          <p:cNvSpPr txBox="1">
            <a:spLocks noGrp="1"/>
          </p:cNvSpPr>
          <p:nvPr>
            <p:ph type="body" idx="1"/>
          </p:nvPr>
        </p:nvSpPr>
        <p:spPr>
          <a:xfrm>
            <a:off x="415496" y="4202967"/>
            <a:ext cx="11358000" cy="1734300"/>
          </a:xfrm>
          <a:prstGeom prst="rect">
            <a:avLst/>
          </a:prstGeom>
        </p:spPr>
        <p:txBody>
          <a:bodyPr spcFirstLastPara="1" wrap="square" lIns="121875" tIns="121875" rIns="121875" bIns="121875"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47" name="Google Shape;47;p11"/>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496" y="2867800"/>
            <a:ext cx="11358000" cy="1122300"/>
          </a:xfrm>
          <a:prstGeom prst="rect">
            <a:avLst/>
          </a:prstGeom>
        </p:spPr>
        <p:txBody>
          <a:bodyPr spcFirstLastPara="1" wrap="square" lIns="121875" tIns="121875" rIns="121875" bIns="12187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3"/>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p4"/>
          <p:cNvSpPr txBox="1">
            <a:spLocks noGrp="1"/>
          </p:cNvSpPr>
          <p:nvPr>
            <p:ph type="body" idx="1"/>
          </p:nvPr>
        </p:nvSpPr>
        <p:spPr>
          <a:xfrm>
            <a:off x="415496" y="1536633"/>
            <a:ext cx="11358000" cy="4555200"/>
          </a:xfrm>
          <a:prstGeom prst="rect">
            <a:avLst/>
          </a:prstGeom>
        </p:spPr>
        <p:txBody>
          <a:bodyPr spcFirstLastPara="1" wrap="square" lIns="121875" tIns="121875" rIns="121875" bIns="121875"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9" name="Google Shape;19;p4"/>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5"/>
          <p:cNvSpPr txBox="1">
            <a:spLocks noGrp="1"/>
          </p:cNvSpPr>
          <p:nvPr>
            <p:ph type="body" idx="1"/>
          </p:nvPr>
        </p:nvSpPr>
        <p:spPr>
          <a:xfrm>
            <a:off x="415496" y="1536633"/>
            <a:ext cx="5331900" cy="4555200"/>
          </a:xfrm>
          <a:prstGeom prst="rect">
            <a:avLst/>
          </a:prstGeom>
        </p:spPr>
        <p:txBody>
          <a:bodyPr spcFirstLastPara="1" wrap="square" lIns="121875" tIns="121875" rIns="121875" bIns="121875"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3" name="Google Shape;23;p5"/>
          <p:cNvSpPr txBox="1">
            <a:spLocks noGrp="1"/>
          </p:cNvSpPr>
          <p:nvPr>
            <p:ph type="body" idx="2"/>
          </p:nvPr>
        </p:nvSpPr>
        <p:spPr>
          <a:xfrm>
            <a:off x="6441588" y="1536633"/>
            <a:ext cx="5331900" cy="4555200"/>
          </a:xfrm>
          <a:prstGeom prst="rect">
            <a:avLst/>
          </a:prstGeom>
        </p:spPr>
        <p:txBody>
          <a:bodyPr spcFirstLastPara="1" wrap="square" lIns="121875" tIns="121875" rIns="121875" bIns="121875"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4" name="Google Shape;24;p5"/>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496" y="593367"/>
            <a:ext cx="11358000" cy="763500"/>
          </a:xfrm>
          <a:prstGeom prst="rect">
            <a:avLst/>
          </a:prstGeom>
        </p:spPr>
        <p:txBody>
          <a:bodyPr spcFirstLastPara="1" wrap="square" lIns="121875" tIns="121875" rIns="121875" bIns="121875"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6"/>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496" y="740800"/>
            <a:ext cx="3743100" cy="1007700"/>
          </a:xfrm>
          <a:prstGeom prst="rect">
            <a:avLst/>
          </a:prstGeom>
        </p:spPr>
        <p:txBody>
          <a:bodyPr spcFirstLastPara="1" wrap="square" lIns="121875" tIns="121875" rIns="121875" bIns="121875"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p7"/>
          <p:cNvSpPr txBox="1">
            <a:spLocks noGrp="1"/>
          </p:cNvSpPr>
          <p:nvPr>
            <p:ph type="body" idx="1"/>
          </p:nvPr>
        </p:nvSpPr>
        <p:spPr>
          <a:xfrm>
            <a:off x="415496" y="1852800"/>
            <a:ext cx="3743100" cy="4239300"/>
          </a:xfrm>
          <a:prstGeom prst="rect">
            <a:avLst/>
          </a:prstGeom>
        </p:spPr>
        <p:txBody>
          <a:bodyPr spcFirstLastPara="1" wrap="square" lIns="121875" tIns="121875" rIns="121875" bIns="121875"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p7"/>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503" y="600200"/>
            <a:ext cx="8488200" cy="5454300"/>
          </a:xfrm>
          <a:prstGeom prst="rect">
            <a:avLst/>
          </a:prstGeom>
        </p:spPr>
        <p:txBody>
          <a:bodyPr spcFirstLastPara="1" wrap="square" lIns="121875" tIns="121875" rIns="121875" bIns="121875"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4" name="Google Shape;34;p8"/>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4475" y="-167"/>
            <a:ext cx="6094500" cy="6858000"/>
          </a:xfrm>
          <a:prstGeom prst="rect">
            <a:avLst/>
          </a:pr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53911" y="1644233"/>
            <a:ext cx="5392200" cy="1976400"/>
          </a:xfrm>
          <a:prstGeom prst="rect">
            <a:avLst/>
          </a:prstGeom>
        </p:spPr>
        <p:txBody>
          <a:bodyPr spcFirstLastPara="1" wrap="square" lIns="121875" tIns="121875" rIns="121875" bIns="121875"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8" name="Google Shape;38;p9"/>
          <p:cNvSpPr txBox="1">
            <a:spLocks noGrp="1"/>
          </p:cNvSpPr>
          <p:nvPr>
            <p:ph type="subTitle" idx="1"/>
          </p:nvPr>
        </p:nvSpPr>
        <p:spPr>
          <a:xfrm>
            <a:off x="353911" y="3737433"/>
            <a:ext cx="5392200" cy="1646700"/>
          </a:xfrm>
          <a:prstGeom prst="rect">
            <a:avLst/>
          </a:prstGeom>
        </p:spPr>
        <p:txBody>
          <a:bodyPr spcFirstLastPara="1" wrap="square" lIns="121875" tIns="121875" rIns="121875" bIns="1218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p9"/>
          <p:cNvSpPr txBox="1">
            <a:spLocks noGrp="1"/>
          </p:cNvSpPr>
          <p:nvPr>
            <p:ph type="body" idx="2"/>
          </p:nvPr>
        </p:nvSpPr>
        <p:spPr>
          <a:xfrm>
            <a:off x="6584352" y="965433"/>
            <a:ext cx="5114700" cy="4926900"/>
          </a:xfrm>
          <a:prstGeom prst="rect">
            <a:avLst/>
          </a:prstGeom>
        </p:spPr>
        <p:txBody>
          <a:bodyPr spcFirstLastPara="1" wrap="square" lIns="121875" tIns="121875" rIns="121875" bIns="121875"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0" name="Google Shape;40;p9"/>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496" y="5640767"/>
            <a:ext cx="7996500" cy="806700"/>
          </a:xfrm>
          <a:prstGeom prst="rect">
            <a:avLst/>
          </a:prstGeom>
        </p:spPr>
        <p:txBody>
          <a:bodyPr spcFirstLastPara="1" wrap="square" lIns="121875" tIns="121875" rIns="121875" bIns="121875"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3" name="Google Shape;43;p10"/>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496" y="1536633"/>
            <a:ext cx="11358000" cy="4555200"/>
          </a:xfrm>
          <a:prstGeom prst="rect">
            <a:avLst/>
          </a:prstGeom>
          <a:noFill/>
          <a:ln>
            <a:noFill/>
          </a:ln>
        </p:spPr>
        <p:txBody>
          <a:bodyPr spcFirstLastPara="1" wrap="square" lIns="121875" tIns="121875" rIns="121875" bIns="121875"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p1"/>
          <p:cNvSpPr txBox="1">
            <a:spLocks noGrp="1"/>
          </p:cNvSpPr>
          <p:nvPr>
            <p:ph type="sldNum" idx="12"/>
          </p:nvPr>
        </p:nvSpPr>
        <p:spPr>
          <a:xfrm>
            <a:off x="11293784" y="6217622"/>
            <a:ext cx="731400" cy="524700"/>
          </a:xfrm>
          <a:prstGeom prst="rect">
            <a:avLst/>
          </a:prstGeom>
          <a:noFill/>
          <a:ln>
            <a:noFill/>
          </a:ln>
        </p:spPr>
        <p:txBody>
          <a:bodyPr spcFirstLastPara="1" wrap="square" lIns="121875" tIns="121875" rIns="121875" bIns="12187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p:nvPr/>
        </p:nvSpPr>
        <p:spPr>
          <a:xfrm>
            <a:off x="229250" y="831450"/>
            <a:ext cx="5936700" cy="46158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55" name="Google Shape;55;p13"/>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Breaking the Cycle of Transmission</a:t>
            </a:r>
            <a:endParaRPr sz="2400">
              <a:solidFill>
                <a:srgbClr val="394C69"/>
              </a:solidFill>
              <a:latin typeface="Roboto Black"/>
              <a:ea typeface="Roboto Black"/>
              <a:cs typeface="Roboto Black"/>
              <a:sym typeface="Roboto Black"/>
            </a:endParaRPr>
          </a:p>
        </p:txBody>
      </p:sp>
      <p:sp>
        <p:nvSpPr>
          <p:cNvPr id="56" name="Google Shape;56;p13"/>
          <p:cNvSpPr/>
          <p:nvPr/>
        </p:nvSpPr>
        <p:spPr>
          <a:xfrm>
            <a:off x="228600" y="803250"/>
            <a:ext cx="52659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Creating relevance through relationships:</a:t>
            </a:r>
            <a:endParaRPr sz="36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endParaRPr sz="3600" i="1">
              <a:solidFill>
                <a:srgbClr val="F5EDE7"/>
              </a:solidFill>
              <a:latin typeface="Merriweather"/>
              <a:ea typeface="Merriweather"/>
              <a:cs typeface="Merriweather"/>
              <a:sym typeface="Merriweather"/>
            </a:endParaRPr>
          </a:p>
        </p:txBody>
      </p:sp>
      <p:sp>
        <p:nvSpPr>
          <p:cNvPr id="57" name="Google Shape;57;p13"/>
          <p:cNvSpPr/>
          <p:nvPr/>
        </p:nvSpPr>
        <p:spPr>
          <a:xfrm>
            <a:off x="226575" y="2523775"/>
            <a:ext cx="58965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300" b="1">
                <a:solidFill>
                  <a:srgbClr val="F5EDE7"/>
                </a:solidFill>
                <a:latin typeface="Roboto Slab"/>
                <a:ea typeface="Roboto Slab"/>
                <a:cs typeface="Roboto Slab"/>
                <a:sym typeface="Roboto Slab"/>
              </a:rPr>
              <a:t>An integrated Behavioral Science and Human-Centered Design approach to increase adoption and sustained use of HIV prevention among adolescent girls and young women (AGYW) at high-risk of HIV.</a:t>
            </a:r>
            <a:endParaRPr sz="2300">
              <a:solidFill>
                <a:srgbClr val="F5EDE7"/>
              </a:solidFill>
              <a:latin typeface="Roboto Slab"/>
              <a:ea typeface="Roboto Slab"/>
              <a:cs typeface="Roboto Slab"/>
              <a:sym typeface="Roboto Slab"/>
            </a:endParaRPr>
          </a:p>
        </p:txBody>
      </p:sp>
      <p:pic>
        <p:nvPicPr>
          <p:cNvPr id="58" name="Google Shape;58;p13" descr="A picture containing young, child, boy, man&#10;&#10;Description automatically generated"/>
          <p:cNvPicPr preferRelativeResize="0"/>
          <p:nvPr/>
        </p:nvPicPr>
        <p:blipFill rotWithShape="1">
          <a:blip r:embed="rId3">
            <a:alphaModFix/>
          </a:blip>
          <a:srcRect l="16686" t="11784" r="4937" b="13348"/>
          <a:stretch/>
        </p:blipFill>
        <p:spPr>
          <a:xfrm>
            <a:off x="6166000" y="831450"/>
            <a:ext cx="5778721" cy="4615800"/>
          </a:xfrm>
          <a:prstGeom prst="rect">
            <a:avLst/>
          </a:prstGeom>
          <a:noFill/>
          <a:ln>
            <a:noFill/>
          </a:ln>
        </p:spPr>
      </p:pic>
      <p:sp>
        <p:nvSpPr>
          <p:cNvPr id="59" name="Google Shape;59;p13"/>
          <p:cNvSpPr/>
          <p:nvPr/>
        </p:nvSpPr>
        <p:spPr>
          <a:xfrm>
            <a:off x="6124425" y="5593443"/>
            <a:ext cx="5896500" cy="103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60" name="Google Shape;60;p13"/>
          <p:cNvSpPr/>
          <p:nvPr/>
        </p:nvSpPr>
        <p:spPr>
          <a:xfrm>
            <a:off x="6107000" y="5593443"/>
            <a:ext cx="5896500" cy="103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61" name="Google Shape;61;p13"/>
          <p:cNvSpPr/>
          <p:nvPr/>
        </p:nvSpPr>
        <p:spPr>
          <a:xfrm>
            <a:off x="6077350" y="5517243"/>
            <a:ext cx="5896500" cy="103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62" name="Google Shape;62;p13"/>
          <p:cNvSpPr txBox="1"/>
          <p:nvPr/>
        </p:nvSpPr>
        <p:spPr>
          <a:xfrm>
            <a:off x="508042" y="5614090"/>
            <a:ext cx="4398900" cy="322200"/>
          </a:xfrm>
          <a:prstGeom prst="rect">
            <a:avLst/>
          </a:prstGeom>
          <a:noFill/>
          <a:ln>
            <a:noFill/>
          </a:ln>
        </p:spPr>
        <p:txBody>
          <a:bodyPr spcFirstLastPara="1" wrap="square" lIns="22375" tIns="22375" rIns="22375" bIns="22375" anchor="ctr" anchorCtr="0">
            <a:spAutoFit/>
          </a:bodyPr>
          <a:lstStyle/>
          <a:p>
            <a:pPr marL="0" marR="0" lvl="0" indent="0" algn="l" rtl="0">
              <a:lnSpc>
                <a:spcPct val="100000"/>
              </a:lnSpc>
              <a:spcBef>
                <a:spcPts val="0"/>
              </a:spcBef>
              <a:spcAft>
                <a:spcPts val="0"/>
              </a:spcAft>
              <a:buClr>
                <a:srgbClr val="000000"/>
              </a:buClr>
              <a:buSzPts val="440"/>
              <a:buFont typeface="Arial"/>
              <a:buNone/>
            </a:pPr>
            <a:r>
              <a:rPr lang="en" sz="1800" b="1">
                <a:solidFill>
                  <a:srgbClr val="394C69"/>
                </a:solidFill>
                <a:latin typeface="Roboto Slab"/>
                <a:ea typeface="Roboto Slab"/>
                <a:cs typeface="Roboto Slab"/>
                <a:sym typeface="Roboto Slab"/>
              </a:rPr>
              <a:t>South Africa, August 2017 – April 2021</a:t>
            </a:r>
            <a:endParaRPr sz="1800" b="1">
              <a:solidFill>
                <a:srgbClr val="394C69"/>
              </a:solidFill>
              <a:latin typeface="Roboto Slab"/>
              <a:ea typeface="Roboto Slab"/>
              <a:cs typeface="Roboto Slab"/>
              <a:sym typeface="Roboto Slab"/>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288"/>
        <p:cNvGrpSpPr/>
        <p:nvPr/>
      </p:nvGrpSpPr>
      <p:grpSpPr>
        <a:xfrm>
          <a:off x="0" y="0"/>
          <a:ext cx="0" cy="0"/>
          <a:chOff x="0" y="0"/>
          <a:chExt cx="0" cy="0"/>
        </a:xfrm>
      </p:grpSpPr>
      <p:sp>
        <p:nvSpPr>
          <p:cNvPr id="289" name="Google Shape;289;p22"/>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290" name="Google Shape;290;p22"/>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291" name="Google Shape;291;p22"/>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2" name="Google Shape;292;p22"/>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 Solutions: Philosophy</a:t>
            </a:r>
            <a:endParaRPr sz="2400">
              <a:solidFill>
                <a:srgbClr val="394C69"/>
              </a:solidFill>
              <a:latin typeface="Roboto Black"/>
              <a:ea typeface="Roboto Black"/>
              <a:cs typeface="Roboto Black"/>
              <a:sym typeface="Roboto Black"/>
            </a:endParaRPr>
          </a:p>
        </p:txBody>
      </p:sp>
      <p:sp>
        <p:nvSpPr>
          <p:cNvPr id="293" name="Google Shape;293;p22"/>
          <p:cNvSpPr/>
          <p:nvPr/>
        </p:nvSpPr>
        <p:spPr>
          <a:xfrm>
            <a:off x="228600" y="803250"/>
            <a:ext cx="60231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500" i="1">
                <a:solidFill>
                  <a:srgbClr val="F5EDE7"/>
                </a:solidFill>
                <a:latin typeface="Merriweather"/>
                <a:ea typeface="Merriweather"/>
                <a:cs typeface="Merriweather"/>
                <a:sym typeface="Merriweather"/>
              </a:rPr>
              <a:t>Engage stakeholders to solution against findings </a:t>
            </a:r>
            <a:endParaRPr sz="35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 sz="3500">
                <a:solidFill>
                  <a:srgbClr val="ECE3DD"/>
                </a:solidFill>
                <a:latin typeface="Roboto Black"/>
                <a:ea typeface="Roboto Black"/>
                <a:cs typeface="Roboto Black"/>
                <a:sym typeface="Roboto Black"/>
              </a:rPr>
              <a:t> </a:t>
            </a:r>
            <a:endParaRPr sz="3500">
              <a:solidFill>
                <a:srgbClr val="ECE3DD"/>
              </a:solidFill>
              <a:latin typeface="Roboto Black"/>
              <a:ea typeface="Roboto Black"/>
              <a:cs typeface="Roboto Black"/>
              <a:sym typeface="Roboto Black"/>
            </a:endParaRPr>
          </a:p>
        </p:txBody>
      </p:sp>
      <p:sp>
        <p:nvSpPr>
          <p:cNvPr id="294" name="Google Shape;294;p22"/>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Design solutions with AGYW and stakeholder ecosystem using journey, segments, and habit model. </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182880" lvl="0" indent="-147320" algn="l" rtl="0">
              <a:spcBef>
                <a:spcPts val="0"/>
              </a:spcBef>
              <a:spcAft>
                <a:spcPts val="0"/>
              </a:spcAft>
              <a:buClr>
                <a:srgbClr val="394C69"/>
              </a:buClr>
              <a:buSzPts val="1600"/>
              <a:buFont typeface="Roboto Slab"/>
              <a:buChar char="●"/>
            </a:pPr>
            <a:r>
              <a:rPr lang="en" sz="1600" b="1">
                <a:solidFill>
                  <a:srgbClr val="394C69"/>
                </a:solidFill>
                <a:latin typeface="Roboto Slab"/>
                <a:ea typeface="Roboto Slab"/>
                <a:cs typeface="Roboto Slab"/>
                <a:sym typeface="Roboto Slab"/>
              </a:rPr>
              <a:t>3 Day Ideation Workshop</a:t>
            </a:r>
            <a:endParaRPr sz="1600" b="1">
              <a:solidFill>
                <a:srgbClr val="394C69"/>
              </a:solidFill>
              <a:latin typeface="Roboto Slab"/>
              <a:ea typeface="Roboto Slab"/>
              <a:cs typeface="Roboto Slab"/>
              <a:sym typeface="Roboto Slab"/>
            </a:endParaRPr>
          </a:p>
          <a:p>
            <a:pPr marL="182880" lvl="0" indent="-147320" algn="l" rtl="0">
              <a:spcBef>
                <a:spcPts val="0"/>
              </a:spcBef>
              <a:spcAft>
                <a:spcPts val="0"/>
              </a:spcAft>
              <a:buClr>
                <a:srgbClr val="394C69"/>
              </a:buClr>
              <a:buSzPts val="1600"/>
              <a:buFont typeface="Roboto Slab"/>
              <a:buChar char="●"/>
            </a:pPr>
            <a:r>
              <a:rPr lang="en" sz="1600" b="1">
                <a:solidFill>
                  <a:srgbClr val="394C69"/>
                </a:solidFill>
                <a:latin typeface="Roboto Slab"/>
                <a:ea typeface="Roboto Slab"/>
                <a:cs typeface="Roboto Slab"/>
                <a:sym typeface="Roboto Slab"/>
              </a:rPr>
              <a:t>60 AGYW, + IPs</a:t>
            </a:r>
            <a:endParaRPr sz="1600" b="1">
              <a:solidFill>
                <a:srgbClr val="394C69"/>
              </a:solidFill>
              <a:latin typeface="Roboto Slab"/>
              <a:ea typeface="Roboto Slab"/>
              <a:cs typeface="Roboto Slab"/>
              <a:sym typeface="Roboto Slab"/>
            </a:endParaRPr>
          </a:p>
          <a:p>
            <a:pPr marL="182880" lvl="0" indent="-147320" algn="l" rtl="0">
              <a:spcBef>
                <a:spcPts val="0"/>
              </a:spcBef>
              <a:spcAft>
                <a:spcPts val="0"/>
              </a:spcAft>
              <a:buClr>
                <a:srgbClr val="394C69"/>
              </a:buClr>
              <a:buSzPts val="1600"/>
              <a:buFont typeface="Roboto Slab"/>
              <a:buChar char="●"/>
            </a:pPr>
            <a:r>
              <a:rPr lang="en" sz="1600" b="1">
                <a:solidFill>
                  <a:srgbClr val="394C69"/>
                </a:solidFill>
                <a:latin typeface="Roboto Slab"/>
                <a:ea typeface="Roboto Slab"/>
                <a:cs typeface="Roboto Slab"/>
                <a:sym typeface="Roboto Slab"/>
              </a:rPr>
              <a:t>Produced 22 Intervention Concepts</a:t>
            </a:r>
            <a:endParaRPr sz="1600" b="1">
              <a:solidFill>
                <a:srgbClr val="394C69"/>
              </a:solidFill>
              <a:latin typeface="Roboto Slab"/>
              <a:ea typeface="Roboto Slab"/>
              <a:cs typeface="Roboto Slab"/>
              <a:sym typeface="Roboto Slab"/>
            </a:endParaRPr>
          </a:p>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 </a:t>
            </a:r>
            <a:endParaRPr sz="2400" b="1">
              <a:solidFill>
                <a:srgbClr val="394C69"/>
              </a:solidFill>
              <a:latin typeface="Roboto Slab"/>
              <a:ea typeface="Roboto Slab"/>
              <a:cs typeface="Roboto Slab"/>
              <a:sym typeface="Roboto Slab"/>
            </a:endParaRPr>
          </a:p>
        </p:txBody>
      </p:sp>
      <p:sp>
        <p:nvSpPr>
          <p:cNvPr id="295" name="Google Shape;295;p22"/>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10</a:t>
            </a:fld>
            <a:endParaRPr sz="2100">
              <a:solidFill>
                <a:srgbClr val="595959"/>
              </a:solidFill>
            </a:endParaRPr>
          </a:p>
        </p:txBody>
      </p:sp>
      <p:pic>
        <p:nvPicPr>
          <p:cNvPr id="296" name="Google Shape;296;p22"/>
          <p:cNvPicPr preferRelativeResize="0"/>
          <p:nvPr/>
        </p:nvPicPr>
        <p:blipFill rotWithShape="1">
          <a:blip r:embed="rId3">
            <a:alphaModFix/>
          </a:blip>
          <a:srcRect l="13530" t="9520" r="21853" b="2814"/>
          <a:stretch/>
        </p:blipFill>
        <p:spPr>
          <a:xfrm>
            <a:off x="6251650" y="831450"/>
            <a:ext cx="5692800" cy="5792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23"/>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2" name="Google Shape;302;p23"/>
          <p:cNvSpPr/>
          <p:nvPr/>
        </p:nvSpPr>
        <p:spPr>
          <a:xfrm>
            <a:off x="381600" y="281925"/>
            <a:ext cx="76548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 Solutions: Relationship Workshop</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None/>
            </a:pPr>
            <a:endParaRPr sz="2400">
              <a:solidFill>
                <a:srgbClr val="394C69"/>
              </a:solidFill>
              <a:latin typeface="Roboto Black"/>
              <a:ea typeface="Roboto Black"/>
              <a:cs typeface="Roboto Black"/>
              <a:sym typeface="Roboto Black"/>
            </a:endParaRPr>
          </a:p>
        </p:txBody>
      </p:sp>
      <p:sp>
        <p:nvSpPr>
          <p:cNvPr id="303" name="Google Shape;303;p23"/>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11</a:t>
            </a:fld>
            <a:endParaRPr sz="2100">
              <a:solidFill>
                <a:srgbClr val="595959"/>
              </a:solidFill>
            </a:endParaRPr>
          </a:p>
        </p:txBody>
      </p:sp>
      <p:sp>
        <p:nvSpPr>
          <p:cNvPr id="304" name="Google Shape;304;p23"/>
          <p:cNvSpPr txBox="1"/>
          <p:nvPr/>
        </p:nvSpPr>
        <p:spPr>
          <a:xfrm>
            <a:off x="270875" y="602850"/>
            <a:ext cx="11176800" cy="1301700"/>
          </a:xfrm>
          <a:prstGeom prst="rect">
            <a:avLst/>
          </a:prstGeom>
          <a:noFill/>
          <a:ln>
            <a:noFill/>
          </a:ln>
        </p:spPr>
        <p:txBody>
          <a:bodyPr spcFirstLastPara="1" wrap="square" lIns="92425" tIns="92425" rIns="92425" bIns="92425" anchor="t" anchorCtr="0">
            <a:noAutofit/>
          </a:bodyPr>
          <a:lstStyle/>
          <a:p>
            <a:pPr marL="0" lvl="0" indent="0" algn="l" rtl="0">
              <a:spcBef>
                <a:spcPts val="0"/>
              </a:spcBef>
              <a:spcAft>
                <a:spcPts val="0"/>
              </a:spcAft>
              <a:buNone/>
            </a:pPr>
            <a:r>
              <a:rPr lang="en" sz="1800" b="1">
                <a:solidFill>
                  <a:srgbClr val="394C69"/>
                </a:solidFill>
                <a:latin typeface="Roboto Slab"/>
                <a:ea typeface="Roboto Slab"/>
                <a:cs typeface="Roboto Slab"/>
                <a:sym typeface="Roboto Slab"/>
              </a:rPr>
              <a:t>Short and effective programme to prepare the market for prevention (5 sessions over 5 weeks).</a:t>
            </a:r>
            <a:endParaRPr sz="1800" b="1">
              <a:solidFill>
                <a:srgbClr val="394C69"/>
              </a:solidFill>
              <a:latin typeface="Roboto Slab"/>
              <a:ea typeface="Roboto Slab"/>
              <a:cs typeface="Roboto Slab"/>
              <a:sym typeface="Roboto Slab"/>
            </a:endParaRPr>
          </a:p>
          <a:p>
            <a:pPr marL="0" lvl="0" indent="0" algn="l" rtl="0">
              <a:spcBef>
                <a:spcPts val="1000"/>
              </a:spcBef>
              <a:spcAft>
                <a:spcPts val="0"/>
              </a:spcAft>
              <a:buNone/>
            </a:pPr>
            <a:endParaRPr sz="1800" b="1">
              <a:solidFill>
                <a:srgbClr val="394C69"/>
              </a:solidFill>
              <a:latin typeface="Roboto Slab"/>
              <a:ea typeface="Roboto Slab"/>
              <a:cs typeface="Roboto Slab"/>
              <a:sym typeface="Roboto Slab"/>
            </a:endParaRPr>
          </a:p>
          <a:p>
            <a:pPr marL="0" lvl="0" indent="0" algn="l" rtl="0">
              <a:spcBef>
                <a:spcPts val="1000"/>
              </a:spcBef>
              <a:spcAft>
                <a:spcPts val="0"/>
              </a:spcAft>
              <a:buNone/>
            </a:pPr>
            <a:endParaRPr sz="1200">
              <a:solidFill>
                <a:srgbClr val="000000"/>
              </a:solidFill>
              <a:latin typeface="Roboto Medium"/>
              <a:ea typeface="Roboto Medium"/>
              <a:cs typeface="Roboto Medium"/>
              <a:sym typeface="Roboto Medium"/>
            </a:endParaRPr>
          </a:p>
          <a:p>
            <a:pPr marL="0" lvl="0" indent="0" algn="l" rtl="0">
              <a:spcBef>
                <a:spcPts val="0"/>
              </a:spcBef>
              <a:spcAft>
                <a:spcPts val="0"/>
              </a:spcAft>
              <a:buNone/>
            </a:pPr>
            <a:endParaRPr sz="1200">
              <a:solidFill>
                <a:srgbClr val="000000"/>
              </a:solidFill>
              <a:latin typeface="Roboto Medium"/>
              <a:ea typeface="Roboto Medium"/>
              <a:cs typeface="Roboto Medium"/>
              <a:sym typeface="Roboto Medium"/>
            </a:endParaRPr>
          </a:p>
          <a:p>
            <a:pPr marL="0" lvl="0" indent="0" algn="l" rtl="0">
              <a:spcBef>
                <a:spcPts val="0"/>
              </a:spcBef>
              <a:spcAft>
                <a:spcPts val="0"/>
              </a:spcAft>
              <a:buNone/>
            </a:pPr>
            <a:endParaRPr sz="2400">
              <a:solidFill>
                <a:srgbClr val="000000"/>
              </a:solidFill>
              <a:latin typeface="Roboto Medium"/>
              <a:ea typeface="Roboto Medium"/>
              <a:cs typeface="Roboto Medium"/>
              <a:sym typeface="Roboto Medium"/>
            </a:endParaRPr>
          </a:p>
        </p:txBody>
      </p:sp>
      <p:pic>
        <p:nvPicPr>
          <p:cNvPr id="305" name="Google Shape;305;p23"/>
          <p:cNvPicPr preferRelativeResize="0"/>
          <p:nvPr/>
        </p:nvPicPr>
        <p:blipFill rotWithShape="1">
          <a:blip r:embed="rId3">
            <a:alphaModFix/>
          </a:blip>
          <a:srcRect t="86922" b="1791"/>
          <a:stretch/>
        </p:blipFill>
        <p:spPr>
          <a:xfrm>
            <a:off x="57863" y="5858446"/>
            <a:ext cx="12073232" cy="963844"/>
          </a:xfrm>
          <a:prstGeom prst="rect">
            <a:avLst/>
          </a:prstGeom>
          <a:noFill/>
          <a:ln>
            <a:noFill/>
          </a:ln>
        </p:spPr>
      </p:pic>
      <p:pic>
        <p:nvPicPr>
          <p:cNvPr id="306" name="Google Shape;306;p23"/>
          <p:cNvPicPr preferRelativeResize="0"/>
          <p:nvPr/>
        </p:nvPicPr>
        <p:blipFill rotWithShape="1">
          <a:blip r:embed="rId3">
            <a:alphaModFix/>
          </a:blip>
          <a:srcRect t="26133" b="59781"/>
          <a:stretch/>
        </p:blipFill>
        <p:spPr>
          <a:xfrm>
            <a:off x="57875" y="1984310"/>
            <a:ext cx="12073220" cy="1202922"/>
          </a:xfrm>
          <a:prstGeom prst="rect">
            <a:avLst/>
          </a:prstGeom>
          <a:noFill/>
          <a:ln>
            <a:noFill/>
          </a:ln>
        </p:spPr>
      </p:pic>
      <p:sp>
        <p:nvSpPr>
          <p:cNvPr id="307" name="Google Shape;307;p23"/>
          <p:cNvSpPr/>
          <p:nvPr/>
        </p:nvSpPr>
        <p:spPr>
          <a:xfrm>
            <a:off x="11710052" y="6617815"/>
            <a:ext cx="173700" cy="201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3"/>
          <p:cNvSpPr/>
          <p:nvPr/>
        </p:nvSpPr>
        <p:spPr>
          <a:xfrm>
            <a:off x="7230853" y="1104850"/>
            <a:ext cx="2301600" cy="722400"/>
          </a:xfrm>
          <a:prstGeom prst="rect">
            <a:avLst/>
          </a:prstGeom>
          <a:solidFill>
            <a:srgbClr val="394C69"/>
          </a:solidFill>
          <a:ln>
            <a:noFill/>
          </a:ln>
        </p:spPr>
        <p:txBody>
          <a:bodyPr spcFirstLastPara="1" wrap="square" lIns="91425" tIns="0" rIns="91425" bIns="91425" anchor="b" anchorCtr="0">
            <a:noAutofit/>
          </a:bodyPr>
          <a:lstStyle/>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100"/>
              <a:buFont typeface="Arial"/>
              <a:buNone/>
            </a:pPr>
            <a:r>
              <a:rPr lang="en" sz="1300" i="1" u="none" strike="noStrike" cap="none">
                <a:solidFill>
                  <a:srgbClr val="FFFFFF"/>
                </a:solidFill>
                <a:latin typeface="Roboto"/>
                <a:ea typeface="Roboto"/>
                <a:cs typeface="Roboto"/>
                <a:sym typeface="Roboto"/>
              </a:rPr>
              <a:t>“I know what to expect.”</a:t>
            </a:r>
            <a:endParaRPr sz="1300" i="0" u="none" strike="noStrike" cap="none">
              <a:solidFill>
                <a:srgbClr val="FFFFFF"/>
              </a:solidFill>
              <a:latin typeface="Roboto"/>
              <a:ea typeface="Roboto"/>
              <a:cs typeface="Roboto"/>
              <a:sym typeface="Roboto"/>
            </a:endParaRPr>
          </a:p>
        </p:txBody>
      </p:sp>
      <p:sp>
        <p:nvSpPr>
          <p:cNvPr id="309" name="Google Shape;309;p23"/>
          <p:cNvSpPr/>
          <p:nvPr/>
        </p:nvSpPr>
        <p:spPr>
          <a:xfrm>
            <a:off x="9578529" y="1104751"/>
            <a:ext cx="2270700" cy="722400"/>
          </a:xfrm>
          <a:prstGeom prst="rect">
            <a:avLst/>
          </a:prstGeom>
          <a:solidFill>
            <a:srgbClr val="394C69"/>
          </a:solidFill>
          <a:ln>
            <a:noFill/>
          </a:ln>
        </p:spPr>
        <p:txBody>
          <a:bodyPr spcFirstLastPara="1" wrap="square" lIns="91425" tIns="0"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100"/>
              <a:buFont typeface="Arial"/>
              <a:buNone/>
            </a:pPr>
            <a:r>
              <a:rPr lang="en" sz="1300" i="1" u="none" strike="noStrike" cap="none">
                <a:solidFill>
                  <a:srgbClr val="FFFFFF"/>
                </a:solidFill>
                <a:latin typeface="Roboto"/>
                <a:ea typeface="Roboto"/>
                <a:cs typeface="Roboto"/>
                <a:sym typeface="Roboto"/>
              </a:rPr>
              <a:t>“I know who’s with me.”</a:t>
            </a:r>
            <a:endParaRPr sz="1300" i="1" u="none" strike="noStrike" cap="none">
              <a:solidFill>
                <a:srgbClr val="FFFFFF"/>
              </a:solidFill>
              <a:latin typeface="Roboto"/>
              <a:ea typeface="Roboto"/>
              <a:cs typeface="Roboto"/>
              <a:sym typeface="Roboto"/>
            </a:endParaRPr>
          </a:p>
        </p:txBody>
      </p:sp>
      <p:sp>
        <p:nvSpPr>
          <p:cNvPr id="310" name="Google Shape;310;p23"/>
          <p:cNvSpPr/>
          <p:nvPr/>
        </p:nvSpPr>
        <p:spPr>
          <a:xfrm>
            <a:off x="9593440" y="1189937"/>
            <a:ext cx="2088000" cy="244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200"/>
              </a:spcAft>
              <a:buClr>
                <a:srgbClr val="000000"/>
              </a:buClr>
              <a:buSzPts val="1100"/>
              <a:buFont typeface="Arial"/>
              <a:buNone/>
            </a:pPr>
            <a:r>
              <a:rPr lang="en" b="1" i="0" u="none" strike="noStrike" cap="none">
                <a:solidFill>
                  <a:srgbClr val="FFFFFF"/>
                </a:solidFill>
                <a:latin typeface="Roboto"/>
                <a:ea typeface="Roboto"/>
                <a:cs typeface="Roboto"/>
                <a:sym typeface="Roboto"/>
              </a:rPr>
              <a:t>5: BUILD SUPPORT NETWORK</a:t>
            </a:r>
            <a:endParaRPr b="1" i="0" u="none" strike="noStrike" cap="none">
              <a:solidFill>
                <a:srgbClr val="FFFFFF"/>
              </a:solidFill>
              <a:latin typeface="Roboto"/>
              <a:ea typeface="Roboto"/>
              <a:cs typeface="Roboto"/>
              <a:sym typeface="Roboto"/>
            </a:endParaRPr>
          </a:p>
        </p:txBody>
      </p:sp>
      <p:sp>
        <p:nvSpPr>
          <p:cNvPr id="311" name="Google Shape;311;p23"/>
          <p:cNvSpPr/>
          <p:nvPr/>
        </p:nvSpPr>
        <p:spPr>
          <a:xfrm>
            <a:off x="7256897" y="1210975"/>
            <a:ext cx="2189100" cy="22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200"/>
              </a:spcAft>
              <a:buClr>
                <a:srgbClr val="000000"/>
              </a:buClr>
              <a:buSzPts val="1100"/>
              <a:buFont typeface="Arial"/>
              <a:buNone/>
            </a:pPr>
            <a:r>
              <a:rPr lang="en" b="1" i="0" u="none" strike="noStrike" cap="none">
                <a:solidFill>
                  <a:srgbClr val="FFFFFF"/>
                </a:solidFill>
                <a:latin typeface="Roboto"/>
                <a:ea typeface="Roboto"/>
                <a:cs typeface="Roboto"/>
                <a:sym typeface="Roboto"/>
              </a:rPr>
              <a:t>4: NAVIGATE CHALLENGES</a:t>
            </a:r>
            <a:endParaRPr b="1" i="0" u="none" strike="noStrike" cap="none">
              <a:solidFill>
                <a:srgbClr val="FFFFFF"/>
              </a:solidFill>
              <a:latin typeface="Roboto"/>
              <a:ea typeface="Roboto"/>
              <a:cs typeface="Roboto"/>
              <a:sym typeface="Roboto"/>
            </a:endParaRPr>
          </a:p>
        </p:txBody>
      </p:sp>
      <p:sp>
        <p:nvSpPr>
          <p:cNvPr id="312" name="Google Shape;312;p23"/>
          <p:cNvSpPr/>
          <p:nvPr/>
        </p:nvSpPr>
        <p:spPr>
          <a:xfrm>
            <a:off x="4937467" y="1104850"/>
            <a:ext cx="2270700" cy="722400"/>
          </a:xfrm>
          <a:prstGeom prst="rect">
            <a:avLst/>
          </a:prstGeom>
          <a:solidFill>
            <a:srgbClr val="394C69"/>
          </a:solidFill>
          <a:ln>
            <a:noFill/>
          </a:ln>
        </p:spPr>
        <p:txBody>
          <a:bodyPr spcFirstLastPara="1" wrap="square" lIns="91425" tIns="0" rIns="91425" bIns="91425" anchor="b" anchorCtr="0">
            <a:noAutofit/>
          </a:bodyPr>
          <a:lstStyle/>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100"/>
              <a:buFont typeface="Arial"/>
              <a:buNone/>
            </a:pPr>
            <a:r>
              <a:rPr lang="en" sz="1300" i="1" u="none" strike="noStrike" cap="none">
                <a:solidFill>
                  <a:srgbClr val="FFFFFF"/>
                </a:solidFill>
                <a:latin typeface="Roboto"/>
                <a:ea typeface="Roboto"/>
                <a:cs typeface="Roboto"/>
                <a:sym typeface="Roboto"/>
              </a:rPr>
              <a:t>“I know what I intend to do.”</a:t>
            </a:r>
            <a:endParaRPr sz="1300" i="1" u="none" strike="noStrike" cap="none">
              <a:solidFill>
                <a:srgbClr val="FFFFFF"/>
              </a:solidFill>
              <a:latin typeface="Roboto"/>
              <a:ea typeface="Roboto"/>
              <a:cs typeface="Roboto"/>
              <a:sym typeface="Roboto"/>
            </a:endParaRPr>
          </a:p>
        </p:txBody>
      </p:sp>
      <p:sp>
        <p:nvSpPr>
          <p:cNvPr id="313" name="Google Shape;313;p23"/>
          <p:cNvSpPr/>
          <p:nvPr/>
        </p:nvSpPr>
        <p:spPr>
          <a:xfrm>
            <a:off x="4926457" y="1210975"/>
            <a:ext cx="2301600" cy="222900"/>
          </a:xfrm>
          <a:prstGeom prst="rect">
            <a:avLst/>
          </a:prstGeom>
          <a:noFill/>
          <a:ln>
            <a:noFill/>
          </a:ln>
        </p:spPr>
        <p:txBody>
          <a:bodyPr spcFirstLastPara="1" wrap="square" lIns="91425" tIns="91425" rIns="0" bIns="91425" anchor="ctr" anchorCtr="0">
            <a:noAutofit/>
          </a:bodyPr>
          <a:lstStyle/>
          <a:p>
            <a:pPr marL="0" marR="0" lvl="0" indent="0" algn="l" rtl="0">
              <a:lnSpc>
                <a:spcPct val="100000"/>
              </a:lnSpc>
              <a:spcBef>
                <a:spcPts val="0"/>
              </a:spcBef>
              <a:spcAft>
                <a:spcPts val="200"/>
              </a:spcAft>
              <a:buClr>
                <a:srgbClr val="000000"/>
              </a:buClr>
              <a:buSzPts val="1100"/>
              <a:buFont typeface="Arial"/>
              <a:buNone/>
            </a:pPr>
            <a:r>
              <a:rPr lang="en" b="1" i="0" u="none" strike="noStrike" cap="none">
                <a:solidFill>
                  <a:srgbClr val="FFFFFF"/>
                </a:solidFill>
                <a:latin typeface="Roboto"/>
                <a:ea typeface="Roboto"/>
                <a:cs typeface="Roboto"/>
                <a:sym typeface="Roboto"/>
              </a:rPr>
              <a:t>3: CONNECT HEALTH </a:t>
            </a:r>
            <a:r>
              <a:rPr lang="en" b="1">
                <a:solidFill>
                  <a:srgbClr val="FFFFFF"/>
                </a:solidFill>
                <a:latin typeface="Roboto"/>
                <a:ea typeface="Roboto"/>
                <a:cs typeface="Roboto"/>
                <a:sym typeface="Roboto"/>
              </a:rPr>
              <a:t>     </a:t>
            </a:r>
            <a:r>
              <a:rPr lang="en" b="1" i="0" u="none" strike="noStrike" cap="none">
                <a:solidFill>
                  <a:srgbClr val="FFFFFF"/>
                </a:solidFill>
                <a:latin typeface="Roboto"/>
                <a:ea typeface="Roboto"/>
                <a:cs typeface="Roboto"/>
                <a:sym typeface="Roboto"/>
              </a:rPr>
              <a:t>AND GOALS</a:t>
            </a:r>
            <a:endParaRPr b="1" i="0" u="none" strike="noStrike" cap="none">
              <a:solidFill>
                <a:srgbClr val="FFFFFF"/>
              </a:solidFill>
              <a:latin typeface="Roboto"/>
              <a:ea typeface="Roboto"/>
              <a:cs typeface="Roboto"/>
              <a:sym typeface="Roboto"/>
            </a:endParaRPr>
          </a:p>
        </p:txBody>
      </p:sp>
      <p:sp>
        <p:nvSpPr>
          <p:cNvPr id="314" name="Google Shape;314;p23"/>
          <p:cNvSpPr/>
          <p:nvPr/>
        </p:nvSpPr>
        <p:spPr>
          <a:xfrm>
            <a:off x="2592947" y="1104850"/>
            <a:ext cx="2301600" cy="722400"/>
          </a:xfrm>
          <a:prstGeom prst="rect">
            <a:avLst/>
          </a:prstGeom>
          <a:solidFill>
            <a:srgbClr val="394C69"/>
          </a:solidFill>
          <a:ln>
            <a:noFill/>
          </a:ln>
        </p:spPr>
        <p:txBody>
          <a:bodyPr spcFirstLastPara="1" wrap="square" lIns="91425" tIns="0" rIns="0" bIns="91425" anchor="ctr" anchorCtr="0">
            <a:noAutofit/>
          </a:bodyPr>
          <a:lstStyle/>
          <a:p>
            <a:pPr marL="0" lvl="0" indent="0" algn="l" rtl="0">
              <a:spcBef>
                <a:spcPts val="0"/>
              </a:spcBef>
              <a:spcAft>
                <a:spcPts val="0"/>
              </a:spcAft>
              <a:buClr>
                <a:schemeClr val="dk1"/>
              </a:buClr>
              <a:buSzPts val="1100"/>
              <a:buFont typeface="Arial"/>
              <a:buNone/>
            </a:pPr>
            <a:endParaRPr sz="600" b="1" i="1">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b="1" i="1">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b="1" i="1">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b="1" i="1">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600" b="1" i="1">
              <a:solidFill>
                <a:schemeClr val="lt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300" i="1" u="none" strike="noStrike" cap="none">
                <a:solidFill>
                  <a:srgbClr val="FFFFFF"/>
                </a:solidFill>
                <a:latin typeface="Roboto"/>
                <a:ea typeface="Roboto"/>
                <a:cs typeface="Roboto"/>
                <a:sym typeface="Roboto"/>
              </a:rPr>
              <a:t>“I see what better looks like.”</a:t>
            </a:r>
            <a:endParaRPr sz="1300" i="1" u="none" strike="noStrike" cap="none">
              <a:solidFill>
                <a:srgbClr val="FFFFFF"/>
              </a:solidFill>
              <a:latin typeface="Roboto"/>
              <a:ea typeface="Roboto"/>
              <a:cs typeface="Roboto"/>
              <a:sym typeface="Roboto"/>
            </a:endParaRPr>
          </a:p>
        </p:txBody>
      </p:sp>
      <p:sp>
        <p:nvSpPr>
          <p:cNvPr id="315" name="Google Shape;315;p23"/>
          <p:cNvSpPr/>
          <p:nvPr/>
        </p:nvSpPr>
        <p:spPr>
          <a:xfrm>
            <a:off x="2567140" y="1034676"/>
            <a:ext cx="2446200" cy="186300"/>
          </a:xfrm>
          <a:prstGeom prst="rect">
            <a:avLst/>
          </a:prstGeom>
          <a:noFill/>
          <a:ln>
            <a:noFill/>
          </a:ln>
        </p:spPr>
        <p:txBody>
          <a:bodyPr spcFirstLastPara="1" wrap="square" lIns="91425" tIns="91425" rIns="0"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1" i="0" u="none" strike="noStrike" cap="none">
                <a:solidFill>
                  <a:srgbClr val="FFFFFF"/>
                </a:solidFill>
                <a:latin typeface="Roboto"/>
                <a:ea typeface="Roboto"/>
                <a:cs typeface="Roboto"/>
                <a:sym typeface="Roboto"/>
              </a:rPr>
              <a:t>2: RECOGNISE HEALTHY RELATIONSHIPS</a:t>
            </a:r>
            <a:endParaRPr b="1" i="0" u="none" strike="noStrike" cap="none">
              <a:solidFill>
                <a:srgbClr val="FFFFFF"/>
              </a:solidFill>
              <a:latin typeface="Roboto"/>
              <a:ea typeface="Roboto"/>
              <a:cs typeface="Roboto"/>
              <a:sym typeface="Roboto"/>
            </a:endParaRPr>
          </a:p>
        </p:txBody>
      </p:sp>
      <p:sp>
        <p:nvSpPr>
          <p:cNvPr id="316" name="Google Shape;316;p23"/>
          <p:cNvSpPr/>
          <p:nvPr/>
        </p:nvSpPr>
        <p:spPr>
          <a:xfrm>
            <a:off x="336138" y="1104853"/>
            <a:ext cx="2218500" cy="722400"/>
          </a:xfrm>
          <a:prstGeom prst="rect">
            <a:avLst/>
          </a:prstGeom>
          <a:solidFill>
            <a:srgbClr val="394C69"/>
          </a:solidFill>
          <a:ln>
            <a:noFill/>
          </a:ln>
        </p:spPr>
        <p:txBody>
          <a:bodyPr spcFirstLastPara="1" wrap="square" lIns="91425" tIns="0" rIns="91425" bIns="9142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 sz="600" b="1" i="1" u="none" strike="noStrike" cap="none">
                <a:solidFill>
                  <a:srgbClr val="FFFFFF"/>
                </a:solidFill>
                <a:latin typeface="Roboto"/>
                <a:ea typeface="Roboto"/>
                <a:cs typeface="Roboto"/>
                <a:sym typeface="Roboto"/>
              </a:rPr>
              <a:t>       </a:t>
            </a: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600" b="1"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 sz="600" b="1" i="1" u="none" strike="noStrike" cap="none">
                <a:solidFill>
                  <a:srgbClr val="FFFFFF"/>
                </a:solidFill>
                <a:latin typeface="Roboto"/>
                <a:ea typeface="Roboto"/>
                <a:cs typeface="Roboto"/>
                <a:sym typeface="Roboto"/>
              </a:rPr>
              <a:t> </a:t>
            </a:r>
            <a:endParaRPr sz="600" b="1" i="1"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100"/>
              <a:buFont typeface="Arial"/>
              <a:buNone/>
            </a:pPr>
            <a:r>
              <a:rPr lang="en" sz="1300" i="1">
                <a:solidFill>
                  <a:srgbClr val="FFFFFF"/>
                </a:solidFill>
                <a:latin typeface="Roboto"/>
                <a:ea typeface="Roboto"/>
                <a:cs typeface="Roboto"/>
                <a:sym typeface="Roboto"/>
              </a:rPr>
              <a:t>“I can do even better.”</a:t>
            </a:r>
            <a:endParaRPr sz="1300" i="1">
              <a:solidFill>
                <a:srgbClr val="FFFFFF"/>
              </a:solidFill>
              <a:latin typeface="Roboto"/>
              <a:ea typeface="Roboto"/>
              <a:cs typeface="Roboto"/>
              <a:sym typeface="Roboto"/>
            </a:endParaRPr>
          </a:p>
        </p:txBody>
      </p:sp>
      <p:sp>
        <p:nvSpPr>
          <p:cNvPr id="317" name="Google Shape;317;p23"/>
          <p:cNvSpPr/>
          <p:nvPr/>
        </p:nvSpPr>
        <p:spPr>
          <a:xfrm>
            <a:off x="197296" y="1163610"/>
            <a:ext cx="2270700" cy="132600"/>
          </a:xfrm>
          <a:prstGeom prst="rect">
            <a:avLst/>
          </a:prstGeom>
          <a:noFill/>
          <a:ln>
            <a:noFill/>
          </a:ln>
        </p:spPr>
        <p:txBody>
          <a:bodyPr spcFirstLastPara="1" wrap="square" lIns="91425"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b="1" i="0" u="none" strike="noStrike" cap="none">
                <a:solidFill>
                  <a:srgbClr val="FFFFFF"/>
                </a:solidFill>
                <a:latin typeface="Roboto"/>
                <a:ea typeface="Roboto"/>
                <a:cs typeface="Roboto"/>
                <a:sym typeface="Roboto"/>
              </a:rPr>
              <a:t>1: REAFFIRM GOALS</a:t>
            </a:r>
            <a:endParaRPr b="1" i="0" u="none" strike="noStrike" cap="none">
              <a:solidFill>
                <a:srgbClr val="FFFFFF"/>
              </a:solidFill>
              <a:latin typeface="Roboto"/>
              <a:ea typeface="Roboto"/>
              <a:cs typeface="Roboto"/>
              <a:sym typeface="Roboto"/>
            </a:endParaRPr>
          </a:p>
        </p:txBody>
      </p:sp>
      <p:pic>
        <p:nvPicPr>
          <p:cNvPr id="318" name="Google Shape;318;p23"/>
          <p:cNvPicPr preferRelativeResize="0"/>
          <p:nvPr/>
        </p:nvPicPr>
        <p:blipFill rotWithShape="1">
          <a:blip r:embed="rId3">
            <a:alphaModFix/>
          </a:blip>
          <a:srcRect t="47689" b="40352"/>
          <a:stretch/>
        </p:blipFill>
        <p:spPr>
          <a:xfrm>
            <a:off x="57863" y="3398933"/>
            <a:ext cx="12073232" cy="1021156"/>
          </a:xfrm>
          <a:prstGeom prst="rect">
            <a:avLst/>
          </a:prstGeom>
          <a:noFill/>
          <a:ln>
            <a:noFill/>
          </a:ln>
        </p:spPr>
      </p:pic>
      <p:grpSp>
        <p:nvGrpSpPr>
          <p:cNvPr id="319" name="Google Shape;319;p23"/>
          <p:cNvGrpSpPr/>
          <p:nvPr/>
        </p:nvGrpSpPr>
        <p:grpSpPr>
          <a:xfrm>
            <a:off x="57863" y="4468441"/>
            <a:ext cx="12073232" cy="1284714"/>
            <a:chOff x="10350" y="4335875"/>
            <a:chExt cx="12181649" cy="1296251"/>
          </a:xfrm>
        </p:grpSpPr>
        <p:pic>
          <p:nvPicPr>
            <p:cNvPr id="320" name="Google Shape;320;p23"/>
            <p:cNvPicPr preferRelativeResize="0"/>
            <p:nvPr/>
          </p:nvPicPr>
          <p:blipFill rotWithShape="1">
            <a:blip r:embed="rId3">
              <a:alphaModFix/>
            </a:blip>
            <a:srcRect t="65253" b="20786"/>
            <a:stretch/>
          </p:blipFill>
          <p:spPr>
            <a:xfrm>
              <a:off x="10350" y="4429250"/>
              <a:ext cx="12181649" cy="1202876"/>
            </a:xfrm>
            <a:prstGeom prst="rect">
              <a:avLst/>
            </a:prstGeom>
            <a:noFill/>
            <a:ln>
              <a:noFill/>
            </a:ln>
          </p:spPr>
        </p:pic>
        <p:sp>
          <p:nvSpPr>
            <p:cNvPr id="321" name="Google Shape;321;p23"/>
            <p:cNvSpPr/>
            <p:nvPr/>
          </p:nvSpPr>
          <p:spPr>
            <a:xfrm>
              <a:off x="2661625" y="4335875"/>
              <a:ext cx="1824600" cy="246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3"/>
            <p:cNvSpPr/>
            <p:nvPr/>
          </p:nvSpPr>
          <p:spPr>
            <a:xfrm>
              <a:off x="4990550" y="4335875"/>
              <a:ext cx="2028300" cy="246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3"/>
            <p:cNvSpPr/>
            <p:nvPr/>
          </p:nvSpPr>
          <p:spPr>
            <a:xfrm>
              <a:off x="9723550" y="4335875"/>
              <a:ext cx="2028300" cy="246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4" name="Google Shape;324;p23"/>
          <p:cNvPicPr preferRelativeResize="0"/>
          <p:nvPr/>
        </p:nvPicPr>
        <p:blipFill rotWithShape="1">
          <a:blip r:embed="rId3">
            <a:alphaModFix/>
          </a:blip>
          <a:srcRect t="18509" b="79125"/>
          <a:stretch/>
        </p:blipFill>
        <p:spPr>
          <a:xfrm>
            <a:off x="57863" y="1875711"/>
            <a:ext cx="12073232" cy="201888"/>
          </a:xfrm>
          <a:prstGeom prst="rect">
            <a:avLst/>
          </a:prstGeom>
          <a:noFill/>
          <a:ln>
            <a:noFill/>
          </a:ln>
        </p:spPr>
      </p:pic>
      <p:pic>
        <p:nvPicPr>
          <p:cNvPr id="325" name="Google Shape;325;p23"/>
          <p:cNvPicPr preferRelativeResize="0"/>
          <p:nvPr/>
        </p:nvPicPr>
        <p:blipFill rotWithShape="1">
          <a:blip r:embed="rId3">
            <a:alphaModFix/>
          </a:blip>
          <a:srcRect t="40298" b="57517"/>
          <a:stretch/>
        </p:blipFill>
        <p:spPr>
          <a:xfrm>
            <a:off x="57863" y="3199879"/>
            <a:ext cx="12073232" cy="186426"/>
          </a:xfrm>
          <a:prstGeom prst="rect">
            <a:avLst/>
          </a:prstGeom>
          <a:noFill/>
          <a:ln>
            <a:noFill/>
          </a:ln>
        </p:spPr>
      </p:pic>
      <p:pic>
        <p:nvPicPr>
          <p:cNvPr id="326" name="Google Shape;326;p23"/>
          <p:cNvPicPr preferRelativeResize="0"/>
          <p:nvPr/>
        </p:nvPicPr>
        <p:blipFill rotWithShape="1">
          <a:blip r:embed="rId3">
            <a:alphaModFix/>
          </a:blip>
          <a:srcRect t="59776" b="38039"/>
          <a:stretch/>
        </p:blipFill>
        <p:spPr>
          <a:xfrm>
            <a:off x="57863" y="4394192"/>
            <a:ext cx="12073232" cy="186426"/>
          </a:xfrm>
          <a:prstGeom prst="rect">
            <a:avLst/>
          </a:prstGeom>
          <a:noFill/>
          <a:ln>
            <a:noFill/>
          </a:ln>
        </p:spPr>
      </p:pic>
      <p:pic>
        <p:nvPicPr>
          <p:cNvPr id="327" name="Google Shape;327;p23"/>
          <p:cNvPicPr preferRelativeResize="0"/>
          <p:nvPr/>
        </p:nvPicPr>
        <p:blipFill rotWithShape="1">
          <a:blip r:embed="rId3">
            <a:alphaModFix/>
          </a:blip>
          <a:srcRect t="79015" b="18800"/>
          <a:stretch/>
        </p:blipFill>
        <p:spPr>
          <a:xfrm>
            <a:off x="57863" y="5719269"/>
            <a:ext cx="12073232" cy="186426"/>
          </a:xfrm>
          <a:prstGeom prst="rect">
            <a:avLst/>
          </a:prstGeom>
          <a:noFill/>
          <a:ln>
            <a:noFill/>
          </a:ln>
        </p:spPr>
      </p:pic>
      <p:cxnSp>
        <p:nvCxnSpPr>
          <p:cNvPr id="328" name="Google Shape;328;p23"/>
          <p:cNvCxnSpPr/>
          <p:nvPr/>
        </p:nvCxnSpPr>
        <p:spPr>
          <a:xfrm>
            <a:off x="2592948" y="1855381"/>
            <a:ext cx="0" cy="5003100"/>
          </a:xfrm>
          <a:prstGeom prst="straightConnector1">
            <a:avLst/>
          </a:prstGeom>
          <a:noFill/>
          <a:ln w="19050" cap="flat" cmpd="sng">
            <a:solidFill>
              <a:srgbClr val="595959"/>
            </a:solidFill>
            <a:prstDash val="solid"/>
            <a:round/>
            <a:headEnd type="none" w="sm" len="sm"/>
            <a:tailEnd type="none" w="sm" len="sm"/>
          </a:ln>
        </p:spPr>
      </p:cxnSp>
      <p:cxnSp>
        <p:nvCxnSpPr>
          <p:cNvPr id="329" name="Google Shape;329;p23"/>
          <p:cNvCxnSpPr/>
          <p:nvPr/>
        </p:nvCxnSpPr>
        <p:spPr>
          <a:xfrm>
            <a:off x="4924684" y="1855381"/>
            <a:ext cx="0" cy="5003100"/>
          </a:xfrm>
          <a:prstGeom prst="straightConnector1">
            <a:avLst/>
          </a:prstGeom>
          <a:noFill/>
          <a:ln w="19050" cap="flat" cmpd="sng">
            <a:solidFill>
              <a:srgbClr val="595959"/>
            </a:solidFill>
            <a:prstDash val="solid"/>
            <a:round/>
            <a:headEnd type="none" w="sm" len="sm"/>
            <a:tailEnd type="none" w="sm" len="sm"/>
          </a:ln>
        </p:spPr>
      </p:cxnSp>
      <p:cxnSp>
        <p:nvCxnSpPr>
          <p:cNvPr id="330" name="Google Shape;330;p23"/>
          <p:cNvCxnSpPr/>
          <p:nvPr/>
        </p:nvCxnSpPr>
        <p:spPr>
          <a:xfrm>
            <a:off x="7228100" y="1855381"/>
            <a:ext cx="0" cy="5003100"/>
          </a:xfrm>
          <a:prstGeom prst="straightConnector1">
            <a:avLst/>
          </a:prstGeom>
          <a:noFill/>
          <a:ln w="19050" cap="flat" cmpd="sng">
            <a:solidFill>
              <a:srgbClr val="595959"/>
            </a:solidFill>
            <a:prstDash val="solid"/>
            <a:round/>
            <a:headEnd type="none" w="sm" len="sm"/>
            <a:tailEnd type="none" w="sm" len="sm"/>
          </a:ln>
        </p:spPr>
      </p:cxnSp>
      <p:cxnSp>
        <p:nvCxnSpPr>
          <p:cNvPr id="331" name="Google Shape;331;p23"/>
          <p:cNvCxnSpPr/>
          <p:nvPr/>
        </p:nvCxnSpPr>
        <p:spPr>
          <a:xfrm>
            <a:off x="9559836" y="1855381"/>
            <a:ext cx="0" cy="5003100"/>
          </a:xfrm>
          <a:prstGeom prst="straightConnector1">
            <a:avLst/>
          </a:prstGeom>
          <a:noFill/>
          <a:ln w="19050" cap="flat" cmpd="sng">
            <a:solidFill>
              <a:srgbClr val="595959"/>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335"/>
        <p:cNvGrpSpPr/>
        <p:nvPr/>
      </p:nvGrpSpPr>
      <p:grpSpPr>
        <a:xfrm>
          <a:off x="0" y="0"/>
          <a:ext cx="0" cy="0"/>
          <a:chOff x="0" y="0"/>
          <a:chExt cx="0" cy="0"/>
        </a:xfrm>
      </p:grpSpPr>
      <p:sp>
        <p:nvSpPr>
          <p:cNvPr id="336" name="Google Shape;336;p24"/>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7" name="Google Shape;337;p24"/>
          <p:cNvSpPr/>
          <p:nvPr/>
        </p:nvSpPr>
        <p:spPr>
          <a:xfrm>
            <a:off x="381600" y="281925"/>
            <a:ext cx="76548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 Solutions: Relationship Workshop</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None/>
            </a:pPr>
            <a:endParaRPr sz="2400">
              <a:solidFill>
                <a:srgbClr val="394C69"/>
              </a:solidFill>
              <a:latin typeface="Roboto Black"/>
              <a:ea typeface="Roboto Black"/>
              <a:cs typeface="Roboto Black"/>
              <a:sym typeface="Roboto Black"/>
            </a:endParaRPr>
          </a:p>
        </p:txBody>
      </p:sp>
      <p:sp>
        <p:nvSpPr>
          <p:cNvPr id="338" name="Google Shape;338;p24"/>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12</a:t>
            </a:fld>
            <a:endParaRPr sz="2100">
              <a:solidFill>
                <a:srgbClr val="595959"/>
              </a:solidFill>
            </a:endParaRPr>
          </a:p>
        </p:txBody>
      </p:sp>
      <p:pic>
        <p:nvPicPr>
          <p:cNvPr id="339" name="Google Shape;339;p24"/>
          <p:cNvPicPr preferRelativeResize="0"/>
          <p:nvPr/>
        </p:nvPicPr>
        <p:blipFill rotWithShape="1">
          <a:blip r:embed="rId3">
            <a:alphaModFix/>
          </a:blip>
          <a:srcRect/>
          <a:stretch/>
        </p:blipFill>
        <p:spPr>
          <a:xfrm>
            <a:off x="2272975" y="2046900"/>
            <a:ext cx="9657669" cy="4552647"/>
          </a:xfrm>
          <a:prstGeom prst="rect">
            <a:avLst/>
          </a:prstGeom>
          <a:noFill/>
          <a:ln>
            <a:noFill/>
          </a:ln>
          <a:effectLst>
            <a:outerShdw blurRad="57150" dist="19050" dir="5400000" algn="bl" rotWithShape="0">
              <a:srgbClr val="000000">
                <a:alpha val="49800"/>
              </a:srgbClr>
            </a:outerShdw>
          </a:effectLst>
        </p:spPr>
      </p:pic>
      <p:pic>
        <p:nvPicPr>
          <p:cNvPr id="340" name="Google Shape;340;p24"/>
          <p:cNvPicPr preferRelativeResize="0"/>
          <p:nvPr/>
        </p:nvPicPr>
        <p:blipFill rotWithShape="1">
          <a:blip r:embed="rId4">
            <a:alphaModFix/>
          </a:blip>
          <a:srcRect/>
          <a:stretch/>
        </p:blipFill>
        <p:spPr>
          <a:xfrm>
            <a:off x="344275" y="1598025"/>
            <a:ext cx="4200700" cy="3963375"/>
          </a:xfrm>
          <a:prstGeom prst="rect">
            <a:avLst/>
          </a:prstGeom>
          <a:noFill/>
          <a:ln>
            <a:noFill/>
          </a:ln>
        </p:spPr>
      </p:pic>
      <p:sp>
        <p:nvSpPr>
          <p:cNvPr id="341" name="Google Shape;341;p24"/>
          <p:cNvSpPr txBox="1"/>
          <p:nvPr/>
        </p:nvSpPr>
        <p:spPr>
          <a:xfrm>
            <a:off x="270875" y="831450"/>
            <a:ext cx="11659800" cy="1301700"/>
          </a:xfrm>
          <a:prstGeom prst="rect">
            <a:avLst/>
          </a:prstGeom>
          <a:noFill/>
          <a:ln>
            <a:noFill/>
          </a:ln>
        </p:spPr>
        <p:txBody>
          <a:bodyPr spcFirstLastPara="1" wrap="square" lIns="92425" tIns="92425" rIns="92425" bIns="92425"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Designed for engagement to make sexual health relevant to AGYW.</a:t>
            </a:r>
            <a:endParaRPr sz="2400" b="1">
              <a:solidFill>
                <a:srgbClr val="394C69"/>
              </a:solidFill>
              <a:latin typeface="Roboto Slab"/>
              <a:ea typeface="Roboto Slab"/>
              <a:cs typeface="Roboto Slab"/>
              <a:sym typeface="Roboto Slab"/>
            </a:endParaRPr>
          </a:p>
          <a:p>
            <a:pPr marL="0" lvl="0" indent="0" algn="l" rtl="0">
              <a:spcBef>
                <a:spcPts val="1000"/>
              </a:spcBef>
              <a:spcAft>
                <a:spcPts val="0"/>
              </a:spcAft>
              <a:buNone/>
            </a:pPr>
            <a:endParaRPr sz="1800">
              <a:solidFill>
                <a:srgbClr val="000000"/>
              </a:solidFill>
              <a:latin typeface="Roboto Medium"/>
              <a:ea typeface="Roboto Medium"/>
              <a:cs typeface="Roboto Medium"/>
              <a:sym typeface="Roboto Medium"/>
            </a:endParaRPr>
          </a:p>
          <a:p>
            <a:pPr marL="0" lvl="0" indent="0" algn="l" rtl="0">
              <a:spcBef>
                <a:spcPts val="0"/>
              </a:spcBef>
              <a:spcAft>
                <a:spcPts val="0"/>
              </a:spcAft>
              <a:buNone/>
            </a:pPr>
            <a:endParaRPr sz="1800">
              <a:solidFill>
                <a:srgbClr val="000000"/>
              </a:solidFill>
              <a:latin typeface="Roboto Medium"/>
              <a:ea typeface="Roboto Medium"/>
              <a:cs typeface="Roboto Medium"/>
              <a:sym typeface="Roboto Medium"/>
            </a:endParaRPr>
          </a:p>
          <a:p>
            <a:pPr marL="0" lvl="0" indent="0" algn="l" rtl="0">
              <a:spcBef>
                <a:spcPts val="0"/>
              </a:spcBef>
              <a:spcAft>
                <a:spcPts val="0"/>
              </a:spcAft>
              <a:buNone/>
            </a:pPr>
            <a:endParaRPr sz="3000">
              <a:solidFill>
                <a:srgbClr val="000000"/>
              </a:solidFill>
              <a:latin typeface="Roboto Medium"/>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345"/>
        <p:cNvGrpSpPr/>
        <p:nvPr/>
      </p:nvGrpSpPr>
      <p:grpSpPr>
        <a:xfrm>
          <a:off x="0" y="0"/>
          <a:ext cx="0" cy="0"/>
          <a:chOff x="0" y="0"/>
          <a:chExt cx="0" cy="0"/>
        </a:xfrm>
      </p:grpSpPr>
      <p:sp>
        <p:nvSpPr>
          <p:cNvPr id="346" name="Google Shape;346;p25"/>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7" name="Google Shape;347;p25"/>
          <p:cNvSpPr/>
          <p:nvPr/>
        </p:nvSpPr>
        <p:spPr>
          <a:xfrm>
            <a:off x="381600" y="281925"/>
            <a:ext cx="76548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 Solutions: New approaches to engage AGYW</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None/>
            </a:pPr>
            <a:endParaRPr sz="2400">
              <a:solidFill>
                <a:srgbClr val="394C69"/>
              </a:solidFill>
              <a:latin typeface="Roboto Black"/>
              <a:ea typeface="Roboto Black"/>
              <a:cs typeface="Roboto Black"/>
              <a:sym typeface="Roboto Black"/>
            </a:endParaRPr>
          </a:p>
        </p:txBody>
      </p:sp>
      <p:sp>
        <p:nvSpPr>
          <p:cNvPr id="348" name="Google Shape;348;p25"/>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13</a:t>
            </a:fld>
            <a:endParaRPr sz="2100">
              <a:solidFill>
                <a:srgbClr val="595959"/>
              </a:solidFill>
            </a:endParaRPr>
          </a:p>
        </p:txBody>
      </p:sp>
      <p:sp>
        <p:nvSpPr>
          <p:cNvPr id="349" name="Google Shape;349;p25"/>
          <p:cNvSpPr txBox="1"/>
          <p:nvPr/>
        </p:nvSpPr>
        <p:spPr>
          <a:xfrm>
            <a:off x="8051870" y="4047742"/>
            <a:ext cx="520800" cy="373500"/>
          </a:xfrm>
          <a:prstGeom prst="rect">
            <a:avLst/>
          </a:prstGeom>
          <a:noFill/>
          <a:ln>
            <a:noFill/>
          </a:ln>
        </p:spPr>
        <p:txBody>
          <a:bodyPr spcFirstLastPara="1" wrap="square" lIns="92425" tIns="92425" rIns="92425" bIns="92425" anchor="ctr" anchorCtr="0">
            <a:normAutofit/>
          </a:bodyPr>
          <a:lstStyle/>
          <a:p>
            <a:pPr marL="0" lvl="0" indent="0" algn="r" rtl="0">
              <a:spcBef>
                <a:spcPts val="0"/>
              </a:spcBef>
              <a:spcAft>
                <a:spcPts val="0"/>
              </a:spcAft>
              <a:buNone/>
            </a:pPr>
            <a:fld id="{00000000-1234-1234-1234-123412341234}" type="slidenum">
              <a:rPr lang="en" sz="1000">
                <a:solidFill>
                  <a:srgbClr val="595959"/>
                </a:solidFill>
              </a:rPr>
              <a:t>13</a:t>
            </a:fld>
            <a:endParaRPr sz="1000">
              <a:solidFill>
                <a:srgbClr val="595959"/>
              </a:solidFill>
            </a:endParaRPr>
          </a:p>
        </p:txBody>
      </p:sp>
      <p:pic>
        <p:nvPicPr>
          <p:cNvPr id="350" name="Google Shape;350;p25"/>
          <p:cNvPicPr preferRelativeResize="0"/>
          <p:nvPr/>
        </p:nvPicPr>
        <p:blipFill rotWithShape="1">
          <a:blip r:embed="rId3">
            <a:alphaModFix/>
          </a:blip>
          <a:srcRect t="22438" b="7484"/>
          <a:stretch/>
        </p:blipFill>
        <p:spPr>
          <a:xfrm>
            <a:off x="6740929" y="838300"/>
            <a:ext cx="3338146" cy="3118758"/>
          </a:xfrm>
          <a:prstGeom prst="rect">
            <a:avLst/>
          </a:prstGeom>
          <a:noFill/>
          <a:ln>
            <a:noFill/>
          </a:ln>
        </p:spPr>
      </p:pic>
      <p:pic>
        <p:nvPicPr>
          <p:cNvPr id="351" name="Google Shape;351;p25"/>
          <p:cNvPicPr preferRelativeResize="0"/>
          <p:nvPr/>
        </p:nvPicPr>
        <p:blipFill rotWithShape="1">
          <a:blip r:embed="rId4">
            <a:alphaModFix/>
          </a:blip>
          <a:srcRect t="43814" r="20578" b="14349"/>
          <a:stretch/>
        </p:blipFill>
        <p:spPr>
          <a:xfrm>
            <a:off x="229250" y="838300"/>
            <a:ext cx="6337245" cy="2503608"/>
          </a:xfrm>
          <a:prstGeom prst="rect">
            <a:avLst/>
          </a:prstGeom>
          <a:noFill/>
          <a:ln>
            <a:noFill/>
          </a:ln>
        </p:spPr>
      </p:pic>
      <p:pic>
        <p:nvPicPr>
          <p:cNvPr id="352" name="Google Shape;352;p25"/>
          <p:cNvPicPr preferRelativeResize="0"/>
          <p:nvPr/>
        </p:nvPicPr>
        <p:blipFill rotWithShape="1">
          <a:blip r:embed="rId5">
            <a:alphaModFix/>
          </a:blip>
          <a:srcRect/>
          <a:stretch/>
        </p:blipFill>
        <p:spPr>
          <a:xfrm>
            <a:off x="4193315" y="3467140"/>
            <a:ext cx="2373178" cy="3164234"/>
          </a:xfrm>
          <a:prstGeom prst="rect">
            <a:avLst/>
          </a:prstGeom>
          <a:noFill/>
          <a:ln>
            <a:noFill/>
          </a:ln>
        </p:spPr>
      </p:pic>
      <p:sp>
        <p:nvSpPr>
          <p:cNvPr id="353" name="Google Shape;353;p25"/>
          <p:cNvSpPr txBox="1"/>
          <p:nvPr/>
        </p:nvSpPr>
        <p:spPr>
          <a:xfrm>
            <a:off x="229275" y="3003190"/>
            <a:ext cx="6337200" cy="338700"/>
          </a:xfrm>
          <a:prstGeom prst="rect">
            <a:avLst/>
          </a:prstGeom>
          <a:solidFill>
            <a:srgbClr val="000000">
              <a:alpha val="4824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i="1">
                <a:solidFill>
                  <a:srgbClr val="FFFFFF"/>
                </a:solidFill>
                <a:latin typeface="Fira Sans"/>
                <a:ea typeface="Fira Sans"/>
                <a:cs typeface="Fira Sans"/>
                <a:sym typeface="Fira Sans"/>
              </a:rPr>
              <a:t>Role playing to build communication skills </a:t>
            </a:r>
            <a:r>
              <a:rPr lang="en" sz="1000" b="0" i="1" u="none" strike="noStrike" cap="none">
                <a:solidFill>
                  <a:srgbClr val="FFFFFF"/>
                </a:solidFill>
                <a:latin typeface="Fira Sans"/>
                <a:ea typeface="Fira Sans"/>
                <a:cs typeface="Fira Sans"/>
                <a:sym typeface="Fira Sans"/>
              </a:rPr>
              <a:t>in a rural community venue.</a:t>
            </a:r>
            <a:endParaRPr sz="1000" b="0" i="1" u="none" strike="noStrike" cap="none">
              <a:solidFill>
                <a:srgbClr val="FFFFFF"/>
              </a:solidFill>
              <a:latin typeface="Fira Sans"/>
              <a:ea typeface="Fira Sans"/>
              <a:cs typeface="Fira Sans"/>
              <a:sym typeface="Fira Sans"/>
            </a:endParaRPr>
          </a:p>
        </p:txBody>
      </p:sp>
      <p:sp>
        <p:nvSpPr>
          <p:cNvPr id="354" name="Google Shape;354;p25"/>
          <p:cNvSpPr txBox="1"/>
          <p:nvPr/>
        </p:nvSpPr>
        <p:spPr>
          <a:xfrm>
            <a:off x="4193315" y="6309981"/>
            <a:ext cx="2373300" cy="323100"/>
          </a:xfrm>
          <a:prstGeom prst="rect">
            <a:avLst/>
          </a:prstGeom>
          <a:solidFill>
            <a:srgbClr val="000000">
              <a:alpha val="4824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900" b="0" i="1" u="none" strike="noStrike" cap="none">
                <a:solidFill>
                  <a:srgbClr val="FFFFFF"/>
                </a:solidFill>
                <a:latin typeface="Fira Sans"/>
                <a:ea typeface="Fira Sans"/>
                <a:cs typeface="Fira Sans"/>
                <a:sym typeface="Fira Sans"/>
              </a:rPr>
              <a:t>Filling out “Crossing the Bridge” poster.</a:t>
            </a:r>
            <a:endParaRPr sz="900" b="0" i="1" u="none" strike="noStrike" cap="none">
              <a:solidFill>
                <a:srgbClr val="FFFFFF"/>
              </a:solidFill>
              <a:latin typeface="Fira Sans"/>
              <a:ea typeface="Fira Sans"/>
              <a:cs typeface="Fira Sans"/>
              <a:sym typeface="Fira Sans"/>
            </a:endParaRPr>
          </a:p>
        </p:txBody>
      </p:sp>
      <p:pic>
        <p:nvPicPr>
          <p:cNvPr id="355" name="Google Shape;355;p25"/>
          <p:cNvPicPr preferRelativeResize="0"/>
          <p:nvPr/>
        </p:nvPicPr>
        <p:blipFill rotWithShape="1">
          <a:blip r:embed="rId6">
            <a:alphaModFix/>
          </a:blip>
          <a:srcRect/>
          <a:stretch/>
        </p:blipFill>
        <p:spPr>
          <a:xfrm>
            <a:off x="6740929" y="4127777"/>
            <a:ext cx="3338147" cy="2503598"/>
          </a:xfrm>
          <a:prstGeom prst="rect">
            <a:avLst/>
          </a:prstGeom>
          <a:noFill/>
          <a:ln>
            <a:noFill/>
          </a:ln>
        </p:spPr>
      </p:pic>
      <p:sp>
        <p:nvSpPr>
          <p:cNvPr id="356" name="Google Shape;356;p25"/>
          <p:cNvSpPr txBox="1"/>
          <p:nvPr/>
        </p:nvSpPr>
        <p:spPr>
          <a:xfrm>
            <a:off x="6741190" y="6309981"/>
            <a:ext cx="3338100" cy="338700"/>
          </a:xfrm>
          <a:prstGeom prst="rect">
            <a:avLst/>
          </a:prstGeom>
          <a:solidFill>
            <a:srgbClr val="000000">
              <a:alpha val="4824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FFFFFF"/>
                </a:solidFill>
                <a:latin typeface="Fira Sans"/>
                <a:ea typeface="Fira Sans"/>
                <a:cs typeface="Fira Sans"/>
                <a:sym typeface="Fira Sans"/>
              </a:rPr>
              <a:t>Reviewing diary entries from AGYW with shared goals.</a:t>
            </a:r>
            <a:endParaRPr sz="1000" b="0" i="1" u="none" strike="noStrike" cap="none">
              <a:solidFill>
                <a:srgbClr val="FFFFFF"/>
              </a:solidFill>
              <a:latin typeface="Fira Sans"/>
              <a:ea typeface="Fira Sans"/>
              <a:cs typeface="Fira Sans"/>
              <a:sym typeface="Fira Sans"/>
            </a:endParaRPr>
          </a:p>
        </p:txBody>
      </p:sp>
      <p:pic>
        <p:nvPicPr>
          <p:cNvPr id="357" name="Google Shape;357;p25"/>
          <p:cNvPicPr preferRelativeResize="0"/>
          <p:nvPr/>
        </p:nvPicPr>
        <p:blipFill rotWithShape="1">
          <a:blip r:embed="rId7">
            <a:alphaModFix/>
          </a:blip>
          <a:srcRect r="9494"/>
          <a:stretch/>
        </p:blipFill>
        <p:spPr>
          <a:xfrm>
            <a:off x="229250" y="3490910"/>
            <a:ext cx="3789632" cy="3140465"/>
          </a:xfrm>
          <a:prstGeom prst="rect">
            <a:avLst/>
          </a:prstGeom>
          <a:noFill/>
          <a:ln>
            <a:noFill/>
          </a:ln>
        </p:spPr>
      </p:pic>
      <p:sp>
        <p:nvSpPr>
          <p:cNvPr id="358" name="Google Shape;358;p25"/>
          <p:cNvSpPr txBox="1"/>
          <p:nvPr/>
        </p:nvSpPr>
        <p:spPr>
          <a:xfrm>
            <a:off x="229250" y="6309981"/>
            <a:ext cx="3789600" cy="323100"/>
          </a:xfrm>
          <a:prstGeom prst="rect">
            <a:avLst/>
          </a:prstGeom>
          <a:solidFill>
            <a:srgbClr val="000000">
              <a:alpha val="48240"/>
            </a:srgbClr>
          </a:solidFill>
          <a:ln>
            <a:noFill/>
          </a:ln>
        </p:spPr>
        <p:txBody>
          <a:bodyPr spcFirstLastPara="1" wrap="square" lIns="91425" tIns="91425" rIns="0"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900" b="0" i="1" u="none" strike="noStrike" cap="none">
                <a:solidFill>
                  <a:srgbClr val="FFFFFF"/>
                </a:solidFill>
                <a:latin typeface="Fira Sans"/>
                <a:ea typeface="Fira Sans"/>
                <a:cs typeface="Fira Sans"/>
                <a:sym typeface="Fira Sans"/>
              </a:rPr>
              <a:t>Voting on relationship attributes during a mock call-in radio show. </a:t>
            </a:r>
            <a:endParaRPr sz="900" b="0" i="1" u="none" strike="noStrike" cap="none">
              <a:solidFill>
                <a:srgbClr val="FFFFFF"/>
              </a:solidFill>
              <a:latin typeface="Fira Sans"/>
              <a:ea typeface="Fira Sans"/>
              <a:cs typeface="Fira Sans"/>
              <a:sym typeface="Fira Sans"/>
            </a:endParaRPr>
          </a:p>
        </p:txBody>
      </p:sp>
      <p:sp>
        <p:nvSpPr>
          <p:cNvPr id="359" name="Google Shape;359;p25"/>
          <p:cNvSpPr txBox="1"/>
          <p:nvPr/>
        </p:nvSpPr>
        <p:spPr>
          <a:xfrm>
            <a:off x="6741190" y="3635665"/>
            <a:ext cx="3338100" cy="323100"/>
          </a:xfrm>
          <a:prstGeom prst="rect">
            <a:avLst/>
          </a:prstGeom>
          <a:solidFill>
            <a:srgbClr val="000000">
              <a:alpha val="4824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900" b="0" i="1" u="none" strike="noStrike" cap="none">
                <a:solidFill>
                  <a:srgbClr val="FFFFFF"/>
                </a:solidFill>
                <a:latin typeface="Fira Sans"/>
                <a:ea typeface="Fira Sans"/>
                <a:cs typeface="Fira Sans"/>
                <a:sym typeface="Fira Sans"/>
              </a:rPr>
              <a:t>Exploring relationship “must-haves” and “deal breakers.”</a:t>
            </a:r>
            <a:endParaRPr sz="900" b="0" i="1" u="none" strike="noStrike" cap="none">
              <a:solidFill>
                <a:srgbClr val="FFFFFF"/>
              </a:solidFill>
              <a:latin typeface="Fira Sans"/>
              <a:ea typeface="Fira Sans"/>
              <a:cs typeface="Fira Sans"/>
              <a:sym typeface="Fir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363"/>
        <p:cNvGrpSpPr/>
        <p:nvPr/>
      </p:nvGrpSpPr>
      <p:grpSpPr>
        <a:xfrm>
          <a:off x="0" y="0"/>
          <a:ext cx="0" cy="0"/>
          <a:chOff x="0" y="0"/>
          <a:chExt cx="0" cy="0"/>
        </a:xfrm>
      </p:grpSpPr>
      <p:sp>
        <p:nvSpPr>
          <p:cNvPr id="364" name="Google Shape;364;p26"/>
          <p:cNvSpPr txBox="1"/>
          <p:nvPr/>
        </p:nvSpPr>
        <p:spPr>
          <a:xfrm>
            <a:off x="9100150" y="838300"/>
            <a:ext cx="3000000" cy="3482700"/>
          </a:xfrm>
          <a:prstGeom prst="rect">
            <a:avLst/>
          </a:prstGeom>
          <a:noFill/>
          <a:ln>
            <a:noFill/>
          </a:ln>
        </p:spPr>
        <p:txBody>
          <a:bodyPr spcFirstLastPara="1" wrap="square" lIns="274300" tIns="182875" rIns="0" bIns="0" anchor="t" anchorCtr="0">
            <a:noAutofit/>
          </a:bodyPr>
          <a:lstStyle/>
          <a:p>
            <a:pPr marL="0" lvl="0" indent="0" algn="l" rtl="0">
              <a:lnSpc>
                <a:spcPct val="100000"/>
              </a:lnSpc>
              <a:spcBef>
                <a:spcPts val="0"/>
              </a:spcBef>
              <a:spcAft>
                <a:spcPts val="0"/>
              </a:spcAft>
              <a:buNone/>
            </a:pPr>
            <a:r>
              <a:rPr lang="en" sz="2000">
                <a:solidFill>
                  <a:srgbClr val="394C69"/>
                </a:solidFill>
                <a:latin typeface="Roboto Black"/>
                <a:ea typeface="Roboto Black"/>
                <a:cs typeface="Roboto Black"/>
                <a:sym typeface="Roboto Black"/>
              </a:rPr>
              <a:t>Results in healthier communication styles, behaviors, and habits.</a:t>
            </a:r>
            <a:endParaRPr sz="2000">
              <a:solidFill>
                <a:srgbClr val="394C69"/>
              </a:solidFill>
              <a:latin typeface="Roboto Light"/>
              <a:ea typeface="Roboto Light"/>
              <a:cs typeface="Roboto Light"/>
              <a:sym typeface="Roboto Light"/>
            </a:endParaRPr>
          </a:p>
          <a:p>
            <a:pPr marL="0" lvl="0" indent="0" algn="l" rtl="0">
              <a:spcBef>
                <a:spcPts val="1000"/>
              </a:spcBef>
              <a:spcAft>
                <a:spcPts val="1000"/>
              </a:spcAft>
              <a:buClr>
                <a:schemeClr val="dk1"/>
              </a:buClr>
              <a:buSzPts val="1100"/>
              <a:buFont typeface="Arial"/>
              <a:buNone/>
            </a:pPr>
            <a:endParaRPr sz="2000">
              <a:solidFill>
                <a:srgbClr val="394C69"/>
              </a:solidFill>
              <a:latin typeface="Roboto Light"/>
              <a:ea typeface="Roboto Light"/>
              <a:cs typeface="Roboto Light"/>
              <a:sym typeface="Roboto Light"/>
            </a:endParaRPr>
          </a:p>
        </p:txBody>
      </p:sp>
      <p:sp>
        <p:nvSpPr>
          <p:cNvPr id="365" name="Google Shape;365;p26"/>
          <p:cNvSpPr/>
          <p:nvPr/>
        </p:nvSpPr>
        <p:spPr>
          <a:xfrm>
            <a:off x="9396975" y="2153137"/>
            <a:ext cx="2478900" cy="1446300"/>
          </a:xfrm>
          <a:prstGeom prst="wedgeRectCallout">
            <a:avLst>
              <a:gd name="adj1" fmla="val -33633"/>
              <a:gd name="adj2" fmla="val 63946"/>
            </a:avLst>
          </a:prstGeom>
          <a:solidFill>
            <a:srgbClr val="FFC9BC"/>
          </a:solidFill>
          <a:ln>
            <a:noFill/>
          </a:ln>
        </p:spPr>
        <p:txBody>
          <a:bodyPr spcFirstLastPara="1" wrap="square" lIns="182875" tIns="91425" rIns="182875" bIns="0" anchor="t" anchorCtr="0">
            <a:noAutofit/>
          </a:bodyPr>
          <a:lstStyle/>
          <a:p>
            <a:pPr marL="0" lvl="0" indent="0" algn="l" rtl="0">
              <a:spcBef>
                <a:spcPts val="0"/>
              </a:spcBef>
              <a:spcAft>
                <a:spcPts val="0"/>
              </a:spcAft>
              <a:buClr>
                <a:srgbClr val="000000"/>
              </a:buClr>
              <a:buSzPts val="1100"/>
              <a:buFont typeface="Arial"/>
              <a:buNone/>
            </a:pPr>
            <a:r>
              <a:rPr lang="en" i="1">
                <a:solidFill>
                  <a:srgbClr val="000000"/>
                </a:solidFill>
                <a:latin typeface="Merriweather"/>
                <a:ea typeface="Merriweather"/>
                <a:cs typeface="Merriweather"/>
                <a:sym typeface="Merriweather"/>
              </a:rPr>
              <a:t>“Now I can speak for myself. Now I know that if I want to use a condom I can without anybody stopping me.” </a:t>
            </a:r>
            <a:endParaRPr sz="1200" i="1">
              <a:solidFill>
                <a:srgbClr val="000000"/>
              </a:solidFill>
              <a:latin typeface="Merriweather"/>
              <a:ea typeface="Merriweather"/>
              <a:cs typeface="Merriweather"/>
              <a:sym typeface="Merriweather"/>
            </a:endParaRPr>
          </a:p>
          <a:p>
            <a:pPr marL="0" marR="0" lvl="0" indent="0" algn="r" rtl="0">
              <a:lnSpc>
                <a:spcPct val="100000"/>
              </a:lnSpc>
              <a:spcBef>
                <a:spcPts val="500"/>
              </a:spcBef>
              <a:spcAft>
                <a:spcPts val="0"/>
              </a:spcAft>
              <a:buNone/>
            </a:pPr>
            <a:r>
              <a:rPr lang="en" sz="1000">
                <a:solidFill>
                  <a:srgbClr val="000000"/>
                </a:solidFill>
                <a:latin typeface="Roboto"/>
                <a:ea typeface="Roboto"/>
                <a:cs typeface="Roboto"/>
                <a:sym typeface="Roboto"/>
              </a:rPr>
              <a:t>- Participant, Relationship Workshop</a:t>
            </a:r>
            <a:endParaRPr sz="1000">
              <a:solidFill>
                <a:srgbClr val="000000"/>
              </a:solidFill>
              <a:latin typeface="Roboto"/>
              <a:ea typeface="Roboto"/>
              <a:cs typeface="Roboto"/>
              <a:sym typeface="Roboto"/>
            </a:endParaRPr>
          </a:p>
          <a:p>
            <a:pPr marL="0" marR="0" lvl="0" indent="0" algn="l" rtl="0">
              <a:lnSpc>
                <a:spcPct val="100000"/>
              </a:lnSpc>
              <a:spcBef>
                <a:spcPts val="0"/>
              </a:spcBef>
              <a:spcAft>
                <a:spcPts val="0"/>
              </a:spcAft>
              <a:buNone/>
            </a:pPr>
            <a:endParaRPr sz="1100" i="1">
              <a:solidFill>
                <a:srgbClr val="000000"/>
              </a:solidFill>
              <a:latin typeface="Merriweather Light"/>
              <a:ea typeface="Merriweather Light"/>
              <a:cs typeface="Merriweather Light"/>
              <a:sym typeface="Merriweather Light"/>
            </a:endParaRPr>
          </a:p>
        </p:txBody>
      </p:sp>
      <p:sp>
        <p:nvSpPr>
          <p:cNvPr id="366" name="Google Shape;366;p26"/>
          <p:cNvSpPr/>
          <p:nvPr/>
        </p:nvSpPr>
        <p:spPr>
          <a:xfrm>
            <a:off x="6453725" y="2153137"/>
            <a:ext cx="2478900" cy="1446300"/>
          </a:xfrm>
          <a:prstGeom prst="wedgeRectCallout">
            <a:avLst>
              <a:gd name="adj1" fmla="val -33633"/>
              <a:gd name="adj2" fmla="val 63946"/>
            </a:avLst>
          </a:prstGeom>
          <a:solidFill>
            <a:srgbClr val="FFC9BC"/>
          </a:solidFill>
          <a:ln>
            <a:noFill/>
          </a:ln>
        </p:spPr>
        <p:txBody>
          <a:bodyPr spcFirstLastPara="1" wrap="square" lIns="182875" tIns="91425" rIns="182875" bIns="0" anchor="t" anchorCtr="0">
            <a:noAutofit/>
          </a:bodyPr>
          <a:lstStyle/>
          <a:p>
            <a:pPr marL="0" lvl="0" indent="0" algn="l" rtl="0">
              <a:spcBef>
                <a:spcPts val="0"/>
              </a:spcBef>
              <a:spcAft>
                <a:spcPts val="0"/>
              </a:spcAft>
              <a:buClr>
                <a:srgbClr val="000000"/>
              </a:buClr>
              <a:buSzPts val="1100"/>
              <a:buFont typeface="Arial"/>
              <a:buNone/>
            </a:pPr>
            <a:r>
              <a:rPr lang="en" i="1">
                <a:solidFill>
                  <a:srgbClr val="000000"/>
                </a:solidFill>
                <a:latin typeface="Merriweather"/>
                <a:ea typeface="Merriweather"/>
                <a:cs typeface="Merriweather"/>
                <a:sym typeface="Merriweather"/>
              </a:rPr>
              <a:t>“</a:t>
            </a:r>
            <a:r>
              <a:rPr lang="en" i="1">
                <a:latin typeface="Merriweather"/>
                <a:ea typeface="Merriweather"/>
                <a:cs typeface="Merriweather"/>
                <a:sym typeface="Merriweather"/>
              </a:rPr>
              <a:t>I've changed who I was the past years to who I am this year because of the workshop that I attended.”</a:t>
            </a:r>
            <a:r>
              <a:rPr lang="en" i="1">
                <a:solidFill>
                  <a:srgbClr val="000000"/>
                </a:solidFill>
                <a:latin typeface="Merriweather"/>
                <a:ea typeface="Merriweather"/>
                <a:cs typeface="Merriweather"/>
                <a:sym typeface="Merriweather"/>
              </a:rPr>
              <a:t> </a:t>
            </a:r>
            <a:endParaRPr sz="1200" i="1">
              <a:solidFill>
                <a:srgbClr val="000000"/>
              </a:solidFill>
              <a:latin typeface="Merriweather"/>
              <a:ea typeface="Merriweather"/>
              <a:cs typeface="Merriweather"/>
              <a:sym typeface="Merriweather"/>
            </a:endParaRPr>
          </a:p>
          <a:p>
            <a:pPr marL="0" marR="0" lvl="0" indent="0" algn="r" rtl="0">
              <a:lnSpc>
                <a:spcPct val="100000"/>
              </a:lnSpc>
              <a:spcBef>
                <a:spcPts val="500"/>
              </a:spcBef>
              <a:spcAft>
                <a:spcPts val="0"/>
              </a:spcAft>
              <a:buNone/>
            </a:pPr>
            <a:r>
              <a:rPr lang="en" sz="1000">
                <a:solidFill>
                  <a:srgbClr val="000000"/>
                </a:solidFill>
                <a:latin typeface="Roboto"/>
                <a:ea typeface="Roboto"/>
                <a:cs typeface="Roboto"/>
                <a:sym typeface="Roboto"/>
              </a:rPr>
              <a:t>- Participant, Relationship Workshop</a:t>
            </a:r>
            <a:endParaRPr sz="1000">
              <a:solidFill>
                <a:srgbClr val="000000"/>
              </a:solidFill>
              <a:latin typeface="Roboto"/>
              <a:ea typeface="Roboto"/>
              <a:cs typeface="Roboto"/>
              <a:sym typeface="Roboto"/>
            </a:endParaRPr>
          </a:p>
          <a:p>
            <a:pPr marL="0" marR="0" lvl="0" indent="0" algn="l" rtl="0">
              <a:lnSpc>
                <a:spcPct val="100000"/>
              </a:lnSpc>
              <a:spcBef>
                <a:spcPts val="0"/>
              </a:spcBef>
              <a:spcAft>
                <a:spcPts val="0"/>
              </a:spcAft>
              <a:buNone/>
            </a:pPr>
            <a:endParaRPr sz="1100" i="1">
              <a:solidFill>
                <a:srgbClr val="000000"/>
              </a:solidFill>
              <a:latin typeface="Merriweather Light"/>
              <a:ea typeface="Merriweather Light"/>
              <a:cs typeface="Merriweather Light"/>
              <a:sym typeface="Merriweather Light"/>
            </a:endParaRPr>
          </a:p>
        </p:txBody>
      </p:sp>
      <p:sp>
        <p:nvSpPr>
          <p:cNvPr id="367" name="Google Shape;367;p26"/>
          <p:cNvSpPr/>
          <p:nvPr/>
        </p:nvSpPr>
        <p:spPr>
          <a:xfrm>
            <a:off x="6492225" y="1044400"/>
            <a:ext cx="2477700" cy="8169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Journey progression equals healthy mindset change.</a:t>
            </a:r>
            <a:endParaRPr sz="2000">
              <a:solidFill>
                <a:srgbClr val="394C69"/>
              </a:solidFill>
              <a:latin typeface="Roboto Black"/>
              <a:ea typeface="Roboto Black"/>
              <a:cs typeface="Roboto Black"/>
              <a:sym typeface="Roboto Black"/>
            </a:endParaRPr>
          </a:p>
        </p:txBody>
      </p:sp>
      <p:sp>
        <p:nvSpPr>
          <p:cNvPr id="368" name="Google Shape;368;p26"/>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369" name="Google Shape;369;p26"/>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0" name="Google Shape;370;p26"/>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Pilot effectiveness</a:t>
            </a:r>
            <a:endParaRPr sz="2400">
              <a:solidFill>
                <a:srgbClr val="394C69"/>
              </a:solidFill>
              <a:latin typeface="Roboto Black"/>
              <a:ea typeface="Roboto Black"/>
              <a:cs typeface="Roboto Black"/>
              <a:sym typeface="Roboto Black"/>
            </a:endParaRPr>
          </a:p>
        </p:txBody>
      </p:sp>
      <p:sp>
        <p:nvSpPr>
          <p:cNvPr id="371" name="Google Shape;371;p26"/>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The Pilot increased Product Market Readiness </a:t>
            </a:r>
            <a:endParaRPr sz="3600" i="1">
              <a:solidFill>
                <a:srgbClr val="F5EDE7"/>
              </a:solidFill>
              <a:latin typeface="Merriweather"/>
              <a:ea typeface="Merriweather"/>
              <a:cs typeface="Merriweather"/>
              <a:sym typeface="Merriweather"/>
            </a:endParaRPr>
          </a:p>
        </p:txBody>
      </p:sp>
      <p:sp>
        <p:nvSpPr>
          <p:cNvPr id="372" name="Google Shape;372;p26"/>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14</a:t>
            </a:fld>
            <a:endParaRPr sz="2100">
              <a:solidFill>
                <a:srgbClr val="595959"/>
              </a:solidFill>
            </a:endParaRPr>
          </a:p>
        </p:txBody>
      </p:sp>
      <p:sp>
        <p:nvSpPr>
          <p:cNvPr id="373" name="Google Shape;373;p26"/>
          <p:cNvSpPr txBox="1"/>
          <p:nvPr/>
        </p:nvSpPr>
        <p:spPr>
          <a:xfrm>
            <a:off x="8072702" y="4760327"/>
            <a:ext cx="2043600" cy="2922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200">
                <a:solidFill>
                  <a:srgbClr val="394C69"/>
                </a:solidFill>
                <a:latin typeface="Roboto Slab Medium"/>
                <a:ea typeface="Roboto Slab Medium"/>
                <a:cs typeface="Roboto Slab Medium"/>
                <a:sym typeface="Roboto Slab Medium"/>
              </a:rPr>
              <a:t>Respect Rethabile</a:t>
            </a:r>
            <a:endParaRPr sz="1200">
              <a:solidFill>
                <a:srgbClr val="394C69"/>
              </a:solidFill>
              <a:latin typeface="Roboto Slab Medium"/>
              <a:ea typeface="Roboto Slab Medium"/>
              <a:cs typeface="Roboto Slab Medium"/>
              <a:sym typeface="Roboto Slab Medium"/>
            </a:endParaRPr>
          </a:p>
        </p:txBody>
      </p:sp>
      <p:sp>
        <p:nvSpPr>
          <p:cNvPr id="374" name="Google Shape;374;p26"/>
          <p:cNvSpPr/>
          <p:nvPr/>
        </p:nvSpPr>
        <p:spPr>
          <a:xfrm>
            <a:off x="7797191" y="4381031"/>
            <a:ext cx="310800" cy="292200"/>
          </a:xfrm>
          <a:prstGeom prst="rect">
            <a:avLst/>
          </a:prstGeom>
          <a:solidFill>
            <a:srgbClr val="37C9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5" name="Google Shape;375;p26"/>
          <p:cNvSpPr/>
          <p:nvPr/>
        </p:nvSpPr>
        <p:spPr>
          <a:xfrm>
            <a:off x="7797191" y="4755324"/>
            <a:ext cx="310800" cy="292200"/>
          </a:xfrm>
          <a:prstGeom prst="rect">
            <a:avLst/>
          </a:prstGeom>
          <a:solidFill>
            <a:srgbClr val="B991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376" name="Google Shape;376;p26"/>
          <p:cNvPicPr preferRelativeResize="0"/>
          <p:nvPr/>
        </p:nvPicPr>
        <p:blipFill>
          <a:blip r:embed="rId3">
            <a:alphaModFix/>
          </a:blip>
          <a:stretch>
            <a:fillRect/>
          </a:stretch>
        </p:blipFill>
        <p:spPr>
          <a:xfrm>
            <a:off x="7869523" y="4448507"/>
            <a:ext cx="166339" cy="157663"/>
          </a:xfrm>
          <a:prstGeom prst="rect">
            <a:avLst/>
          </a:prstGeom>
          <a:noFill/>
          <a:ln>
            <a:noFill/>
          </a:ln>
        </p:spPr>
      </p:pic>
      <p:sp>
        <p:nvSpPr>
          <p:cNvPr id="377" name="Google Shape;377;p26"/>
          <p:cNvSpPr txBox="1"/>
          <p:nvPr/>
        </p:nvSpPr>
        <p:spPr>
          <a:xfrm>
            <a:off x="8072703" y="4377490"/>
            <a:ext cx="1964100" cy="2922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200">
                <a:solidFill>
                  <a:srgbClr val="394C69"/>
                </a:solidFill>
                <a:latin typeface="Roboto Slab Medium"/>
                <a:ea typeface="Roboto Slab Medium"/>
                <a:cs typeface="Roboto Slab Medium"/>
                <a:sym typeface="Roboto Slab Medium"/>
              </a:rPr>
              <a:t>Lifestyle Lulu</a:t>
            </a:r>
            <a:endParaRPr sz="600">
              <a:solidFill>
                <a:srgbClr val="394C69"/>
              </a:solidFill>
              <a:latin typeface="Roboto Slab Medium"/>
              <a:ea typeface="Roboto Slab Medium"/>
              <a:cs typeface="Roboto Slab Medium"/>
              <a:sym typeface="Roboto Slab Medium"/>
            </a:endParaRPr>
          </a:p>
        </p:txBody>
      </p:sp>
      <p:sp>
        <p:nvSpPr>
          <p:cNvPr id="378" name="Google Shape;378;p26"/>
          <p:cNvSpPr txBox="1"/>
          <p:nvPr/>
        </p:nvSpPr>
        <p:spPr>
          <a:xfrm>
            <a:off x="7194019" y="4788484"/>
            <a:ext cx="639000" cy="266700"/>
          </a:xfrm>
          <a:prstGeom prst="rect">
            <a:avLst/>
          </a:prstGeom>
          <a:noFill/>
          <a:ln>
            <a:noFill/>
          </a:ln>
        </p:spPr>
        <p:txBody>
          <a:bodyPr spcFirstLastPara="1" wrap="square" lIns="0" tIns="109200" rIns="91425" bIns="0" anchor="ctr" anchorCtr="0">
            <a:noAutofit/>
          </a:bodyPr>
          <a:lstStyle/>
          <a:p>
            <a:pPr marL="0" marR="5080" lvl="0" indent="0" algn="r" rtl="0">
              <a:lnSpc>
                <a:spcPct val="115000"/>
              </a:lnSpc>
              <a:spcBef>
                <a:spcPts val="0"/>
              </a:spcBef>
              <a:spcAft>
                <a:spcPts val="1000"/>
              </a:spcAft>
              <a:buNone/>
            </a:pPr>
            <a:r>
              <a:rPr lang="en" sz="1800">
                <a:solidFill>
                  <a:srgbClr val="394C69"/>
                </a:solidFill>
                <a:latin typeface="Roboto Black"/>
                <a:ea typeface="Roboto Black"/>
                <a:cs typeface="Roboto Black"/>
                <a:sym typeface="Roboto Black"/>
              </a:rPr>
              <a:t>54%</a:t>
            </a:r>
            <a:endParaRPr sz="1800">
              <a:solidFill>
                <a:srgbClr val="040474"/>
              </a:solidFill>
              <a:latin typeface="Fira Sans Black"/>
              <a:ea typeface="Fira Sans Black"/>
              <a:cs typeface="Fira Sans Black"/>
              <a:sym typeface="Fira Sans Black"/>
            </a:endParaRPr>
          </a:p>
        </p:txBody>
      </p:sp>
      <p:sp>
        <p:nvSpPr>
          <p:cNvPr id="379" name="Google Shape;379;p26"/>
          <p:cNvSpPr txBox="1"/>
          <p:nvPr/>
        </p:nvSpPr>
        <p:spPr>
          <a:xfrm>
            <a:off x="7193789" y="4405647"/>
            <a:ext cx="639000" cy="266700"/>
          </a:xfrm>
          <a:prstGeom prst="rect">
            <a:avLst/>
          </a:prstGeom>
          <a:noFill/>
          <a:ln>
            <a:noFill/>
          </a:ln>
        </p:spPr>
        <p:txBody>
          <a:bodyPr spcFirstLastPara="1" wrap="square" lIns="0" tIns="109200" rIns="91425" bIns="0" anchor="ctr" anchorCtr="0">
            <a:noAutofit/>
          </a:bodyPr>
          <a:lstStyle/>
          <a:p>
            <a:pPr marL="0" marR="5080" lvl="0" indent="0" algn="r" rtl="0">
              <a:lnSpc>
                <a:spcPct val="115000"/>
              </a:lnSpc>
              <a:spcBef>
                <a:spcPts val="0"/>
              </a:spcBef>
              <a:spcAft>
                <a:spcPts val="1000"/>
              </a:spcAft>
              <a:buNone/>
            </a:pPr>
            <a:r>
              <a:rPr lang="en" sz="1800">
                <a:solidFill>
                  <a:srgbClr val="394C69"/>
                </a:solidFill>
                <a:latin typeface="Roboto Black"/>
                <a:ea typeface="Roboto Black"/>
                <a:cs typeface="Roboto Black"/>
                <a:sym typeface="Roboto Black"/>
              </a:rPr>
              <a:t>71%</a:t>
            </a:r>
            <a:endParaRPr sz="1800" i="1">
              <a:solidFill>
                <a:srgbClr val="394C69"/>
              </a:solidFill>
              <a:latin typeface="Fira Sans"/>
              <a:ea typeface="Fira Sans"/>
              <a:cs typeface="Fira Sans"/>
              <a:sym typeface="Fira Sans"/>
            </a:endParaRPr>
          </a:p>
        </p:txBody>
      </p:sp>
      <p:sp>
        <p:nvSpPr>
          <p:cNvPr id="380" name="Google Shape;380;p26"/>
          <p:cNvSpPr/>
          <p:nvPr/>
        </p:nvSpPr>
        <p:spPr>
          <a:xfrm>
            <a:off x="6859341" y="3891243"/>
            <a:ext cx="5847000" cy="435900"/>
          </a:xfrm>
          <a:prstGeom prst="rect">
            <a:avLst/>
          </a:prstGeom>
          <a:noFill/>
          <a:ln>
            <a:noFill/>
          </a:ln>
        </p:spPr>
        <p:txBody>
          <a:bodyPr spcFirstLastPara="1" wrap="square" lIns="108000" tIns="108000" rIns="0" bIns="0" anchor="t" anchorCtr="0">
            <a:noAutofit/>
          </a:bodyPr>
          <a:lstStyle/>
          <a:p>
            <a:pPr marL="0" marR="5080" lvl="0" indent="0" algn="l" rtl="0">
              <a:spcBef>
                <a:spcPts val="0"/>
              </a:spcBef>
              <a:spcAft>
                <a:spcPts val="0"/>
              </a:spcAft>
              <a:buClr>
                <a:srgbClr val="000000"/>
              </a:buClr>
              <a:buSzPts val="1100"/>
              <a:buFont typeface="Arial"/>
              <a:buNone/>
            </a:pPr>
            <a:r>
              <a:rPr lang="en" sz="1500">
                <a:solidFill>
                  <a:srgbClr val="394C69"/>
                </a:solidFill>
                <a:latin typeface="Roboto Black"/>
                <a:ea typeface="Roboto Black"/>
                <a:cs typeface="Roboto Black"/>
                <a:sym typeface="Roboto Black"/>
              </a:rPr>
              <a:t>More than half progressed from Stage 1.</a:t>
            </a:r>
            <a:endParaRPr sz="1500">
              <a:solidFill>
                <a:srgbClr val="394C69"/>
              </a:solidFill>
              <a:latin typeface="Roboto Black"/>
              <a:ea typeface="Roboto Black"/>
              <a:cs typeface="Roboto Black"/>
              <a:sym typeface="Roboto Black"/>
            </a:endParaRPr>
          </a:p>
          <a:p>
            <a:pPr marL="0" marR="5080" lvl="0" indent="0" algn="r" rtl="0">
              <a:spcBef>
                <a:spcPts val="0"/>
              </a:spcBef>
              <a:spcAft>
                <a:spcPts val="0"/>
              </a:spcAft>
              <a:buClr>
                <a:srgbClr val="000000"/>
              </a:buClr>
              <a:buSzPts val="1100"/>
              <a:buFont typeface="Arial"/>
              <a:buNone/>
            </a:pPr>
            <a:endParaRPr sz="2000">
              <a:solidFill>
                <a:srgbClr val="394C69"/>
              </a:solidFill>
              <a:latin typeface="Roboto Black"/>
              <a:ea typeface="Roboto Black"/>
              <a:cs typeface="Roboto Black"/>
              <a:sym typeface="Roboto Black"/>
            </a:endParaRPr>
          </a:p>
          <a:p>
            <a:pPr marL="0" marR="5080" lvl="0" indent="0" algn="r" rtl="0">
              <a:spcBef>
                <a:spcPts val="0"/>
              </a:spcBef>
              <a:spcAft>
                <a:spcPts val="0"/>
              </a:spcAft>
              <a:buClr>
                <a:srgbClr val="000000"/>
              </a:buClr>
              <a:buSzPts val="1100"/>
              <a:buFont typeface="Arial"/>
              <a:buNone/>
            </a:pPr>
            <a:endParaRPr sz="2000">
              <a:solidFill>
                <a:srgbClr val="394C69"/>
              </a:solidFill>
              <a:latin typeface="Roboto Black"/>
              <a:ea typeface="Roboto Black"/>
              <a:cs typeface="Roboto Black"/>
              <a:sym typeface="Roboto Black"/>
            </a:endParaRPr>
          </a:p>
        </p:txBody>
      </p:sp>
      <p:sp>
        <p:nvSpPr>
          <p:cNvPr id="381" name="Google Shape;381;p26"/>
          <p:cNvSpPr txBox="1"/>
          <p:nvPr/>
        </p:nvSpPr>
        <p:spPr>
          <a:xfrm>
            <a:off x="8039224" y="6499552"/>
            <a:ext cx="2043600" cy="2922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200">
                <a:solidFill>
                  <a:srgbClr val="394C69"/>
                </a:solidFill>
                <a:latin typeface="Roboto Slab Medium"/>
                <a:ea typeface="Roboto Slab Medium"/>
                <a:cs typeface="Roboto Slab Medium"/>
                <a:sym typeface="Roboto Slab Medium"/>
              </a:rPr>
              <a:t>Respect Rethabile</a:t>
            </a:r>
            <a:endParaRPr sz="1200">
              <a:solidFill>
                <a:srgbClr val="394C69"/>
              </a:solidFill>
              <a:latin typeface="Roboto Slab Medium"/>
              <a:ea typeface="Roboto Slab Medium"/>
              <a:cs typeface="Roboto Slab Medium"/>
              <a:sym typeface="Roboto Slab Medium"/>
            </a:endParaRPr>
          </a:p>
        </p:txBody>
      </p:sp>
      <p:sp>
        <p:nvSpPr>
          <p:cNvPr id="382" name="Google Shape;382;p26"/>
          <p:cNvSpPr/>
          <p:nvPr/>
        </p:nvSpPr>
        <p:spPr>
          <a:xfrm>
            <a:off x="7763713" y="6120256"/>
            <a:ext cx="310800" cy="292200"/>
          </a:xfrm>
          <a:prstGeom prst="rect">
            <a:avLst/>
          </a:prstGeom>
          <a:solidFill>
            <a:srgbClr val="37C9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83" name="Google Shape;383;p26"/>
          <p:cNvSpPr/>
          <p:nvPr/>
        </p:nvSpPr>
        <p:spPr>
          <a:xfrm>
            <a:off x="7763713" y="6494550"/>
            <a:ext cx="310800" cy="292200"/>
          </a:xfrm>
          <a:prstGeom prst="rect">
            <a:avLst/>
          </a:prstGeom>
          <a:solidFill>
            <a:srgbClr val="B991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384" name="Google Shape;384;p26"/>
          <p:cNvPicPr preferRelativeResize="0"/>
          <p:nvPr/>
        </p:nvPicPr>
        <p:blipFill>
          <a:blip r:embed="rId3">
            <a:alphaModFix/>
          </a:blip>
          <a:stretch>
            <a:fillRect/>
          </a:stretch>
        </p:blipFill>
        <p:spPr>
          <a:xfrm>
            <a:off x="7836045" y="6187733"/>
            <a:ext cx="166339" cy="157663"/>
          </a:xfrm>
          <a:prstGeom prst="rect">
            <a:avLst/>
          </a:prstGeom>
          <a:noFill/>
          <a:ln>
            <a:noFill/>
          </a:ln>
        </p:spPr>
      </p:pic>
      <p:sp>
        <p:nvSpPr>
          <p:cNvPr id="385" name="Google Shape;385;p26"/>
          <p:cNvSpPr txBox="1"/>
          <p:nvPr/>
        </p:nvSpPr>
        <p:spPr>
          <a:xfrm>
            <a:off x="8039225" y="6116716"/>
            <a:ext cx="1964100" cy="292200"/>
          </a:xfrm>
          <a:prstGeom prst="rect">
            <a:avLst/>
          </a:prstGeom>
          <a:noFill/>
          <a:ln>
            <a:noFill/>
          </a:ln>
        </p:spPr>
        <p:txBody>
          <a:bodyPr spcFirstLastPara="1" wrap="square" lIns="91425" tIns="0" rIns="91425" bIns="0" anchor="ctr" anchorCtr="0">
            <a:noAutofit/>
          </a:bodyPr>
          <a:lstStyle/>
          <a:p>
            <a:pPr marL="0" lvl="0" indent="0" algn="l" rtl="0">
              <a:spcBef>
                <a:spcPts val="0"/>
              </a:spcBef>
              <a:spcAft>
                <a:spcPts val="0"/>
              </a:spcAft>
              <a:buNone/>
            </a:pPr>
            <a:r>
              <a:rPr lang="en" sz="1200">
                <a:solidFill>
                  <a:srgbClr val="394C69"/>
                </a:solidFill>
                <a:latin typeface="Roboto Slab Medium"/>
                <a:ea typeface="Roboto Slab Medium"/>
                <a:cs typeface="Roboto Slab Medium"/>
                <a:sym typeface="Roboto Slab Medium"/>
              </a:rPr>
              <a:t>Lifestyle Lulu</a:t>
            </a:r>
            <a:endParaRPr sz="600">
              <a:solidFill>
                <a:srgbClr val="394C69"/>
              </a:solidFill>
              <a:latin typeface="Roboto Slab Medium"/>
              <a:ea typeface="Roboto Slab Medium"/>
              <a:cs typeface="Roboto Slab Medium"/>
              <a:sym typeface="Roboto Slab Medium"/>
            </a:endParaRPr>
          </a:p>
        </p:txBody>
      </p:sp>
      <p:sp>
        <p:nvSpPr>
          <p:cNvPr id="386" name="Google Shape;386;p26"/>
          <p:cNvSpPr txBox="1"/>
          <p:nvPr/>
        </p:nvSpPr>
        <p:spPr>
          <a:xfrm>
            <a:off x="7160541" y="6527711"/>
            <a:ext cx="639000" cy="266700"/>
          </a:xfrm>
          <a:prstGeom prst="rect">
            <a:avLst/>
          </a:prstGeom>
          <a:noFill/>
          <a:ln>
            <a:noFill/>
          </a:ln>
        </p:spPr>
        <p:txBody>
          <a:bodyPr spcFirstLastPara="1" wrap="square" lIns="0" tIns="109200" rIns="91425" bIns="0" anchor="ctr" anchorCtr="0">
            <a:noAutofit/>
          </a:bodyPr>
          <a:lstStyle/>
          <a:p>
            <a:pPr marL="0" marR="5080" lvl="0" indent="0" algn="r" rtl="0">
              <a:lnSpc>
                <a:spcPct val="115000"/>
              </a:lnSpc>
              <a:spcBef>
                <a:spcPts val="0"/>
              </a:spcBef>
              <a:spcAft>
                <a:spcPts val="1000"/>
              </a:spcAft>
              <a:buNone/>
            </a:pPr>
            <a:r>
              <a:rPr lang="en" sz="1800">
                <a:solidFill>
                  <a:srgbClr val="394C69"/>
                </a:solidFill>
                <a:latin typeface="Roboto Black"/>
                <a:ea typeface="Roboto Black"/>
                <a:cs typeface="Roboto Black"/>
                <a:sym typeface="Roboto Black"/>
              </a:rPr>
              <a:t>46%</a:t>
            </a:r>
            <a:endParaRPr sz="1800">
              <a:solidFill>
                <a:srgbClr val="040474"/>
              </a:solidFill>
              <a:latin typeface="Fira Sans Black"/>
              <a:ea typeface="Fira Sans Black"/>
              <a:cs typeface="Fira Sans Black"/>
              <a:sym typeface="Fira Sans Black"/>
            </a:endParaRPr>
          </a:p>
        </p:txBody>
      </p:sp>
      <p:sp>
        <p:nvSpPr>
          <p:cNvPr id="387" name="Google Shape;387;p26"/>
          <p:cNvSpPr txBox="1"/>
          <p:nvPr/>
        </p:nvSpPr>
        <p:spPr>
          <a:xfrm>
            <a:off x="7160311" y="6144874"/>
            <a:ext cx="639000" cy="266700"/>
          </a:xfrm>
          <a:prstGeom prst="rect">
            <a:avLst/>
          </a:prstGeom>
          <a:noFill/>
          <a:ln>
            <a:noFill/>
          </a:ln>
        </p:spPr>
        <p:txBody>
          <a:bodyPr spcFirstLastPara="1" wrap="square" lIns="0" tIns="109200" rIns="91425" bIns="0" anchor="ctr" anchorCtr="0">
            <a:noAutofit/>
          </a:bodyPr>
          <a:lstStyle/>
          <a:p>
            <a:pPr marL="0" marR="5080" lvl="0" indent="0" algn="r" rtl="0">
              <a:lnSpc>
                <a:spcPct val="115000"/>
              </a:lnSpc>
              <a:spcBef>
                <a:spcPts val="0"/>
              </a:spcBef>
              <a:spcAft>
                <a:spcPts val="1000"/>
              </a:spcAft>
              <a:buNone/>
            </a:pPr>
            <a:r>
              <a:rPr lang="en" sz="1800">
                <a:solidFill>
                  <a:srgbClr val="394C69"/>
                </a:solidFill>
                <a:latin typeface="Roboto Black"/>
                <a:ea typeface="Roboto Black"/>
                <a:cs typeface="Roboto Black"/>
                <a:sym typeface="Roboto Black"/>
              </a:rPr>
              <a:t>51%</a:t>
            </a:r>
            <a:endParaRPr sz="1800" i="1">
              <a:solidFill>
                <a:srgbClr val="394C69"/>
              </a:solidFill>
              <a:latin typeface="Fira Sans"/>
              <a:ea typeface="Fira Sans"/>
              <a:cs typeface="Fira Sans"/>
              <a:sym typeface="Fira Sans"/>
            </a:endParaRPr>
          </a:p>
        </p:txBody>
      </p:sp>
      <p:pic>
        <p:nvPicPr>
          <p:cNvPr id="388" name="Google Shape;388;p26"/>
          <p:cNvPicPr preferRelativeResize="0"/>
          <p:nvPr/>
        </p:nvPicPr>
        <p:blipFill>
          <a:blip r:embed="rId4">
            <a:alphaModFix/>
          </a:blip>
          <a:stretch>
            <a:fillRect/>
          </a:stretch>
        </p:blipFill>
        <p:spPr>
          <a:xfrm>
            <a:off x="7871037" y="4838856"/>
            <a:ext cx="163509" cy="125283"/>
          </a:xfrm>
          <a:prstGeom prst="rect">
            <a:avLst/>
          </a:prstGeom>
          <a:noFill/>
          <a:ln>
            <a:noFill/>
          </a:ln>
        </p:spPr>
      </p:pic>
      <p:pic>
        <p:nvPicPr>
          <p:cNvPr id="389" name="Google Shape;389;p26"/>
          <p:cNvPicPr preferRelativeResize="0"/>
          <p:nvPr/>
        </p:nvPicPr>
        <p:blipFill>
          <a:blip r:embed="rId4">
            <a:alphaModFix/>
          </a:blip>
          <a:stretch>
            <a:fillRect/>
          </a:stretch>
        </p:blipFill>
        <p:spPr>
          <a:xfrm>
            <a:off x="7837559" y="6583073"/>
            <a:ext cx="163509" cy="125283"/>
          </a:xfrm>
          <a:prstGeom prst="rect">
            <a:avLst/>
          </a:prstGeom>
          <a:noFill/>
          <a:ln>
            <a:noFill/>
          </a:ln>
        </p:spPr>
      </p:pic>
      <p:sp>
        <p:nvSpPr>
          <p:cNvPr id="390" name="Google Shape;390;p26"/>
          <p:cNvSpPr/>
          <p:nvPr/>
        </p:nvSpPr>
        <p:spPr>
          <a:xfrm>
            <a:off x="6956851" y="5467476"/>
            <a:ext cx="6543900" cy="5034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1500">
                <a:solidFill>
                  <a:srgbClr val="394C69"/>
                </a:solidFill>
                <a:latin typeface="Roboto Black"/>
                <a:ea typeface="Roboto Black"/>
                <a:cs typeface="Roboto Black"/>
                <a:sym typeface="Roboto Black"/>
              </a:rPr>
              <a:t>Nearly half reached the “big flip”</a:t>
            </a:r>
            <a:endParaRPr sz="1500">
              <a:solidFill>
                <a:srgbClr val="394C69"/>
              </a:solidFill>
              <a:latin typeface="Roboto Black"/>
              <a:ea typeface="Roboto Black"/>
              <a:cs typeface="Roboto Black"/>
              <a:sym typeface="Roboto Black"/>
            </a:endParaRPr>
          </a:p>
          <a:p>
            <a:pPr marL="0" marR="0" lvl="0" indent="0" algn="l" rtl="0">
              <a:lnSpc>
                <a:spcPct val="95000"/>
              </a:lnSpc>
              <a:spcBef>
                <a:spcPts val="0"/>
              </a:spcBef>
              <a:spcAft>
                <a:spcPts val="0"/>
              </a:spcAft>
              <a:buNone/>
            </a:pPr>
            <a:r>
              <a:rPr lang="en" sz="1500">
                <a:solidFill>
                  <a:srgbClr val="394C69"/>
                </a:solidFill>
                <a:latin typeface="Roboto Black"/>
                <a:ea typeface="Roboto Black"/>
                <a:cs typeface="Roboto Black"/>
                <a:sym typeface="Roboto Black"/>
              </a:rPr>
              <a:t>and are ready for prevention.</a:t>
            </a:r>
            <a:endParaRPr sz="1500">
              <a:solidFill>
                <a:srgbClr val="394C69"/>
              </a:solidFill>
              <a:latin typeface="Roboto Black"/>
              <a:ea typeface="Roboto Black"/>
              <a:cs typeface="Roboto Black"/>
              <a:sym typeface="Roboto Black"/>
            </a:endParaRPr>
          </a:p>
        </p:txBody>
      </p:sp>
      <p:cxnSp>
        <p:nvCxnSpPr>
          <p:cNvPr id="391" name="Google Shape;391;p26"/>
          <p:cNvCxnSpPr/>
          <p:nvPr/>
        </p:nvCxnSpPr>
        <p:spPr>
          <a:xfrm>
            <a:off x="5989373" y="4721154"/>
            <a:ext cx="1181400" cy="0"/>
          </a:xfrm>
          <a:prstGeom prst="straightConnector1">
            <a:avLst/>
          </a:prstGeom>
          <a:noFill/>
          <a:ln w="19050" cap="flat" cmpd="sng">
            <a:solidFill>
              <a:srgbClr val="FF5CAB"/>
            </a:solidFill>
            <a:prstDash val="solid"/>
            <a:round/>
            <a:headEnd type="none" w="med" len="med"/>
            <a:tailEnd type="none" w="med" len="med"/>
          </a:ln>
        </p:spPr>
      </p:cxnSp>
      <p:cxnSp>
        <p:nvCxnSpPr>
          <p:cNvPr id="392" name="Google Shape;392;p26"/>
          <p:cNvCxnSpPr/>
          <p:nvPr/>
        </p:nvCxnSpPr>
        <p:spPr>
          <a:xfrm>
            <a:off x="5989373" y="6453635"/>
            <a:ext cx="1181400" cy="0"/>
          </a:xfrm>
          <a:prstGeom prst="straightConnector1">
            <a:avLst/>
          </a:prstGeom>
          <a:noFill/>
          <a:ln w="19050" cap="flat" cmpd="sng">
            <a:solidFill>
              <a:srgbClr val="FF5CAB"/>
            </a:solidFill>
            <a:prstDash val="solid"/>
            <a:round/>
            <a:headEnd type="none" w="med" len="med"/>
            <a:tailEnd type="none" w="med" len="med"/>
          </a:ln>
        </p:spPr>
      </p:cxnSp>
      <p:sp>
        <p:nvSpPr>
          <p:cNvPr id="393" name="Google Shape;393;p26"/>
          <p:cNvSpPr/>
          <p:nvPr/>
        </p:nvSpPr>
        <p:spPr>
          <a:xfrm>
            <a:off x="226575" y="2317400"/>
            <a:ext cx="5847000" cy="11238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AGYW progressed in their journey </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to healthy sexual relationships; progression was durable over time.</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p:txBody>
      </p:sp>
      <p:sp>
        <p:nvSpPr>
          <p:cNvPr id="394" name="Google Shape;394;p26"/>
          <p:cNvSpPr/>
          <p:nvPr/>
        </p:nvSpPr>
        <p:spPr>
          <a:xfrm>
            <a:off x="2503984" y="5917478"/>
            <a:ext cx="1004400" cy="400500"/>
          </a:xfrm>
          <a:prstGeom prst="roundRect">
            <a:avLst>
              <a:gd name="adj" fmla="val 50000"/>
            </a:avLst>
          </a:prstGeom>
          <a:solidFill>
            <a:srgbClr val="394C6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600">
                <a:solidFill>
                  <a:srgbClr val="FFFFFF"/>
                </a:solidFill>
                <a:latin typeface="Oswald Medium"/>
                <a:ea typeface="Oswald Medium"/>
                <a:cs typeface="Oswald Medium"/>
                <a:sym typeface="Oswald Medium"/>
              </a:rPr>
              <a:t>3</a:t>
            </a:r>
            <a:endParaRPr sz="1600">
              <a:solidFill>
                <a:srgbClr val="FFFFFF"/>
              </a:solidFill>
              <a:latin typeface="Oswald Medium"/>
              <a:ea typeface="Oswald Medium"/>
              <a:cs typeface="Oswald Medium"/>
              <a:sym typeface="Oswald Medium"/>
            </a:endParaRPr>
          </a:p>
        </p:txBody>
      </p:sp>
      <p:sp>
        <p:nvSpPr>
          <p:cNvPr id="395" name="Google Shape;395;p26"/>
          <p:cNvSpPr/>
          <p:nvPr/>
        </p:nvSpPr>
        <p:spPr>
          <a:xfrm>
            <a:off x="4842410" y="5917480"/>
            <a:ext cx="10623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5</a:t>
            </a:r>
            <a:endParaRPr sz="800" b="1">
              <a:solidFill>
                <a:srgbClr val="FFFFFF"/>
              </a:solidFill>
              <a:latin typeface="Montserrat"/>
              <a:ea typeface="Montserrat"/>
              <a:cs typeface="Montserrat"/>
              <a:sym typeface="Montserrat"/>
            </a:endParaRPr>
          </a:p>
        </p:txBody>
      </p:sp>
      <p:sp>
        <p:nvSpPr>
          <p:cNvPr id="396" name="Google Shape;396;p26"/>
          <p:cNvSpPr/>
          <p:nvPr/>
        </p:nvSpPr>
        <p:spPr>
          <a:xfrm>
            <a:off x="3738767" y="5917478"/>
            <a:ext cx="10623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4</a:t>
            </a:r>
            <a:endParaRPr sz="800" b="1">
              <a:solidFill>
                <a:srgbClr val="FFFFFF"/>
              </a:solidFill>
              <a:latin typeface="Montserrat"/>
              <a:ea typeface="Montserrat"/>
              <a:cs typeface="Montserrat"/>
              <a:sym typeface="Montserrat"/>
            </a:endParaRPr>
          </a:p>
        </p:txBody>
      </p:sp>
      <p:sp>
        <p:nvSpPr>
          <p:cNvPr id="397" name="Google Shape;397;p26"/>
          <p:cNvSpPr/>
          <p:nvPr/>
        </p:nvSpPr>
        <p:spPr>
          <a:xfrm>
            <a:off x="1473848" y="5917478"/>
            <a:ext cx="1004400" cy="400500"/>
          </a:xfrm>
          <a:prstGeom prst="roundRect">
            <a:avLst>
              <a:gd name="adj" fmla="val 50000"/>
            </a:avLst>
          </a:prstGeom>
          <a:solidFill>
            <a:srgbClr val="394C69"/>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rgbClr val="FFFFFF"/>
                </a:solidFill>
                <a:latin typeface="Oswald Medium"/>
                <a:ea typeface="Oswald Medium"/>
                <a:cs typeface="Oswald Medium"/>
                <a:sym typeface="Oswald Medium"/>
              </a:rPr>
              <a:t>2</a:t>
            </a:r>
            <a:endParaRPr sz="800" b="1">
              <a:solidFill>
                <a:srgbClr val="FFFFFF"/>
              </a:solidFill>
              <a:latin typeface="Montserrat"/>
              <a:ea typeface="Montserrat"/>
              <a:cs typeface="Montserrat"/>
              <a:sym typeface="Montserrat"/>
            </a:endParaRPr>
          </a:p>
        </p:txBody>
      </p:sp>
      <p:sp>
        <p:nvSpPr>
          <p:cNvPr id="398" name="Google Shape;398;p26"/>
          <p:cNvSpPr/>
          <p:nvPr/>
        </p:nvSpPr>
        <p:spPr>
          <a:xfrm>
            <a:off x="385557" y="5917478"/>
            <a:ext cx="1062300" cy="400500"/>
          </a:xfrm>
          <a:prstGeom prst="roundRect">
            <a:avLst>
              <a:gd name="adj" fmla="val 50000"/>
            </a:avLst>
          </a:prstGeom>
          <a:solidFill>
            <a:srgbClr val="394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1</a:t>
            </a:r>
            <a:endParaRPr sz="900" b="1">
              <a:solidFill>
                <a:srgbClr val="FFFFFF"/>
              </a:solidFill>
              <a:latin typeface="Montserrat"/>
              <a:ea typeface="Montserrat"/>
              <a:cs typeface="Montserrat"/>
              <a:sym typeface="Montserrat"/>
            </a:endParaRPr>
          </a:p>
        </p:txBody>
      </p:sp>
      <p:sp>
        <p:nvSpPr>
          <p:cNvPr id="399" name="Google Shape;399;p26"/>
          <p:cNvSpPr/>
          <p:nvPr/>
        </p:nvSpPr>
        <p:spPr>
          <a:xfrm>
            <a:off x="2503984" y="4153100"/>
            <a:ext cx="10044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rgbClr val="FFFFFF"/>
                </a:solidFill>
                <a:latin typeface="Oswald Medium"/>
                <a:ea typeface="Oswald Medium"/>
                <a:cs typeface="Oswald Medium"/>
                <a:sym typeface="Oswald Medium"/>
              </a:rPr>
              <a:t>3</a:t>
            </a:r>
            <a:endParaRPr sz="800" b="1">
              <a:solidFill>
                <a:srgbClr val="FFFFFF"/>
              </a:solidFill>
              <a:latin typeface="Montserrat"/>
              <a:ea typeface="Montserrat"/>
              <a:cs typeface="Montserrat"/>
              <a:sym typeface="Montserrat"/>
            </a:endParaRPr>
          </a:p>
        </p:txBody>
      </p:sp>
      <p:sp>
        <p:nvSpPr>
          <p:cNvPr id="400" name="Google Shape;400;p26"/>
          <p:cNvSpPr/>
          <p:nvPr/>
        </p:nvSpPr>
        <p:spPr>
          <a:xfrm>
            <a:off x="3183743" y="5209879"/>
            <a:ext cx="849300" cy="241500"/>
          </a:xfrm>
          <a:prstGeom prst="roundRect">
            <a:avLst>
              <a:gd name="adj" fmla="val 50000"/>
            </a:avLst>
          </a:prstGeom>
          <a:solidFill>
            <a:srgbClr val="F5EDE7"/>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394C69"/>
                </a:solidFill>
                <a:latin typeface="Roboto"/>
                <a:ea typeface="Roboto"/>
                <a:cs typeface="Roboto"/>
                <a:sym typeface="Roboto"/>
              </a:rPr>
              <a:t>‘big flip’</a:t>
            </a:r>
            <a:endParaRPr sz="1500" b="1">
              <a:solidFill>
                <a:srgbClr val="394C69"/>
              </a:solidFill>
              <a:latin typeface="Roboto"/>
              <a:ea typeface="Roboto"/>
              <a:cs typeface="Roboto"/>
              <a:sym typeface="Roboto"/>
            </a:endParaRPr>
          </a:p>
        </p:txBody>
      </p:sp>
      <p:sp>
        <p:nvSpPr>
          <p:cNvPr id="401" name="Google Shape;401;p26"/>
          <p:cNvSpPr/>
          <p:nvPr/>
        </p:nvSpPr>
        <p:spPr>
          <a:xfrm>
            <a:off x="3485806" y="5577706"/>
            <a:ext cx="331800" cy="254700"/>
          </a:xfrm>
          <a:prstGeom prst="uturnArrow">
            <a:avLst>
              <a:gd name="adj1" fmla="val 22241"/>
              <a:gd name="adj2" fmla="val 24486"/>
              <a:gd name="adj3" fmla="val 25000"/>
              <a:gd name="adj4" fmla="val 43750"/>
              <a:gd name="adj5" fmla="val 98067"/>
            </a:avLst>
          </a:prstGeom>
          <a:solidFill>
            <a:srgbClr val="394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txBox="1"/>
          <p:nvPr/>
        </p:nvSpPr>
        <p:spPr>
          <a:xfrm>
            <a:off x="464631" y="5271043"/>
            <a:ext cx="26148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300">
                <a:solidFill>
                  <a:srgbClr val="394C69"/>
                </a:solidFill>
                <a:latin typeface="Roboto Medium"/>
                <a:ea typeface="Roboto Medium"/>
                <a:cs typeface="Roboto Medium"/>
                <a:sym typeface="Roboto Medium"/>
              </a:rPr>
              <a:t>prioritise the needs of others in their relationships</a:t>
            </a:r>
            <a:endParaRPr sz="1300">
              <a:solidFill>
                <a:srgbClr val="394C69"/>
              </a:solidFill>
              <a:latin typeface="Roboto Medium"/>
              <a:ea typeface="Roboto Medium"/>
              <a:cs typeface="Roboto Medium"/>
              <a:sym typeface="Roboto Medium"/>
            </a:endParaRPr>
          </a:p>
        </p:txBody>
      </p:sp>
      <p:sp>
        <p:nvSpPr>
          <p:cNvPr id="403" name="Google Shape;403;p26"/>
          <p:cNvSpPr txBox="1"/>
          <p:nvPr/>
        </p:nvSpPr>
        <p:spPr>
          <a:xfrm>
            <a:off x="3914572" y="5271043"/>
            <a:ext cx="23664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rgbClr val="000000"/>
              </a:buClr>
              <a:buSzPts val="1100"/>
              <a:buFont typeface="Arial"/>
              <a:buNone/>
            </a:pPr>
            <a:r>
              <a:rPr lang="en" sz="1300">
                <a:solidFill>
                  <a:srgbClr val="394C69"/>
                </a:solidFill>
                <a:latin typeface="Roboto Medium"/>
                <a:ea typeface="Roboto Medium"/>
                <a:cs typeface="Roboto Medium"/>
                <a:sym typeface="Roboto Medium"/>
              </a:rPr>
              <a:t>prioritize their sexual health in relationships</a:t>
            </a:r>
            <a:endParaRPr sz="1300">
              <a:solidFill>
                <a:srgbClr val="394C69"/>
              </a:solidFill>
              <a:latin typeface="Proxima Nova"/>
              <a:ea typeface="Proxima Nova"/>
              <a:cs typeface="Proxima Nova"/>
              <a:sym typeface="Proxima Nova"/>
            </a:endParaRPr>
          </a:p>
        </p:txBody>
      </p:sp>
      <p:sp>
        <p:nvSpPr>
          <p:cNvPr id="404" name="Google Shape;404;p26"/>
          <p:cNvSpPr/>
          <p:nvPr/>
        </p:nvSpPr>
        <p:spPr>
          <a:xfrm>
            <a:off x="385557" y="4153100"/>
            <a:ext cx="1062300" cy="400500"/>
          </a:xfrm>
          <a:prstGeom prst="roundRect">
            <a:avLst>
              <a:gd name="adj" fmla="val 50000"/>
            </a:avLst>
          </a:prstGeom>
          <a:solidFill>
            <a:srgbClr val="394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1</a:t>
            </a:r>
            <a:endParaRPr sz="900" b="1">
              <a:solidFill>
                <a:srgbClr val="FFFFFF"/>
              </a:solidFill>
              <a:latin typeface="Montserrat"/>
              <a:ea typeface="Montserrat"/>
              <a:cs typeface="Montserrat"/>
              <a:sym typeface="Montserrat"/>
            </a:endParaRPr>
          </a:p>
        </p:txBody>
      </p:sp>
      <p:sp>
        <p:nvSpPr>
          <p:cNvPr id="405" name="Google Shape;405;p26"/>
          <p:cNvSpPr/>
          <p:nvPr/>
        </p:nvSpPr>
        <p:spPr>
          <a:xfrm>
            <a:off x="1473848" y="4153100"/>
            <a:ext cx="10044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rgbClr val="FFFFFF"/>
                </a:solidFill>
                <a:latin typeface="Oswald Medium"/>
                <a:ea typeface="Oswald Medium"/>
                <a:cs typeface="Oswald Medium"/>
                <a:sym typeface="Oswald Medium"/>
              </a:rPr>
              <a:t>2</a:t>
            </a:r>
            <a:endParaRPr sz="800" b="1">
              <a:solidFill>
                <a:srgbClr val="FFFFFF"/>
              </a:solidFill>
              <a:latin typeface="Montserrat"/>
              <a:ea typeface="Montserrat"/>
              <a:cs typeface="Montserrat"/>
              <a:sym typeface="Montserrat"/>
            </a:endParaRPr>
          </a:p>
        </p:txBody>
      </p:sp>
      <p:sp>
        <p:nvSpPr>
          <p:cNvPr id="406" name="Google Shape;406;p26"/>
          <p:cNvSpPr/>
          <p:nvPr/>
        </p:nvSpPr>
        <p:spPr>
          <a:xfrm>
            <a:off x="4842410" y="4153102"/>
            <a:ext cx="10623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5</a:t>
            </a:r>
            <a:endParaRPr sz="800" b="1">
              <a:solidFill>
                <a:srgbClr val="FFFFFF"/>
              </a:solidFill>
              <a:latin typeface="Montserrat"/>
              <a:ea typeface="Montserrat"/>
              <a:cs typeface="Montserrat"/>
              <a:sym typeface="Montserrat"/>
            </a:endParaRPr>
          </a:p>
        </p:txBody>
      </p:sp>
      <p:sp>
        <p:nvSpPr>
          <p:cNvPr id="407" name="Google Shape;407;p26"/>
          <p:cNvSpPr/>
          <p:nvPr/>
        </p:nvSpPr>
        <p:spPr>
          <a:xfrm>
            <a:off x="3738767" y="4153100"/>
            <a:ext cx="10623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4</a:t>
            </a:r>
            <a:endParaRPr sz="800" b="1">
              <a:solidFill>
                <a:srgbClr val="FFFFFF"/>
              </a:solidFill>
              <a:latin typeface="Montserrat"/>
              <a:ea typeface="Montserrat"/>
              <a:cs typeface="Montserrat"/>
              <a:sym typeface="Montserrat"/>
            </a:endParaRPr>
          </a:p>
        </p:txBody>
      </p:sp>
      <p:sp>
        <p:nvSpPr>
          <p:cNvPr id="408" name="Google Shape;408;p26"/>
          <p:cNvSpPr/>
          <p:nvPr/>
        </p:nvSpPr>
        <p:spPr>
          <a:xfrm>
            <a:off x="378275" y="3785075"/>
            <a:ext cx="5409900" cy="3738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1600">
                <a:solidFill>
                  <a:srgbClr val="394C69"/>
                </a:solidFill>
                <a:latin typeface="Roboto"/>
                <a:ea typeface="Roboto"/>
                <a:cs typeface="Roboto"/>
                <a:sym typeface="Roboto"/>
              </a:rPr>
              <a:t>Journey Stage Progression:</a:t>
            </a:r>
            <a:endParaRPr sz="1600">
              <a:solidFill>
                <a:srgbClr val="394C69"/>
              </a:solidFill>
              <a:latin typeface="Roboto"/>
              <a:ea typeface="Roboto"/>
              <a:cs typeface="Roboto"/>
              <a:sym typeface="Roboto"/>
            </a:endParaRPr>
          </a:p>
        </p:txBody>
      </p:sp>
      <p:sp>
        <p:nvSpPr>
          <p:cNvPr id="409" name="Google Shape;409;p26"/>
          <p:cNvSpPr/>
          <p:nvPr/>
        </p:nvSpPr>
        <p:spPr>
          <a:xfrm>
            <a:off x="1473845" y="4683575"/>
            <a:ext cx="4431000" cy="75300"/>
          </a:xfrm>
          <a:prstGeom prst="rect">
            <a:avLst/>
          </a:prstGeom>
          <a:solidFill>
            <a:srgbClr val="FF5CAB"/>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1" i="0" u="none" strike="noStrike" cap="none">
              <a:solidFill>
                <a:srgbClr val="FFFFFF"/>
              </a:solidFill>
              <a:latin typeface="Arial Black"/>
              <a:ea typeface="Arial Black"/>
              <a:cs typeface="Arial Black"/>
              <a:sym typeface="Arial Black"/>
            </a:endParaRPr>
          </a:p>
        </p:txBody>
      </p:sp>
      <p:sp>
        <p:nvSpPr>
          <p:cNvPr id="410" name="Google Shape;410;p26"/>
          <p:cNvSpPr/>
          <p:nvPr/>
        </p:nvSpPr>
        <p:spPr>
          <a:xfrm>
            <a:off x="3738774" y="6416066"/>
            <a:ext cx="2166000" cy="75300"/>
          </a:xfrm>
          <a:prstGeom prst="rect">
            <a:avLst/>
          </a:prstGeom>
          <a:solidFill>
            <a:srgbClr val="FF5CAB"/>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1" i="0" u="none" strike="noStrike" cap="none">
              <a:solidFill>
                <a:srgbClr val="FFFFFF"/>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414"/>
        <p:cNvGrpSpPr/>
        <p:nvPr/>
      </p:nvGrpSpPr>
      <p:grpSpPr>
        <a:xfrm>
          <a:off x="0" y="0"/>
          <a:ext cx="0" cy="0"/>
          <a:chOff x="0" y="0"/>
          <a:chExt cx="0" cy="0"/>
        </a:xfrm>
      </p:grpSpPr>
      <p:sp>
        <p:nvSpPr>
          <p:cNvPr id="415" name="Google Shape;415;p27"/>
          <p:cNvSpPr/>
          <p:nvPr/>
        </p:nvSpPr>
        <p:spPr>
          <a:xfrm>
            <a:off x="6251650" y="2204400"/>
            <a:ext cx="5692800" cy="19023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16" name="Google Shape;416;p27"/>
          <p:cNvSpPr/>
          <p:nvPr/>
        </p:nvSpPr>
        <p:spPr>
          <a:xfrm>
            <a:off x="9518034" y="3772159"/>
            <a:ext cx="2219700" cy="1425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Roboto"/>
              <a:ea typeface="Roboto"/>
              <a:cs typeface="Roboto"/>
              <a:sym typeface="Roboto"/>
            </a:endParaRPr>
          </a:p>
        </p:txBody>
      </p:sp>
      <p:sp>
        <p:nvSpPr>
          <p:cNvPr id="417" name="Google Shape;417;p27"/>
          <p:cNvSpPr/>
          <p:nvPr/>
        </p:nvSpPr>
        <p:spPr>
          <a:xfrm>
            <a:off x="9543950" y="3772160"/>
            <a:ext cx="1582800" cy="142500"/>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18" name="Google Shape;418;p27"/>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419" name="Google Shape;419;p27"/>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0" name="Google Shape;420;p27"/>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Pilot effectiveness</a:t>
            </a:r>
            <a:endParaRPr sz="2400">
              <a:solidFill>
                <a:srgbClr val="394C69"/>
              </a:solidFill>
              <a:latin typeface="Roboto Black"/>
              <a:ea typeface="Roboto Black"/>
              <a:cs typeface="Roboto Black"/>
              <a:sym typeface="Roboto Black"/>
            </a:endParaRPr>
          </a:p>
        </p:txBody>
      </p:sp>
      <p:sp>
        <p:nvSpPr>
          <p:cNvPr id="421" name="Google Shape;421;p27"/>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Increased relevance and preference for HIV services</a:t>
            </a:r>
            <a:endParaRPr sz="3600">
              <a:solidFill>
                <a:srgbClr val="ECE3DD"/>
              </a:solidFill>
              <a:latin typeface="Roboto Black"/>
              <a:ea typeface="Roboto Black"/>
              <a:cs typeface="Roboto Black"/>
              <a:sym typeface="Roboto Black"/>
            </a:endParaRPr>
          </a:p>
        </p:txBody>
      </p:sp>
      <p:sp>
        <p:nvSpPr>
          <p:cNvPr id="422" name="Google Shape;422;p27"/>
          <p:cNvSpPr/>
          <p:nvPr/>
        </p:nvSpPr>
        <p:spPr>
          <a:xfrm>
            <a:off x="6251650" y="2215200"/>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23" name="Google Shape;423;p27"/>
          <p:cNvSpPr/>
          <p:nvPr/>
        </p:nvSpPr>
        <p:spPr>
          <a:xfrm>
            <a:off x="6251650" y="4234350"/>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24" name="Google Shape;424;p27"/>
          <p:cNvSpPr/>
          <p:nvPr/>
        </p:nvSpPr>
        <p:spPr>
          <a:xfrm>
            <a:off x="6251650" y="5491675"/>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25" name="Google Shape;425;p27"/>
          <p:cNvSpPr/>
          <p:nvPr/>
        </p:nvSpPr>
        <p:spPr>
          <a:xfrm>
            <a:off x="6251650" y="6250950"/>
            <a:ext cx="28893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74%</a:t>
            </a:r>
            <a:r>
              <a:rPr lang="en" sz="1200">
                <a:solidFill>
                  <a:srgbClr val="17244A"/>
                </a:solidFill>
                <a:latin typeface="Roboto"/>
                <a:ea typeface="Roboto"/>
                <a:cs typeface="Roboto"/>
                <a:sym typeface="Roboto"/>
              </a:rPr>
              <a:t> of Lifestyle Lulus</a:t>
            </a:r>
            <a:endParaRPr sz="1200">
              <a:solidFill>
                <a:srgbClr val="17244A"/>
              </a:solidFill>
              <a:latin typeface="Roboto"/>
              <a:ea typeface="Roboto"/>
              <a:cs typeface="Roboto"/>
              <a:sym typeface="Roboto"/>
            </a:endParaRPr>
          </a:p>
        </p:txBody>
      </p:sp>
      <p:sp>
        <p:nvSpPr>
          <p:cNvPr id="426" name="Google Shape;426;p27"/>
          <p:cNvSpPr/>
          <p:nvPr/>
        </p:nvSpPr>
        <p:spPr>
          <a:xfrm>
            <a:off x="6251650" y="4993625"/>
            <a:ext cx="28893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71%</a:t>
            </a:r>
            <a:r>
              <a:rPr lang="en" sz="1200">
                <a:solidFill>
                  <a:srgbClr val="17244A"/>
                </a:solidFill>
                <a:latin typeface="Roboto"/>
                <a:ea typeface="Roboto"/>
                <a:cs typeface="Roboto"/>
                <a:sym typeface="Roboto"/>
              </a:rPr>
              <a:t> of Lifestyle Lulus</a:t>
            </a:r>
            <a:endParaRPr sz="1200">
              <a:solidFill>
                <a:srgbClr val="17244A"/>
              </a:solidFill>
              <a:latin typeface="Roboto"/>
              <a:ea typeface="Roboto"/>
              <a:cs typeface="Roboto"/>
              <a:sym typeface="Roboto"/>
            </a:endParaRPr>
          </a:p>
        </p:txBody>
      </p:sp>
      <p:sp>
        <p:nvSpPr>
          <p:cNvPr id="427" name="Google Shape;427;p27"/>
          <p:cNvSpPr/>
          <p:nvPr/>
        </p:nvSpPr>
        <p:spPr>
          <a:xfrm>
            <a:off x="6251650" y="2974300"/>
            <a:ext cx="28893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97%</a:t>
            </a:r>
            <a:r>
              <a:rPr lang="en" sz="1200">
                <a:solidFill>
                  <a:srgbClr val="17244A"/>
                </a:solidFill>
                <a:latin typeface="Roboto"/>
                <a:ea typeface="Roboto"/>
                <a:cs typeface="Roboto"/>
                <a:sym typeface="Roboto"/>
              </a:rPr>
              <a:t> of Lifestyle Lulus</a:t>
            </a:r>
            <a:endParaRPr sz="1200">
              <a:solidFill>
                <a:srgbClr val="17244A"/>
              </a:solidFill>
              <a:latin typeface="Roboto"/>
              <a:ea typeface="Roboto"/>
              <a:cs typeface="Roboto"/>
              <a:sym typeface="Roboto"/>
            </a:endParaRPr>
          </a:p>
        </p:txBody>
      </p:sp>
      <p:sp>
        <p:nvSpPr>
          <p:cNvPr id="428" name="Google Shape;428;p27"/>
          <p:cNvSpPr txBox="1"/>
          <p:nvPr/>
        </p:nvSpPr>
        <p:spPr>
          <a:xfrm>
            <a:off x="6263852" y="1706092"/>
            <a:ext cx="2107200" cy="369300"/>
          </a:xfrm>
          <a:prstGeom prst="rect">
            <a:avLst/>
          </a:prstGeom>
          <a:noFill/>
          <a:ln>
            <a:noFill/>
          </a:ln>
        </p:spPr>
        <p:txBody>
          <a:bodyPr spcFirstLastPara="1" wrap="square" lIns="91425" tIns="91425" rIns="91425" bIns="91425" anchor="t" anchorCtr="0">
            <a:spAutoFit/>
          </a:bodyPr>
          <a:lstStyle/>
          <a:p>
            <a:pPr marL="12700" marR="5080" lvl="0" indent="0" algn="r" rtl="0">
              <a:lnSpc>
                <a:spcPct val="117857"/>
              </a:lnSpc>
              <a:spcBef>
                <a:spcPts val="1680"/>
              </a:spcBef>
              <a:spcAft>
                <a:spcPts val="0"/>
              </a:spcAft>
              <a:buClr>
                <a:srgbClr val="000000"/>
              </a:buClr>
              <a:buSzPts val="1100"/>
              <a:buFont typeface="Arial"/>
              <a:buNone/>
            </a:pPr>
            <a:r>
              <a:rPr lang="en" sz="1200" b="1">
                <a:solidFill>
                  <a:srgbClr val="17244A"/>
                </a:solidFill>
                <a:latin typeface="Roboto"/>
                <a:ea typeface="Roboto"/>
                <a:cs typeface="Roboto"/>
                <a:sym typeface="Roboto"/>
              </a:rPr>
              <a:t>End of Workshop </a:t>
            </a:r>
            <a:endParaRPr sz="1200">
              <a:solidFill>
                <a:srgbClr val="17244A"/>
              </a:solidFill>
              <a:latin typeface="Roboto"/>
              <a:ea typeface="Roboto"/>
              <a:cs typeface="Roboto"/>
              <a:sym typeface="Roboto"/>
            </a:endParaRPr>
          </a:p>
        </p:txBody>
      </p:sp>
      <p:sp>
        <p:nvSpPr>
          <p:cNvPr id="429" name="Google Shape;429;p27"/>
          <p:cNvSpPr txBox="1"/>
          <p:nvPr/>
        </p:nvSpPr>
        <p:spPr>
          <a:xfrm>
            <a:off x="10186063" y="1706065"/>
            <a:ext cx="1897500" cy="369300"/>
          </a:xfrm>
          <a:prstGeom prst="rect">
            <a:avLst/>
          </a:prstGeom>
          <a:noFill/>
          <a:ln>
            <a:noFill/>
          </a:ln>
        </p:spPr>
        <p:txBody>
          <a:bodyPr spcFirstLastPara="1" wrap="square" lIns="91425" tIns="91425" rIns="91425" bIns="91425" anchor="t" anchorCtr="0">
            <a:spAutoFit/>
          </a:bodyPr>
          <a:lstStyle/>
          <a:p>
            <a:pPr marL="0" marR="5080" lvl="0" indent="0" algn="l" rtl="0">
              <a:lnSpc>
                <a:spcPct val="117857"/>
              </a:lnSpc>
              <a:spcBef>
                <a:spcPts val="1680"/>
              </a:spcBef>
              <a:spcAft>
                <a:spcPts val="0"/>
              </a:spcAft>
              <a:buNone/>
            </a:pPr>
            <a:r>
              <a:rPr lang="en" sz="1200" b="1">
                <a:solidFill>
                  <a:srgbClr val="17244A"/>
                </a:solidFill>
                <a:latin typeface="Roboto"/>
                <a:ea typeface="Roboto"/>
                <a:cs typeface="Roboto"/>
                <a:sym typeface="Roboto"/>
              </a:rPr>
              <a:t>3 months later</a:t>
            </a:r>
            <a:r>
              <a:rPr lang="en" sz="1200">
                <a:solidFill>
                  <a:srgbClr val="17244A"/>
                </a:solidFill>
                <a:latin typeface="Roboto"/>
                <a:ea typeface="Roboto"/>
                <a:cs typeface="Roboto"/>
                <a:sym typeface="Roboto"/>
              </a:rPr>
              <a:t> </a:t>
            </a:r>
            <a:endParaRPr sz="1200">
              <a:solidFill>
                <a:srgbClr val="17244A"/>
              </a:solidFill>
              <a:latin typeface="Roboto"/>
              <a:ea typeface="Roboto"/>
              <a:cs typeface="Roboto"/>
              <a:sym typeface="Roboto"/>
            </a:endParaRPr>
          </a:p>
        </p:txBody>
      </p:sp>
      <p:grpSp>
        <p:nvGrpSpPr>
          <p:cNvPr id="430" name="Google Shape;430;p27"/>
          <p:cNvGrpSpPr/>
          <p:nvPr/>
        </p:nvGrpSpPr>
        <p:grpSpPr>
          <a:xfrm rot="-5400000">
            <a:off x="9207254" y="1007903"/>
            <a:ext cx="142497" cy="1815012"/>
            <a:chOff x="5781200" y="973175"/>
            <a:chExt cx="324300" cy="4312216"/>
          </a:xfrm>
        </p:grpSpPr>
        <p:sp>
          <p:nvSpPr>
            <p:cNvPr id="431" name="Google Shape;431;p27"/>
            <p:cNvSpPr/>
            <p:nvPr/>
          </p:nvSpPr>
          <p:spPr>
            <a:xfrm>
              <a:off x="5861100" y="973175"/>
              <a:ext cx="164700" cy="1259700"/>
            </a:xfrm>
            <a:prstGeom prst="roundRect">
              <a:avLst>
                <a:gd name="adj" fmla="val 50000"/>
              </a:avLst>
            </a:prstGeom>
            <a:solidFill>
              <a:srgbClr val="1D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32" name="Google Shape;432;p27"/>
            <p:cNvSpPr/>
            <p:nvPr/>
          </p:nvSpPr>
          <p:spPr>
            <a:xfrm>
              <a:off x="5781200" y="1526391"/>
              <a:ext cx="324300" cy="3759000"/>
            </a:xfrm>
            <a:prstGeom prst="downArrow">
              <a:avLst>
                <a:gd name="adj1" fmla="val 50000"/>
                <a:gd name="adj2" fmla="val 50732"/>
              </a:avLst>
            </a:prstGeom>
            <a:solidFill>
              <a:srgbClr val="1D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grpSp>
      <p:sp>
        <p:nvSpPr>
          <p:cNvPr id="433" name="Google Shape;433;p27"/>
          <p:cNvSpPr/>
          <p:nvPr/>
        </p:nvSpPr>
        <p:spPr>
          <a:xfrm>
            <a:off x="6251650" y="2204400"/>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Clr>
                <a:srgbClr val="000000"/>
              </a:buClr>
              <a:buSzPts val="1100"/>
              <a:buFont typeface="Arial"/>
              <a:buNone/>
            </a:pPr>
            <a:r>
              <a:rPr lang="en" sz="1000" b="1">
                <a:solidFill>
                  <a:srgbClr val="F1FAEE"/>
                </a:solidFill>
                <a:latin typeface="Roboto"/>
                <a:ea typeface="Roboto"/>
                <a:cs typeface="Roboto"/>
                <a:sym typeface="Roboto"/>
              </a:rPr>
              <a:t>INTEREST IN PrEP</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434" name="Google Shape;434;p27"/>
          <p:cNvSpPr/>
          <p:nvPr/>
        </p:nvSpPr>
        <p:spPr>
          <a:xfrm>
            <a:off x="6251650" y="2589350"/>
            <a:ext cx="28893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82%</a:t>
            </a:r>
            <a:r>
              <a:rPr lang="en" sz="1200">
                <a:solidFill>
                  <a:srgbClr val="17244A"/>
                </a:solidFill>
                <a:latin typeface="Roboto"/>
                <a:ea typeface="Roboto"/>
                <a:cs typeface="Roboto"/>
                <a:sym typeface="Roboto"/>
              </a:rPr>
              <a:t> of Respect Rethabiles</a:t>
            </a:r>
            <a:endParaRPr sz="1200">
              <a:solidFill>
                <a:srgbClr val="17244A"/>
              </a:solidFill>
              <a:latin typeface="Roboto"/>
              <a:ea typeface="Roboto"/>
              <a:cs typeface="Roboto"/>
              <a:sym typeface="Roboto"/>
            </a:endParaRPr>
          </a:p>
        </p:txBody>
      </p:sp>
      <p:sp>
        <p:nvSpPr>
          <p:cNvPr id="435" name="Google Shape;435;p27"/>
          <p:cNvSpPr/>
          <p:nvPr/>
        </p:nvSpPr>
        <p:spPr>
          <a:xfrm>
            <a:off x="6251650" y="4223700"/>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sz="1000" b="1">
                <a:solidFill>
                  <a:srgbClr val="F1FAEE"/>
                </a:solidFill>
                <a:latin typeface="Roboto"/>
                <a:ea typeface="Roboto"/>
                <a:cs typeface="Roboto"/>
                <a:sym typeface="Roboto"/>
              </a:rPr>
              <a:t>LIKELIHOOD OF TESTING (SELF REPORTED)</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436" name="Google Shape;436;p27"/>
          <p:cNvSpPr/>
          <p:nvPr/>
        </p:nvSpPr>
        <p:spPr>
          <a:xfrm>
            <a:off x="6251650" y="4608675"/>
            <a:ext cx="28893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65%</a:t>
            </a:r>
            <a:r>
              <a:rPr lang="en" sz="1200">
                <a:solidFill>
                  <a:srgbClr val="17244A"/>
                </a:solidFill>
                <a:latin typeface="Roboto"/>
                <a:ea typeface="Roboto"/>
                <a:cs typeface="Roboto"/>
                <a:sym typeface="Roboto"/>
              </a:rPr>
              <a:t> of Respect Rethabiles</a:t>
            </a:r>
            <a:endParaRPr sz="1200">
              <a:solidFill>
                <a:srgbClr val="17244A"/>
              </a:solidFill>
              <a:latin typeface="Roboto"/>
              <a:ea typeface="Roboto"/>
              <a:cs typeface="Roboto"/>
              <a:sym typeface="Roboto"/>
            </a:endParaRPr>
          </a:p>
        </p:txBody>
      </p:sp>
      <p:sp>
        <p:nvSpPr>
          <p:cNvPr id="437" name="Google Shape;437;p27"/>
          <p:cNvSpPr/>
          <p:nvPr/>
        </p:nvSpPr>
        <p:spPr>
          <a:xfrm>
            <a:off x="6251650" y="5481025"/>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sz="1000" b="1">
                <a:solidFill>
                  <a:srgbClr val="F1FAEE"/>
                </a:solidFill>
                <a:latin typeface="Roboto"/>
                <a:ea typeface="Roboto"/>
                <a:cs typeface="Roboto"/>
                <a:sym typeface="Roboto"/>
              </a:rPr>
              <a:t>LIKELIHOOD OF ASKING PARTNER TO GET TESTED </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438" name="Google Shape;438;p27"/>
          <p:cNvSpPr/>
          <p:nvPr/>
        </p:nvSpPr>
        <p:spPr>
          <a:xfrm>
            <a:off x="6251650" y="5866000"/>
            <a:ext cx="28893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70%</a:t>
            </a:r>
            <a:r>
              <a:rPr lang="en" sz="1200">
                <a:solidFill>
                  <a:srgbClr val="17244A"/>
                </a:solidFill>
                <a:latin typeface="Roboto"/>
                <a:ea typeface="Roboto"/>
                <a:cs typeface="Roboto"/>
                <a:sym typeface="Roboto"/>
              </a:rPr>
              <a:t> of Respect Rethabiles</a:t>
            </a:r>
            <a:endParaRPr sz="1200">
              <a:solidFill>
                <a:srgbClr val="17244A"/>
              </a:solidFill>
              <a:latin typeface="Roboto"/>
              <a:ea typeface="Roboto"/>
              <a:cs typeface="Roboto"/>
              <a:sym typeface="Roboto"/>
            </a:endParaRPr>
          </a:p>
        </p:txBody>
      </p:sp>
      <p:sp>
        <p:nvSpPr>
          <p:cNvPr id="439" name="Google Shape;439;p27"/>
          <p:cNvSpPr txBox="1"/>
          <p:nvPr/>
        </p:nvSpPr>
        <p:spPr>
          <a:xfrm>
            <a:off x="9378363" y="2584625"/>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100%</a:t>
            </a:r>
            <a:r>
              <a:rPr lang="en" sz="800">
                <a:solidFill>
                  <a:srgbClr val="1D3557"/>
                </a:solidFill>
                <a:latin typeface="Roboto"/>
                <a:ea typeface="Roboto"/>
                <a:cs typeface="Roboto"/>
                <a:sym typeface="Roboto"/>
              </a:rPr>
              <a:t> of longitudinal study participants </a:t>
            </a:r>
            <a:endParaRPr sz="800">
              <a:latin typeface="Roboto"/>
              <a:ea typeface="Roboto"/>
              <a:cs typeface="Roboto"/>
              <a:sym typeface="Roboto"/>
            </a:endParaRPr>
          </a:p>
        </p:txBody>
      </p:sp>
      <p:sp>
        <p:nvSpPr>
          <p:cNvPr id="440" name="Google Shape;440;p27"/>
          <p:cNvSpPr txBox="1"/>
          <p:nvPr/>
        </p:nvSpPr>
        <p:spPr>
          <a:xfrm>
            <a:off x="9378363" y="5874713"/>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92%</a:t>
            </a:r>
            <a:r>
              <a:rPr lang="en">
                <a:solidFill>
                  <a:srgbClr val="1D3557"/>
                </a:solidFill>
                <a:latin typeface="Roboto"/>
                <a:ea typeface="Roboto"/>
                <a:cs typeface="Roboto"/>
                <a:sym typeface="Roboto"/>
              </a:rPr>
              <a:t> </a:t>
            </a:r>
            <a:r>
              <a:rPr lang="en" sz="800">
                <a:solidFill>
                  <a:srgbClr val="1D3557"/>
                </a:solidFill>
                <a:latin typeface="Roboto"/>
                <a:ea typeface="Roboto"/>
                <a:cs typeface="Roboto"/>
                <a:sym typeface="Roboto"/>
              </a:rPr>
              <a:t>of longitudinal study participants </a:t>
            </a:r>
            <a:endParaRPr sz="800">
              <a:latin typeface="Roboto"/>
              <a:ea typeface="Roboto"/>
              <a:cs typeface="Roboto"/>
              <a:sym typeface="Roboto"/>
            </a:endParaRPr>
          </a:p>
        </p:txBody>
      </p:sp>
      <p:sp>
        <p:nvSpPr>
          <p:cNvPr id="441" name="Google Shape;441;p27"/>
          <p:cNvSpPr txBox="1"/>
          <p:nvPr/>
        </p:nvSpPr>
        <p:spPr>
          <a:xfrm>
            <a:off x="9378363" y="4610655"/>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77%</a:t>
            </a:r>
            <a:r>
              <a:rPr lang="en">
                <a:solidFill>
                  <a:srgbClr val="1D3557"/>
                </a:solidFill>
                <a:latin typeface="Roboto"/>
                <a:ea typeface="Roboto"/>
                <a:cs typeface="Roboto"/>
                <a:sym typeface="Roboto"/>
              </a:rPr>
              <a:t> </a:t>
            </a:r>
            <a:r>
              <a:rPr lang="en" sz="800">
                <a:solidFill>
                  <a:srgbClr val="1D3557"/>
                </a:solidFill>
                <a:latin typeface="Roboto"/>
                <a:ea typeface="Roboto"/>
                <a:cs typeface="Roboto"/>
                <a:sym typeface="Roboto"/>
              </a:rPr>
              <a:t>of longitudinal study participants </a:t>
            </a:r>
            <a:endParaRPr>
              <a:latin typeface="Roboto"/>
              <a:ea typeface="Roboto"/>
              <a:cs typeface="Roboto"/>
              <a:sym typeface="Roboto"/>
            </a:endParaRPr>
          </a:p>
        </p:txBody>
      </p:sp>
      <p:sp>
        <p:nvSpPr>
          <p:cNvPr id="442" name="Google Shape;442;p27"/>
          <p:cNvSpPr/>
          <p:nvPr/>
        </p:nvSpPr>
        <p:spPr>
          <a:xfrm>
            <a:off x="9518034" y="3009501"/>
            <a:ext cx="2219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Roboto"/>
              <a:ea typeface="Roboto"/>
              <a:cs typeface="Roboto"/>
              <a:sym typeface="Roboto"/>
            </a:endParaRPr>
          </a:p>
        </p:txBody>
      </p:sp>
      <p:sp>
        <p:nvSpPr>
          <p:cNvPr id="443" name="Google Shape;443;p27"/>
          <p:cNvSpPr/>
          <p:nvPr/>
        </p:nvSpPr>
        <p:spPr>
          <a:xfrm>
            <a:off x="9378363" y="3009501"/>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44" name="Google Shape;444;p27"/>
          <p:cNvSpPr/>
          <p:nvPr/>
        </p:nvSpPr>
        <p:spPr>
          <a:xfrm>
            <a:off x="9543954" y="3009501"/>
            <a:ext cx="1696800" cy="142500"/>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45" name="Google Shape;445;p27"/>
          <p:cNvSpPr/>
          <p:nvPr/>
        </p:nvSpPr>
        <p:spPr>
          <a:xfrm>
            <a:off x="9518034" y="5029929"/>
            <a:ext cx="2219700" cy="1425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46" name="Google Shape;446;p27"/>
          <p:cNvSpPr/>
          <p:nvPr/>
        </p:nvSpPr>
        <p:spPr>
          <a:xfrm>
            <a:off x="9378363" y="5029929"/>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47" name="Google Shape;447;p27"/>
          <p:cNvSpPr/>
          <p:nvPr/>
        </p:nvSpPr>
        <p:spPr>
          <a:xfrm>
            <a:off x="9543967" y="5029935"/>
            <a:ext cx="1665600" cy="142500"/>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48" name="Google Shape;448;p27"/>
          <p:cNvSpPr/>
          <p:nvPr/>
        </p:nvSpPr>
        <p:spPr>
          <a:xfrm>
            <a:off x="9543950" y="6288386"/>
            <a:ext cx="2219700" cy="1425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49" name="Google Shape;449;p27"/>
          <p:cNvSpPr/>
          <p:nvPr/>
        </p:nvSpPr>
        <p:spPr>
          <a:xfrm>
            <a:off x="9404279" y="6288386"/>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50" name="Google Shape;450;p27"/>
          <p:cNvSpPr/>
          <p:nvPr/>
        </p:nvSpPr>
        <p:spPr>
          <a:xfrm>
            <a:off x="9569886" y="6288392"/>
            <a:ext cx="2053200" cy="142500"/>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51" name="Google Shape;451;p27"/>
          <p:cNvSpPr/>
          <p:nvPr/>
        </p:nvSpPr>
        <p:spPr>
          <a:xfrm>
            <a:off x="226575" y="2523775"/>
            <a:ext cx="5936700" cy="4107600"/>
          </a:xfrm>
          <a:prstGeom prst="rect">
            <a:avLst/>
          </a:prstGeom>
          <a:noFill/>
          <a:ln>
            <a:noFill/>
          </a:ln>
        </p:spPr>
        <p:txBody>
          <a:bodyPr spcFirstLastPara="1" wrap="square" lIns="182875" tIns="91425" rIns="0" bIns="0" anchor="t" anchorCtr="0">
            <a:noAutofit/>
          </a:bodyPr>
          <a:lstStyle/>
          <a:p>
            <a:pPr marL="457200" lvl="0" indent="-381000" algn="l" rtl="0">
              <a:spcBef>
                <a:spcPts val="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interest in PrEP.</a:t>
            </a:r>
            <a:endParaRPr sz="2400" b="1">
              <a:solidFill>
                <a:srgbClr val="394C69"/>
              </a:solidFill>
              <a:latin typeface="Roboto Slab"/>
              <a:ea typeface="Roboto Slab"/>
              <a:cs typeface="Roboto Slab"/>
              <a:sym typeface="Roboto Slab"/>
            </a:endParaRPr>
          </a:p>
          <a:p>
            <a:pPr marL="45720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457200" lvl="0" indent="-381000" algn="l" rtl="0">
              <a:spcBef>
                <a:spcPts val="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likelihood of testing.</a:t>
            </a:r>
            <a:endParaRPr sz="2400" b="1">
              <a:solidFill>
                <a:srgbClr val="394C69"/>
              </a:solidFill>
              <a:latin typeface="Roboto Slab"/>
              <a:ea typeface="Roboto Slab"/>
              <a:cs typeface="Roboto Slab"/>
              <a:sym typeface="Roboto Slab"/>
            </a:endParaRPr>
          </a:p>
          <a:p>
            <a:pPr marL="45720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457200" lvl="0" indent="-381000" algn="l" rtl="0">
              <a:spcBef>
                <a:spcPts val="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likelihood of asking partner to get tested.</a:t>
            </a:r>
            <a:endParaRPr sz="2400" b="1">
              <a:solidFill>
                <a:srgbClr val="394C69"/>
              </a:solidFill>
              <a:latin typeface="Roboto Slab"/>
              <a:ea typeface="Roboto Slab"/>
              <a:cs typeface="Roboto Slab"/>
              <a:sym typeface="Roboto Slab"/>
            </a:endParaRPr>
          </a:p>
        </p:txBody>
      </p:sp>
      <p:sp>
        <p:nvSpPr>
          <p:cNvPr id="452" name="Google Shape;452;p27"/>
          <p:cNvSpPr/>
          <p:nvPr/>
        </p:nvSpPr>
        <p:spPr>
          <a:xfrm>
            <a:off x="6251650" y="3352950"/>
            <a:ext cx="2889300" cy="7650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51%</a:t>
            </a:r>
            <a:r>
              <a:rPr lang="en" sz="1200">
                <a:solidFill>
                  <a:srgbClr val="17244A"/>
                </a:solidFill>
                <a:latin typeface="Roboto"/>
                <a:ea typeface="Roboto"/>
                <a:cs typeface="Roboto"/>
                <a:sym typeface="Roboto"/>
              </a:rPr>
              <a:t> very interested in trying PrEP </a:t>
            </a:r>
            <a:r>
              <a:rPr lang="en" sz="700">
                <a:solidFill>
                  <a:srgbClr val="17244A"/>
                </a:solidFill>
                <a:latin typeface="Roboto"/>
                <a:ea typeface="Roboto"/>
                <a:cs typeface="Roboto"/>
                <a:sym typeface="Roboto"/>
              </a:rPr>
              <a:t>(end line)</a:t>
            </a:r>
            <a:endParaRPr sz="700">
              <a:solidFill>
                <a:srgbClr val="17244A"/>
              </a:solidFill>
              <a:latin typeface="Roboto"/>
              <a:ea typeface="Roboto"/>
              <a:cs typeface="Roboto"/>
              <a:sym typeface="Roboto"/>
            </a:endParaRPr>
          </a:p>
        </p:txBody>
      </p:sp>
      <p:sp>
        <p:nvSpPr>
          <p:cNvPr id="453" name="Google Shape;453;p27"/>
          <p:cNvSpPr txBox="1"/>
          <p:nvPr/>
        </p:nvSpPr>
        <p:spPr>
          <a:xfrm>
            <a:off x="9378363" y="3336525"/>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dirty="0">
                <a:solidFill>
                  <a:srgbClr val="1D3557"/>
                </a:solidFill>
                <a:latin typeface="Roboto"/>
                <a:ea typeface="Roboto"/>
                <a:cs typeface="Roboto"/>
                <a:sym typeface="Roboto"/>
              </a:rPr>
              <a:t>74%</a:t>
            </a:r>
            <a:r>
              <a:rPr lang="en" sz="800" dirty="0">
                <a:solidFill>
                  <a:srgbClr val="1D3557"/>
                </a:solidFill>
                <a:latin typeface="Roboto"/>
                <a:ea typeface="Roboto"/>
                <a:cs typeface="Roboto"/>
                <a:sym typeface="Roboto"/>
              </a:rPr>
              <a:t> of longitudinal study participants </a:t>
            </a:r>
            <a:endParaRPr sz="800" dirty="0">
              <a:latin typeface="Roboto"/>
              <a:ea typeface="Roboto"/>
              <a:cs typeface="Roboto"/>
              <a:sym typeface="Roboto"/>
            </a:endParaRPr>
          </a:p>
        </p:txBody>
      </p:sp>
      <p:sp>
        <p:nvSpPr>
          <p:cNvPr id="454" name="Google Shape;454;p27"/>
          <p:cNvSpPr/>
          <p:nvPr/>
        </p:nvSpPr>
        <p:spPr>
          <a:xfrm>
            <a:off x="9378363" y="3772159"/>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458"/>
        <p:cNvGrpSpPr/>
        <p:nvPr/>
      </p:nvGrpSpPr>
      <p:grpSpPr>
        <a:xfrm>
          <a:off x="0" y="0"/>
          <a:ext cx="0" cy="0"/>
          <a:chOff x="0" y="0"/>
          <a:chExt cx="0" cy="0"/>
        </a:xfrm>
      </p:grpSpPr>
      <p:sp>
        <p:nvSpPr>
          <p:cNvPr id="459" name="Google Shape;459;p28"/>
          <p:cNvSpPr/>
          <p:nvPr/>
        </p:nvSpPr>
        <p:spPr>
          <a:xfrm>
            <a:off x="6251750" y="856363"/>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60" name="Google Shape;460;p28"/>
          <p:cNvSpPr/>
          <p:nvPr/>
        </p:nvSpPr>
        <p:spPr>
          <a:xfrm>
            <a:off x="6251650" y="1375667"/>
            <a:ext cx="2994600" cy="380100"/>
          </a:xfrm>
          <a:prstGeom prst="rect">
            <a:avLst/>
          </a:prstGeom>
          <a:noFill/>
          <a:ln>
            <a:noFill/>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a:solidFill>
                  <a:srgbClr val="17244A"/>
                </a:solidFill>
                <a:latin typeface="Roboto"/>
                <a:ea typeface="Roboto"/>
                <a:cs typeface="Roboto"/>
                <a:sym typeface="Roboto"/>
              </a:rPr>
              <a:t>Respect Rethabiles</a:t>
            </a:r>
            <a:endParaRPr sz="1200">
              <a:solidFill>
                <a:srgbClr val="17244A"/>
              </a:solidFill>
              <a:latin typeface="Roboto"/>
              <a:ea typeface="Roboto"/>
              <a:cs typeface="Roboto"/>
              <a:sym typeface="Roboto"/>
            </a:endParaRPr>
          </a:p>
        </p:txBody>
      </p:sp>
      <p:sp>
        <p:nvSpPr>
          <p:cNvPr id="461" name="Google Shape;461;p28"/>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462" name="Google Shape;462;p28"/>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63" name="Google Shape;463;p28"/>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Pilot effectiveness</a:t>
            </a:r>
            <a:endParaRPr sz="2400">
              <a:solidFill>
                <a:srgbClr val="394C69"/>
              </a:solidFill>
              <a:latin typeface="Roboto Black"/>
              <a:ea typeface="Roboto Black"/>
              <a:cs typeface="Roboto Black"/>
              <a:sym typeface="Roboto Black"/>
            </a:endParaRPr>
          </a:p>
        </p:txBody>
      </p:sp>
      <p:sp>
        <p:nvSpPr>
          <p:cNvPr id="464" name="Google Shape;464;p28"/>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Increased prevention behaviors</a:t>
            </a:r>
            <a:endParaRPr sz="3600">
              <a:solidFill>
                <a:srgbClr val="ECE3DD"/>
              </a:solidFill>
              <a:latin typeface="Roboto Black"/>
              <a:ea typeface="Roboto Black"/>
              <a:cs typeface="Roboto Black"/>
              <a:sym typeface="Roboto Black"/>
            </a:endParaRPr>
          </a:p>
        </p:txBody>
      </p:sp>
      <p:sp>
        <p:nvSpPr>
          <p:cNvPr id="465" name="Google Shape;465;p28"/>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16</a:t>
            </a:fld>
            <a:endParaRPr sz="2100">
              <a:solidFill>
                <a:srgbClr val="595959"/>
              </a:solidFill>
            </a:endParaRPr>
          </a:p>
        </p:txBody>
      </p:sp>
      <p:graphicFrame>
        <p:nvGraphicFramePr>
          <p:cNvPr id="466" name="Google Shape;466;p28"/>
          <p:cNvGraphicFramePr/>
          <p:nvPr/>
        </p:nvGraphicFramePr>
        <p:xfrm>
          <a:off x="6251751" y="4665773"/>
          <a:ext cx="5692800" cy="2017085"/>
        </p:xfrm>
        <a:graphic>
          <a:graphicData uri="http://schemas.openxmlformats.org/drawingml/2006/table">
            <a:tbl>
              <a:tblPr firstRow="1" bandRow="1">
                <a:noFill/>
                <a:tableStyleId>{C5F418DD-F17C-41EA-A38B-03C0DA00785E}</a:tableStyleId>
              </a:tblPr>
              <a:tblGrid>
                <a:gridCol w="2200925">
                  <a:extLst>
                    <a:ext uri="{9D8B030D-6E8A-4147-A177-3AD203B41FA5}">
                      <a16:colId xmlns:a16="http://schemas.microsoft.com/office/drawing/2014/main" val="20000"/>
                    </a:ext>
                  </a:extLst>
                </a:gridCol>
                <a:gridCol w="1753100">
                  <a:extLst>
                    <a:ext uri="{9D8B030D-6E8A-4147-A177-3AD203B41FA5}">
                      <a16:colId xmlns:a16="http://schemas.microsoft.com/office/drawing/2014/main" val="20001"/>
                    </a:ext>
                  </a:extLst>
                </a:gridCol>
                <a:gridCol w="1738775">
                  <a:extLst>
                    <a:ext uri="{9D8B030D-6E8A-4147-A177-3AD203B41FA5}">
                      <a16:colId xmlns:a16="http://schemas.microsoft.com/office/drawing/2014/main" val="20002"/>
                    </a:ext>
                  </a:extLst>
                </a:gridCol>
              </a:tblGrid>
              <a:tr h="685800">
                <a:tc>
                  <a:txBody>
                    <a:bodyPr/>
                    <a:lstStyle/>
                    <a:p>
                      <a:pPr marL="12700" marR="5080" lvl="0" indent="0" algn="r" rtl="0">
                        <a:lnSpc>
                          <a:spcPct val="117857"/>
                        </a:lnSpc>
                        <a:spcBef>
                          <a:spcPts val="1680"/>
                        </a:spcBef>
                        <a:spcAft>
                          <a:spcPts val="0"/>
                        </a:spcAft>
                        <a:buNone/>
                      </a:pPr>
                      <a:r>
                        <a:rPr lang="en" sz="1600">
                          <a:latin typeface="Roboto"/>
                          <a:ea typeface="Roboto"/>
                          <a:cs typeface="Roboto"/>
                          <a:sym typeface="Roboto"/>
                        </a:rPr>
                        <a:t>SERVICES RECEIVED</a:t>
                      </a:r>
                      <a:endParaRPr sz="1200">
                        <a:solidFill>
                          <a:srgbClr val="F1FAEE"/>
                        </a:solidFill>
                        <a:latin typeface="Roboto"/>
                        <a:ea typeface="Roboto"/>
                        <a:cs typeface="Roboto"/>
                        <a:sym typeface="Roboto"/>
                      </a:endParaRPr>
                    </a:p>
                    <a:p>
                      <a:pPr marL="0" lvl="0" indent="0" algn="r" rtl="0">
                        <a:spcBef>
                          <a:spcPts val="0"/>
                        </a:spcBef>
                        <a:spcAft>
                          <a:spcPts val="0"/>
                        </a:spcAft>
                        <a:buNone/>
                      </a:pPr>
                      <a:r>
                        <a:rPr lang="en" sz="1200" b="0">
                          <a:solidFill>
                            <a:schemeClr val="lt1"/>
                          </a:solidFill>
                          <a:latin typeface="Roboto"/>
                          <a:ea typeface="Roboto"/>
                          <a:cs typeface="Roboto"/>
                          <a:sym typeface="Roboto"/>
                        </a:rPr>
                        <a:t>(Respect Rethabile) </a:t>
                      </a:r>
                      <a:endParaRPr sz="1200">
                        <a:latin typeface="Roboto"/>
                        <a:ea typeface="Roboto"/>
                        <a:cs typeface="Roboto"/>
                        <a:sym typeface="Roboto"/>
                      </a:endParaRPr>
                    </a:p>
                  </a:txBody>
                  <a:tcPr marL="91450" marR="91450" marT="45725" marB="45725" anchor="ctr">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rgbClr val="C17C74"/>
                    </a:solidFill>
                  </a:tcPr>
                </a:tc>
                <a:tc>
                  <a:txBody>
                    <a:bodyPr/>
                    <a:lstStyle/>
                    <a:p>
                      <a:pPr marL="0" marR="0" lvl="0" indent="0" algn="ctr" rtl="0">
                        <a:lnSpc>
                          <a:spcPct val="100000"/>
                        </a:lnSpc>
                        <a:spcBef>
                          <a:spcPts val="0"/>
                        </a:spcBef>
                        <a:spcAft>
                          <a:spcPts val="0"/>
                        </a:spcAft>
                        <a:buNone/>
                      </a:pPr>
                      <a:r>
                        <a:rPr lang="en" sz="1300" b="0" u="none" strike="noStrike" cap="none">
                          <a:latin typeface="Roboto"/>
                          <a:ea typeface="Roboto"/>
                          <a:cs typeface="Roboto"/>
                          <a:sym typeface="Roboto"/>
                        </a:rPr>
                        <a:t>Data Abstraction </a:t>
                      </a:r>
                      <a:endParaRPr sz="1300" b="0" u="none" strike="noStrike" cap="none">
                        <a:latin typeface="Roboto"/>
                        <a:ea typeface="Roboto"/>
                        <a:cs typeface="Roboto"/>
                        <a:sym typeface="Roboto"/>
                      </a:endParaRPr>
                    </a:p>
                    <a:p>
                      <a:pPr marL="0" marR="0" lvl="0" indent="0" algn="ctr" rtl="0">
                        <a:lnSpc>
                          <a:spcPct val="100000"/>
                        </a:lnSpc>
                        <a:spcBef>
                          <a:spcPts val="0"/>
                        </a:spcBef>
                        <a:spcAft>
                          <a:spcPts val="0"/>
                        </a:spcAft>
                        <a:buNone/>
                      </a:pPr>
                      <a:r>
                        <a:rPr lang="en" sz="1300" b="0" u="none" strike="noStrike" cap="none">
                          <a:latin typeface="Roboto"/>
                          <a:ea typeface="Roboto"/>
                          <a:cs typeface="Roboto"/>
                          <a:sym typeface="Roboto"/>
                        </a:rPr>
                        <a:t>(n=125)</a:t>
                      </a:r>
                      <a:endParaRPr sz="1300" b="0">
                        <a:latin typeface="Roboto"/>
                        <a:ea typeface="Roboto"/>
                        <a:cs typeface="Roboto"/>
                        <a:sym typeface="Roboto"/>
                      </a:endParaRPr>
                    </a:p>
                    <a:p>
                      <a:pPr marL="0" marR="0" lvl="0" indent="0" algn="ctr" rtl="0">
                        <a:lnSpc>
                          <a:spcPct val="100000"/>
                        </a:lnSpc>
                        <a:spcBef>
                          <a:spcPts val="0"/>
                        </a:spcBef>
                        <a:spcAft>
                          <a:spcPts val="0"/>
                        </a:spcAft>
                        <a:buNone/>
                      </a:pPr>
                      <a:endParaRPr sz="1300" b="0">
                        <a:latin typeface="Roboto"/>
                        <a:ea typeface="Roboto"/>
                        <a:cs typeface="Roboto"/>
                        <a:sym typeface="Roboto"/>
                      </a:endParaRPr>
                    </a:p>
                  </a:txBody>
                  <a:tcPr marL="91450" marR="91450" marT="45725" marB="45725" anchor="ctr">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rgbClr val="C17C74"/>
                    </a:solidFill>
                  </a:tcPr>
                </a:tc>
                <a:tc>
                  <a:txBody>
                    <a:bodyPr/>
                    <a:lstStyle/>
                    <a:p>
                      <a:pPr marL="0" marR="0" lvl="0" indent="0" algn="ctr" rtl="0">
                        <a:lnSpc>
                          <a:spcPct val="100000"/>
                        </a:lnSpc>
                        <a:spcBef>
                          <a:spcPts val="0"/>
                        </a:spcBef>
                        <a:spcAft>
                          <a:spcPts val="0"/>
                        </a:spcAft>
                        <a:buNone/>
                      </a:pPr>
                      <a:r>
                        <a:rPr lang="en" sz="1300" b="0">
                          <a:latin typeface="Roboto"/>
                          <a:ea typeface="Roboto"/>
                          <a:cs typeface="Roboto"/>
                          <a:sym typeface="Roboto"/>
                        </a:rPr>
                        <a:t>Longitudinal Self-Report (n=39)</a:t>
                      </a:r>
                      <a:endParaRPr sz="1300" b="0">
                        <a:latin typeface="Roboto"/>
                        <a:ea typeface="Roboto"/>
                        <a:cs typeface="Roboto"/>
                        <a:sym typeface="Roboto"/>
                      </a:endParaRPr>
                    </a:p>
                    <a:p>
                      <a:pPr marL="0" marR="0" lvl="0" indent="0" algn="ctr" rtl="0">
                        <a:lnSpc>
                          <a:spcPct val="100000"/>
                        </a:lnSpc>
                        <a:spcBef>
                          <a:spcPts val="0"/>
                        </a:spcBef>
                        <a:spcAft>
                          <a:spcPts val="0"/>
                        </a:spcAft>
                        <a:buNone/>
                      </a:pPr>
                      <a:endParaRPr sz="1300" b="0">
                        <a:latin typeface="Roboto"/>
                        <a:ea typeface="Roboto"/>
                        <a:cs typeface="Roboto"/>
                        <a:sym typeface="Roboto"/>
                      </a:endParaRPr>
                    </a:p>
                  </a:txBody>
                  <a:tcPr marL="91450" marR="91450" marT="45725" marB="45725" anchor="ctr">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rgbClr val="C17C74"/>
                    </a:solidFill>
                  </a:tcPr>
                </a:tc>
                <a:extLst>
                  <a:ext uri="{0D108BD9-81ED-4DB2-BD59-A6C34878D82A}">
                    <a16:rowId xmlns:a16="http://schemas.microsoft.com/office/drawing/2014/main" val="10000"/>
                  </a:ext>
                </a:extLst>
              </a:tr>
              <a:tr h="334700">
                <a:tc>
                  <a:txBody>
                    <a:bodyPr/>
                    <a:lstStyle/>
                    <a:p>
                      <a:pPr marL="0" marR="0" lvl="0" indent="0" algn="r" rtl="0">
                        <a:lnSpc>
                          <a:spcPct val="100000"/>
                        </a:lnSpc>
                        <a:spcBef>
                          <a:spcPts val="0"/>
                        </a:spcBef>
                        <a:spcAft>
                          <a:spcPts val="0"/>
                        </a:spcAft>
                        <a:buNone/>
                      </a:pPr>
                      <a:r>
                        <a:rPr lang="en" sz="1200" u="none" strike="noStrike" cap="none">
                          <a:latin typeface="Roboto"/>
                          <a:ea typeface="Roboto"/>
                          <a:cs typeface="Roboto"/>
                          <a:sym typeface="Roboto"/>
                        </a:rPr>
                        <a:t>Tested for HIV</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31%</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69%</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92425">
                <a:tc>
                  <a:txBody>
                    <a:bodyPr/>
                    <a:lstStyle/>
                    <a:p>
                      <a:pPr marL="0" marR="0" lvl="0" indent="0" algn="r" rtl="0">
                        <a:lnSpc>
                          <a:spcPct val="100000"/>
                        </a:lnSpc>
                        <a:spcBef>
                          <a:spcPts val="0"/>
                        </a:spcBef>
                        <a:spcAft>
                          <a:spcPts val="0"/>
                        </a:spcAft>
                        <a:buClr>
                          <a:srgbClr val="000000"/>
                        </a:buClr>
                        <a:buSzPts val="1600"/>
                        <a:buFont typeface="Arial"/>
                        <a:buNone/>
                      </a:pPr>
                      <a:r>
                        <a:rPr lang="en" sz="1200" u="none" strike="noStrike" cap="none">
                          <a:latin typeface="Roboto"/>
                          <a:ea typeface="Roboto"/>
                          <a:cs typeface="Roboto"/>
                          <a:sym typeface="Roboto"/>
                        </a:rPr>
                        <a:t>Partner Tested for HIV</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54%</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34700">
                <a:tc>
                  <a:txBody>
                    <a:bodyPr/>
                    <a:lstStyle/>
                    <a:p>
                      <a:pPr marL="0" marR="0" lvl="0" indent="0" algn="r" rtl="0">
                        <a:lnSpc>
                          <a:spcPct val="100000"/>
                        </a:lnSpc>
                        <a:spcBef>
                          <a:spcPts val="0"/>
                        </a:spcBef>
                        <a:spcAft>
                          <a:spcPts val="0"/>
                        </a:spcAft>
                        <a:buNone/>
                      </a:pPr>
                      <a:r>
                        <a:rPr lang="en" sz="1200" u="none" strike="noStrike" cap="none">
                          <a:latin typeface="Roboto"/>
                          <a:ea typeface="Roboto"/>
                          <a:cs typeface="Roboto"/>
                          <a:sym typeface="Roboto"/>
                        </a:rPr>
                        <a:t>Family Planning/SRH</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6%</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46%</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69450">
                <a:tc>
                  <a:txBody>
                    <a:bodyPr/>
                    <a:lstStyle/>
                    <a:p>
                      <a:pPr marL="0" marR="0" lvl="0" indent="0" algn="r" rtl="0">
                        <a:lnSpc>
                          <a:spcPct val="100000"/>
                        </a:lnSpc>
                        <a:spcBef>
                          <a:spcPts val="0"/>
                        </a:spcBef>
                        <a:spcAft>
                          <a:spcPts val="0"/>
                        </a:spcAft>
                        <a:buNone/>
                      </a:pPr>
                      <a:r>
                        <a:rPr lang="en" sz="1200" u="none" strike="noStrike" cap="none">
                          <a:latin typeface="Roboto"/>
                          <a:ea typeface="Roboto"/>
                          <a:cs typeface="Roboto"/>
                          <a:sym typeface="Roboto"/>
                        </a:rPr>
                        <a:t>PrEP*</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19%</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200" u="none" strike="noStrike" cap="none">
                          <a:latin typeface="Roboto"/>
                          <a:ea typeface="Roboto"/>
                          <a:cs typeface="Roboto"/>
                          <a:sym typeface="Roboto"/>
                        </a:rPr>
                        <a:t>36%</a:t>
                      </a:r>
                      <a:endParaRPr sz="1200">
                        <a:latin typeface="Roboto"/>
                        <a:ea typeface="Roboto"/>
                        <a:cs typeface="Roboto"/>
                        <a:sym typeface="Roboto"/>
                      </a:endParaRPr>
                    </a:p>
                  </a:txBody>
                  <a:tcPr marL="91450" marR="91450" marT="45725" marB="45725">
                    <a:lnL w="9525" cap="flat" cmpd="sng">
                      <a:solidFill>
                        <a:srgbClr val="C17C74"/>
                      </a:solidFill>
                      <a:prstDash val="solid"/>
                      <a:round/>
                      <a:headEnd type="none" w="sm" len="sm"/>
                      <a:tailEnd type="none" w="sm" len="sm"/>
                    </a:lnL>
                    <a:lnR w="9525" cap="flat" cmpd="sng">
                      <a:solidFill>
                        <a:srgbClr val="C17C74"/>
                      </a:solidFill>
                      <a:prstDash val="solid"/>
                      <a:round/>
                      <a:headEnd type="none" w="sm" len="sm"/>
                      <a:tailEnd type="none" w="sm" len="sm"/>
                    </a:lnR>
                    <a:lnT w="9525" cap="flat" cmpd="sng">
                      <a:solidFill>
                        <a:srgbClr val="C17C74"/>
                      </a:solidFill>
                      <a:prstDash val="solid"/>
                      <a:round/>
                      <a:headEnd type="none" w="sm" len="sm"/>
                      <a:tailEnd type="none" w="sm" len="sm"/>
                    </a:lnT>
                    <a:lnB w="9525" cap="flat" cmpd="sng">
                      <a:solidFill>
                        <a:srgbClr val="C17C74"/>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67" name="Google Shape;467;p28"/>
          <p:cNvSpPr/>
          <p:nvPr/>
        </p:nvSpPr>
        <p:spPr>
          <a:xfrm>
            <a:off x="6251650" y="2106275"/>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68" name="Google Shape;468;p28"/>
          <p:cNvSpPr/>
          <p:nvPr/>
        </p:nvSpPr>
        <p:spPr>
          <a:xfrm>
            <a:off x="6251650" y="838300"/>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sz="1000" b="1">
                <a:solidFill>
                  <a:srgbClr val="F1FAEE"/>
                </a:solidFill>
                <a:latin typeface="Roboto"/>
                <a:ea typeface="Roboto"/>
                <a:cs typeface="Roboto"/>
                <a:sym typeface="Roboto"/>
              </a:rPr>
              <a:t>PrEP INITIATION</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469" name="Google Shape;469;p28"/>
          <p:cNvSpPr/>
          <p:nvPr/>
        </p:nvSpPr>
        <p:spPr>
          <a:xfrm>
            <a:off x="6251650" y="2095625"/>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sz="1000" b="1">
                <a:solidFill>
                  <a:srgbClr val="F1FAEE"/>
                </a:solidFill>
                <a:latin typeface="Roboto"/>
                <a:ea typeface="Roboto"/>
                <a:cs typeface="Roboto"/>
                <a:sym typeface="Roboto"/>
              </a:rPr>
              <a:t>COMMUNICATION WITH PARTNER ABOUT RELATIONSHIP</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470" name="Google Shape;470;p28"/>
          <p:cNvSpPr txBox="1"/>
          <p:nvPr/>
        </p:nvSpPr>
        <p:spPr>
          <a:xfrm>
            <a:off x="9378363" y="2489313"/>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85%</a:t>
            </a:r>
            <a:r>
              <a:rPr lang="en">
                <a:solidFill>
                  <a:srgbClr val="1D3557"/>
                </a:solidFill>
                <a:latin typeface="Roboto"/>
                <a:ea typeface="Roboto"/>
                <a:cs typeface="Roboto"/>
                <a:sym typeface="Roboto"/>
              </a:rPr>
              <a:t> </a:t>
            </a:r>
            <a:r>
              <a:rPr lang="en" sz="800">
                <a:solidFill>
                  <a:srgbClr val="1D3557"/>
                </a:solidFill>
                <a:latin typeface="Roboto"/>
                <a:ea typeface="Roboto"/>
                <a:cs typeface="Roboto"/>
                <a:sym typeface="Roboto"/>
              </a:rPr>
              <a:t>of longitudinal study participants </a:t>
            </a:r>
            <a:endParaRPr sz="800">
              <a:latin typeface="Roboto"/>
              <a:ea typeface="Roboto"/>
              <a:cs typeface="Roboto"/>
              <a:sym typeface="Roboto"/>
            </a:endParaRPr>
          </a:p>
        </p:txBody>
      </p:sp>
      <p:sp>
        <p:nvSpPr>
          <p:cNvPr id="471" name="Google Shape;471;p28"/>
          <p:cNvSpPr txBox="1"/>
          <p:nvPr/>
        </p:nvSpPr>
        <p:spPr>
          <a:xfrm>
            <a:off x="9378363" y="1377655"/>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Higher proportion                       </a:t>
            </a:r>
            <a:r>
              <a:rPr lang="en" sz="800">
                <a:solidFill>
                  <a:srgbClr val="1D3557"/>
                </a:solidFill>
                <a:latin typeface="Roboto"/>
                <a:ea typeface="Roboto"/>
                <a:cs typeface="Roboto"/>
                <a:sym typeface="Roboto"/>
              </a:rPr>
              <a:t>of longitudinal study participants in stage 4/5  reported PrEP initiation</a:t>
            </a:r>
            <a:endParaRPr sz="800">
              <a:solidFill>
                <a:srgbClr val="1D3557"/>
              </a:solidFill>
              <a:latin typeface="Roboto"/>
              <a:ea typeface="Roboto"/>
              <a:cs typeface="Roboto"/>
              <a:sym typeface="Roboto"/>
            </a:endParaRPr>
          </a:p>
        </p:txBody>
      </p:sp>
      <p:sp>
        <p:nvSpPr>
          <p:cNvPr id="472" name="Google Shape;472;p28"/>
          <p:cNvSpPr/>
          <p:nvPr/>
        </p:nvSpPr>
        <p:spPr>
          <a:xfrm>
            <a:off x="9518034" y="2924501"/>
            <a:ext cx="2219700" cy="1425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73" name="Google Shape;473;p28"/>
          <p:cNvSpPr/>
          <p:nvPr/>
        </p:nvSpPr>
        <p:spPr>
          <a:xfrm>
            <a:off x="9378363" y="2924501"/>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74" name="Google Shape;474;p28"/>
          <p:cNvSpPr/>
          <p:nvPr/>
        </p:nvSpPr>
        <p:spPr>
          <a:xfrm>
            <a:off x="9543975" y="2913758"/>
            <a:ext cx="1839600" cy="142500"/>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75" name="Google Shape;475;p28"/>
          <p:cNvSpPr txBox="1"/>
          <p:nvPr/>
        </p:nvSpPr>
        <p:spPr>
          <a:xfrm>
            <a:off x="6263852" y="476267"/>
            <a:ext cx="2107200" cy="369300"/>
          </a:xfrm>
          <a:prstGeom prst="rect">
            <a:avLst/>
          </a:prstGeom>
          <a:noFill/>
          <a:ln>
            <a:noFill/>
          </a:ln>
        </p:spPr>
        <p:txBody>
          <a:bodyPr spcFirstLastPara="1" wrap="square" lIns="91425" tIns="91425" rIns="91425" bIns="91425" anchor="t" anchorCtr="0">
            <a:spAutoFit/>
          </a:bodyPr>
          <a:lstStyle/>
          <a:p>
            <a:pPr marL="12700" marR="5080" lvl="0" indent="0" algn="r" rtl="0">
              <a:lnSpc>
                <a:spcPct val="117857"/>
              </a:lnSpc>
              <a:spcBef>
                <a:spcPts val="1680"/>
              </a:spcBef>
              <a:spcAft>
                <a:spcPts val="0"/>
              </a:spcAft>
              <a:buClr>
                <a:srgbClr val="000000"/>
              </a:buClr>
              <a:buSzPts val="1100"/>
              <a:buFont typeface="Arial"/>
              <a:buNone/>
            </a:pPr>
            <a:r>
              <a:rPr lang="en" sz="1200" b="1">
                <a:solidFill>
                  <a:srgbClr val="17244A"/>
                </a:solidFill>
                <a:latin typeface="Roboto"/>
                <a:ea typeface="Roboto"/>
                <a:cs typeface="Roboto"/>
                <a:sym typeface="Roboto"/>
              </a:rPr>
              <a:t>End of Workshop </a:t>
            </a:r>
            <a:endParaRPr sz="1200">
              <a:solidFill>
                <a:srgbClr val="17244A"/>
              </a:solidFill>
              <a:latin typeface="Roboto"/>
              <a:ea typeface="Roboto"/>
              <a:cs typeface="Roboto"/>
              <a:sym typeface="Roboto"/>
            </a:endParaRPr>
          </a:p>
        </p:txBody>
      </p:sp>
      <p:sp>
        <p:nvSpPr>
          <p:cNvPr id="476" name="Google Shape;476;p28"/>
          <p:cNvSpPr txBox="1"/>
          <p:nvPr/>
        </p:nvSpPr>
        <p:spPr>
          <a:xfrm>
            <a:off x="10186063" y="476240"/>
            <a:ext cx="1897500" cy="369300"/>
          </a:xfrm>
          <a:prstGeom prst="rect">
            <a:avLst/>
          </a:prstGeom>
          <a:noFill/>
          <a:ln>
            <a:noFill/>
          </a:ln>
        </p:spPr>
        <p:txBody>
          <a:bodyPr spcFirstLastPara="1" wrap="square" lIns="91425" tIns="91425" rIns="91425" bIns="91425" anchor="t" anchorCtr="0">
            <a:spAutoFit/>
          </a:bodyPr>
          <a:lstStyle/>
          <a:p>
            <a:pPr marL="0" marR="5080" lvl="0" indent="0" algn="l" rtl="0">
              <a:lnSpc>
                <a:spcPct val="117857"/>
              </a:lnSpc>
              <a:spcBef>
                <a:spcPts val="1680"/>
              </a:spcBef>
              <a:spcAft>
                <a:spcPts val="0"/>
              </a:spcAft>
              <a:buNone/>
            </a:pPr>
            <a:r>
              <a:rPr lang="en" sz="1200" b="1">
                <a:solidFill>
                  <a:srgbClr val="17244A"/>
                </a:solidFill>
                <a:latin typeface="Roboto"/>
                <a:ea typeface="Roboto"/>
                <a:cs typeface="Roboto"/>
                <a:sym typeface="Roboto"/>
              </a:rPr>
              <a:t>3 months later</a:t>
            </a:r>
            <a:r>
              <a:rPr lang="en" sz="1200">
                <a:solidFill>
                  <a:srgbClr val="17244A"/>
                </a:solidFill>
                <a:latin typeface="Roboto"/>
                <a:ea typeface="Roboto"/>
                <a:cs typeface="Roboto"/>
                <a:sym typeface="Roboto"/>
              </a:rPr>
              <a:t> </a:t>
            </a:r>
            <a:endParaRPr sz="1200">
              <a:solidFill>
                <a:srgbClr val="17244A"/>
              </a:solidFill>
              <a:latin typeface="Roboto"/>
              <a:ea typeface="Roboto"/>
              <a:cs typeface="Roboto"/>
              <a:sym typeface="Roboto"/>
            </a:endParaRPr>
          </a:p>
        </p:txBody>
      </p:sp>
      <p:grpSp>
        <p:nvGrpSpPr>
          <p:cNvPr id="477" name="Google Shape;477;p28"/>
          <p:cNvGrpSpPr/>
          <p:nvPr/>
        </p:nvGrpSpPr>
        <p:grpSpPr>
          <a:xfrm rot="-5400000">
            <a:off x="9207254" y="-221922"/>
            <a:ext cx="142497" cy="1815012"/>
            <a:chOff x="5781200" y="973175"/>
            <a:chExt cx="324300" cy="4312216"/>
          </a:xfrm>
        </p:grpSpPr>
        <p:sp>
          <p:nvSpPr>
            <p:cNvPr id="478" name="Google Shape;478;p28"/>
            <p:cNvSpPr/>
            <p:nvPr/>
          </p:nvSpPr>
          <p:spPr>
            <a:xfrm>
              <a:off x="5861100" y="973175"/>
              <a:ext cx="164700" cy="1259700"/>
            </a:xfrm>
            <a:prstGeom prst="roundRect">
              <a:avLst>
                <a:gd name="adj" fmla="val 50000"/>
              </a:avLst>
            </a:prstGeom>
            <a:solidFill>
              <a:srgbClr val="1D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79" name="Google Shape;479;p28"/>
            <p:cNvSpPr/>
            <p:nvPr/>
          </p:nvSpPr>
          <p:spPr>
            <a:xfrm>
              <a:off x="5781200" y="1526391"/>
              <a:ext cx="324300" cy="3759000"/>
            </a:xfrm>
            <a:prstGeom prst="downArrow">
              <a:avLst>
                <a:gd name="adj1" fmla="val 50000"/>
                <a:gd name="adj2" fmla="val 50732"/>
              </a:avLst>
            </a:prstGeom>
            <a:solidFill>
              <a:srgbClr val="1D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grpSp>
      <p:sp>
        <p:nvSpPr>
          <p:cNvPr id="480" name="Google Shape;480;p28"/>
          <p:cNvSpPr/>
          <p:nvPr/>
        </p:nvSpPr>
        <p:spPr>
          <a:xfrm>
            <a:off x="226575" y="2523775"/>
            <a:ext cx="5638800" cy="4107600"/>
          </a:xfrm>
          <a:prstGeom prst="rect">
            <a:avLst/>
          </a:prstGeom>
          <a:noFill/>
          <a:ln>
            <a:noFill/>
          </a:ln>
        </p:spPr>
        <p:txBody>
          <a:bodyPr spcFirstLastPara="1" wrap="square" lIns="182875" tIns="91425" rIns="0" bIns="0" anchor="t" anchorCtr="0">
            <a:noAutofit/>
          </a:bodyPr>
          <a:lstStyle/>
          <a:p>
            <a:pPr marL="457200" lvl="0" indent="-381000" algn="l" rtl="0">
              <a:spcBef>
                <a:spcPts val="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PrEP initiation, testing, partner testing, and family planning / SRH. </a:t>
            </a:r>
            <a:endParaRPr sz="2400" b="1">
              <a:solidFill>
                <a:srgbClr val="394C69"/>
              </a:solidFill>
              <a:latin typeface="Roboto Slab"/>
              <a:ea typeface="Roboto Slab"/>
              <a:cs typeface="Roboto Slab"/>
              <a:sym typeface="Roboto Slab"/>
            </a:endParaRPr>
          </a:p>
          <a:p>
            <a:pPr marL="457200" lvl="0" indent="-381000" algn="l" rtl="0">
              <a:spcBef>
                <a:spcPts val="100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communication with partner about their relationship.</a:t>
            </a:r>
            <a:endParaRPr sz="2400" b="1">
              <a:solidFill>
                <a:srgbClr val="394C69"/>
              </a:solidFill>
              <a:latin typeface="Roboto Slab"/>
              <a:ea typeface="Roboto Slab"/>
              <a:cs typeface="Roboto Slab"/>
              <a:sym typeface="Roboto Slab"/>
            </a:endParaRPr>
          </a:p>
          <a:p>
            <a:pPr marL="457200" lvl="0" indent="-381000" algn="l" rtl="0">
              <a:spcBef>
                <a:spcPts val="100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communication with partner about sex.</a:t>
            </a:r>
            <a:endParaRPr sz="2400" b="1">
              <a:solidFill>
                <a:srgbClr val="394C69"/>
              </a:solidFill>
              <a:latin typeface="Roboto Slab"/>
              <a:ea typeface="Roboto Slab"/>
              <a:cs typeface="Roboto Slab"/>
              <a:sym typeface="Roboto Slab"/>
            </a:endParaRPr>
          </a:p>
          <a:p>
            <a:pPr marL="457200" lvl="0" indent="-381000" algn="l" rtl="0">
              <a:spcBef>
                <a:spcPts val="1000"/>
              </a:spcBef>
              <a:spcAft>
                <a:spcPts val="100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Produced more returns for advice and referrals than other programmes.</a:t>
            </a:r>
            <a:endParaRPr sz="2400" b="1">
              <a:solidFill>
                <a:srgbClr val="394C69"/>
              </a:solidFill>
              <a:latin typeface="Roboto Slab"/>
              <a:ea typeface="Roboto Slab"/>
              <a:cs typeface="Roboto Slab"/>
              <a:sym typeface="Roboto Slab"/>
            </a:endParaRPr>
          </a:p>
        </p:txBody>
      </p:sp>
      <p:sp>
        <p:nvSpPr>
          <p:cNvPr id="481" name="Google Shape;481;p28"/>
          <p:cNvSpPr/>
          <p:nvPr/>
        </p:nvSpPr>
        <p:spPr>
          <a:xfrm>
            <a:off x="6251650" y="3363600"/>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482" name="Google Shape;482;p28"/>
          <p:cNvSpPr/>
          <p:nvPr/>
        </p:nvSpPr>
        <p:spPr>
          <a:xfrm>
            <a:off x="6251650" y="3352950"/>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sz="1000" b="1">
                <a:solidFill>
                  <a:srgbClr val="F1FAEE"/>
                </a:solidFill>
                <a:latin typeface="Roboto"/>
                <a:ea typeface="Roboto"/>
                <a:cs typeface="Roboto"/>
                <a:sym typeface="Roboto"/>
              </a:rPr>
              <a:t>COMMUNICATION WITH PARTNER ABOUT SEX</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483" name="Google Shape;483;p28"/>
          <p:cNvSpPr txBox="1"/>
          <p:nvPr/>
        </p:nvSpPr>
        <p:spPr>
          <a:xfrm>
            <a:off x="9378363" y="3746638"/>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87%</a:t>
            </a:r>
            <a:r>
              <a:rPr lang="en">
                <a:solidFill>
                  <a:srgbClr val="1D3557"/>
                </a:solidFill>
                <a:latin typeface="Roboto"/>
                <a:ea typeface="Roboto"/>
                <a:cs typeface="Roboto"/>
                <a:sym typeface="Roboto"/>
              </a:rPr>
              <a:t> </a:t>
            </a:r>
            <a:r>
              <a:rPr lang="en" sz="800">
                <a:solidFill>
                  <a:srgbClr val="1D3557"/>
                </a:solidFill>
                <a:latin typeface="Roboto"/>
                <a:ea typeface="Roboto"/>
                <a:cs typeface="Roboto"/>
                <a:sym typeface="Roboto"/>
              </a:rPr>
              <a:t>of longitudinal study participants </a:t>
            </a:r>
            <a:endParaRPr sz="800">
              <a:latin typeface="Roboto"/>
              <a:ea typeface="Roboto"/>
              <a:cs typeface="Roboto"/>
              <a:sym typeface="Roboto"/>
            </a:endParaRPr>
          </a:p>
        </p:txBody>
      </p:sp>
      <p:sp>
        <p:nvSpPr>
          <p:cNvPr id="484" name="Google Shape;484;p28"/>
          <p:cNvSpPr/>
          <p:nvPr/>
        </p:nvSpPr>
        <p:spPr>
          <a:xfrm>
            <a:off x="9518034" y="4181830"/>
            <a:ext cx="2219700" cy="142500"/>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85" name="Google Shape;485;p28"/>
          <p:cNvSpPr/>
          <p:nvPr/>
        </p:nvSpPr>
        <p:spPr>
          <a:xfrm>
            <a:off x="9378363" y="4181830"/>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86" name="Google Shape;486;p28"/>
          <p:cNvSpPr/>
          <p:nvPr/>
        </p:nvSpPr>
        <p:spPr>
          <a:xfrm>
            <a:off x="9543975" y="4181846"/>
            <a:ext cx="1887300" cy="142500"/>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487" name="Google Shape;487;p28"/>
          <p:cNvSpPr/>
          <p:nvPr/>
        </p:nvSpPr>
        <p:spPr>
          <a:xfrm>
            <a:off x="6251650" y="2657392"/>
            <a:ext cx="2994600" cy="380100"/>
          </a:xfrm>
          <a:prstGeom prst="rect">
            <a:avLst/>
          </a:prstGeom>
          <a:noFill/>
          <a:ln>
            <a:noFill/>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a:solidFill>
                  <a:srgbClr val="17244A"/>
                </a:solidFill>
                <a:latin typeface="Roboto"/>
                <a:ea typeface="Roboto"/>
                <a:cs typeface="Roboto"/>
                <a:sym typeface="Roboto"/>
              </a:rPr>
              <a:t>Respect Rethabiles</a:t>
            </a:r>
            <a:endParaRPr sz="1200">
              <a:solidFill>
                <a:srgbClr val="17244A"/>
              </a:solidFill>
              <a:latin typeface="Roboto"/>
              <a:ea typeface="Roboto"/>
              <a:cs typeface="Roboto"/>
              <a:sym typeface="Roboto"/>
            </a:endParaRPr>
          </a:p>
        </p:txBody>
      </p:sp>
      <p:sp>
        <p:nvSpPr>
          <p:cNvPr id="488" name="Google Shape;488;p28"/>
          <p:cNvSpPr/>
          <p:nvPr/>
        </p:nvSpPr>
        <p:spPr>
          <a:xfrm>
            <a:off x="6251650" y="3939117"/>
            <a:ext cx="2994600" cy="380100"/>
          </a:xfrm>
          <a:prstGeom prst="rect">
            <a:avLst/>
          </a:prstGeom>
          <a:noFill/>
          <a:ln>
            <a:noFill/>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a:solidFill>
                  <a:srgbClr val="17244A"/>
                </a:solidFill>
                <a:latin typeface="Roboto"/>
                <a:ea typeface="Roboto"/>
                <a:cs typeface="Roboto"/>
                <a:sym typeface="Roboto"/>
              </a:rPr>
              <a:t>Respect Rethabiles</a:t>
            </a:r>
            <a:endParaRPr sz="1200">
              <a:solidFill>
                <a:srgbClr val="17244A"/>
              </a:solidFill>
              <a:latin typeface="Roboto"/>
              <a:ea typeface="Roboto"/>
              <a:cs typeface="Roboto"/>
              <a:sym typeface="Roboto"/>
            </a:endParaRPr>
          </a:p>
        </p:txBody>
      </p:sp>
      <p:sp>
        <p:nvSpPr>
          <p:cNvPr id="489" name="Google Shape;489;p28"/>
          <p:cNvSpPr/>
          <p:nvPr/>
        </p:nvSpPr>
        <p:spPr>
          <a:xfrm>
            <a:off x="6251650" y="1223275"/>
            <a:ext cx="2889300" cy="7650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1200">
              <a:solidFill>
                <a:srgbClr val="17244A"/>
              </a:solidFill>
              <a:latin typeface="Roboto"/>
              <a:ea typeface="Roboto"/>
              <a:cs typeface="Roboto"/>
              <a:sym typeface="Roboto"/>
            </a:endParaRPr>
          </a:p>
        </p:txBody>
      </p:sp>
      <p:sp>
        <p:nvSpPr>
          <p:cNvPr id="490" name="Google Shape;490;p28"/>
          <p:cNvSpPr/>
          <p:nvPr/>
        </p:nvSpPr>
        <p:spPr>
          <a:xfrm>
            <a:off x="6251650" y="2484175"/>
            <a:ext cx="2889300" cy="7650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1200">
              <a:solidFill>
                <a:srgbClr val="17244A"/>
              </a:solidFill>
              <a:latin typeface="Roboto"/>
              <a:ea typeface="Roboto"/>
              <a:cs typeface="Roboto"/>
              <a:sym typeface="Roboto"/>
            </a:endParaRPr>
          </a:p>
        </p:txBody>
      </p:sp>
      <p:sp>
        <p:nvSpPr>
          <p:cNvPr id="491" name="Google Shape;491;p28"/>
          <p:cNvSpPr/>
          <p:nvPr/>
        </p:nvSpPr>
        <p:spPr>
          <a:xfrm>
            <a:off x="6251650" y="3737275"/>
            <a:ext cx="2889300" cy="7650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1200">
              <a:solidFill>
                <a:srgbClr val="17244A"/>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495"/>
        <p:cNvGrpSpPr/>
        <p:nvPr/>
      </p:nvGrpSpPr>
      <p:grpSpPr>
        <a:xfrm>
          <a:off x="0" y="0"/>
          <a:ext cx="0" cy="0"/>
          <a:chOff x="0" y="0"/>
          <a:chExt cx="0" cy="0"/>
        </a:xfrm>
      </p:grpSpPr>
      <p:sp>
        <p:nvSpPr>
          <p:cNvPr id="496" name="Google Shape;496;p29"/>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497" name="Google Shape;497;p29"/>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498" name="Google Shape;498;p29"/>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9" name="Google Shape;499;p29"/>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Pilot effectiveness</a:t>
            </a:r>
            <a:endParaRPr sz="2400">
              <a:solidFill>
                <a:srgbClr val="394C69"/>
              </a:solidFill>
              <a:latin typeface="Roboto Black"/>
              <a:ea typeface="Roboto Black"/>
              <a:cs typeface="Roboto Black"/>
              <a:sym typeface="Roboto Black"/>
            </a:endParaRPr>
          </a:p>
        </p:txBody>
      </p:sp>
      <p:sp>
        <p:nvSpPr>
          <p:cNvPr id="500" name="Google Shape;500;p29"/>
          <p:cNvSpPr/>
          <p:nvPr/>
        </p:nvSpPr>
        <p:spPr>
          <a:xfrm>
            <a:off x="228600" y="803250"/>
            <a:ext cx="61464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Created a lasting sense       of Sisterhood</a:t>
            </a:r>
            <a:endParaRPr sz="36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endParaRPr sz="36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endParaRPr sz="3600" i="1">
              <a:solidFill>
                <a:srgbClr val="F5EDE7"/>
              </a:solidFill>
              <a:latin typeface="Merriweather"/>
              <a:ea typeface="Merriweather"/>
              <a:cs typeface="Merriweather"/>
              <a:sym typeface="Merriweather"/>
            </a:endParaRPr>
          </a:p>
        </p:txBody>
      </p:sp>
      <p:sp>
        <p:nvSpPr>
          <p:cNvPr id="501" name="Google Shape;501;p29"/>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Facilitators and other participants became trusted confidants that filled an unmet need for social support.</a:t>
            </a:r>
            <a:endParaRPr sz="2400">
              <a:solidFill>
                <a:srgbClr val="394C69"/>
              </a:solidFill>
              <a:latin typeface="Roboto Slab"/>
              <a:ea typeface="Roboto Slab"/>
              <a:cs typeface="Roboto Slab"/>
              <a:sym typeface="Roboto Slab"/>
            </a:endParaRPr>
          </a:p>
        </p:txBody>
      </p:sp>
      <p:sp>
        <p:nvSpPr>
          <p:cNvPr id="502" name="Google Shape;502;p29"/>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17</a:t>
            </a:fld>
            <a:endParaRPr sz="2100">
              <a:solidFill>
                <a:srgbClr val="595959"/>
              </a:solidFill>
            </a:endParaRPr>
          </a:p>
        </p:txBody>
      </p:sp>
      <p:sp>
        <p:nvSpPr>
          <p:cNvPr id="503" name="Google Shape;503;p29"/>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320040" lvl="0" indent="-218440" algn="l" rtl="0">
              <a:lnSpc>
                <a:spcPct val="100000"/>
              </a:lnSpc>
              <a:spcBef>
                <a:spcPts val="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Successful creation of a safe, trusting environment of Sisterhood</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Facilitators modeled supportive, non-judgmental relationships and healthy communication styles</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Establishment of WhatsApp groups for communication outside of sessions critical to building trust</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Small group sizes and one on one support from facilitators were also important factors</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100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Maintenance of relationships with participants (WhatsApp, meetups) and continued mentorship from facilitators at 3 months post-Workshop</a:t>
            </a:r>
            <a:endParaRPr sz="2000">
              <a:solidFill>
                <a:srgbClr val="394C69"/>
              </a:solidFill>
              <a:latin typeface="Roboto Light"/>
              <a:ea typeface="Roboto Light"/>
              <a:cs typeface="Roboto Light"/>
              <a:sym typeface="Roboto Light"/>
            </a:endParaRPr>
          </a:p>
        </p:txBody>
      </p:sp>
      <p:sp>
        <p:nvSpPr>
          <p:cNvPr id="504" name="Google Shape;504;p29"/>
          <p:cNvSpPr/>
          <p:nvPr/>
        </p:nvSpPr>
        <p:spPr>
          <a:xfrm>
            <a:off x="3687000" y="4535525"/>
            <a:ext cx="2478900" cy="1914600"/>
          </a:xfrm>
          <a:prstGeom prst="wedgeRectCallout">
            <a:avLst>
              <a:gd name="adj1" fmla="val -33017"/>
              <a:gd name="adj2" fmla="val 59696"/>
            </a:avLst>
          </a:prstGeom>
          <a:solidFill>
            <a:srgbClr val="FFC9BC"/>
          </a:solidFill>
          <a:ln>
            <a:noFill/>
          </a:ln>
        </p:spPr>
        <p:txBody>
          <a:bodyPr spcFirstLastPara="1" wrap="square" lIns="182875" tIns="91425" rIns="91425" bIns="0" anchor="t" anchorCtr="0">
            <a:noAutofit/>
          </a:bodyPr>
          <a:lstStyle/>
          <a:p>
            <a:pPr marL="0" lvl="0" indent="0" algn="l" rtl="0">
              <a:spcBef>
                <a:spcPts val="0"/>
              </a:spcBef>
              <a:spcAft>
                <a:spcPts val="0"/>
              </a:spcAft>
              <a:buNone/>
            </a:pPr>
            <a:r>
              <a:rPr lang="en" i="1">
                <a:latin typeface="Merriweather"/>
                <a:ea typeface="Merriweather"/>
                <a:cs typeface="Merriweather"/>
                <a:sym typeface="Merriweather"/>
              </a:rPr>
              <a:t>“What motivated me was that even at home I do not have that one person I can talk to, so when I got here… I found sisters from outside.” </a:t>
            </a:r>
            <a:endParaRPr sz="1100" i="1">
              <a:solidFill>
                <a:srgbClr val="000000"/>
              </a:solidFill>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None/>
            </a:pPr>
            <a:endParaRPr sz="1100" i="1">
              <a:solidFill>
                <a:srgbClr val="000000"/>
              </a:solidFill>
              <a:latin typeface="Merriweather Light"/>
              <a:ea typeface="Merriweather Light"/>
              <a:cs typeface="Merriweather Light"/>
              <a:sym typeface="Merriweather Light"/>
            </a:endParaRPr>
          </a:p>
          <a:p>
            <a:pPr marL="0" lvl="0" indent="0" algn="l" rtl="0">
              <a:spcBef>
                <a:spcPts val="0"/>
              </a:spcBef>
              <a:spcAft>
                <a:spcPts val="0"/>
              </a:spcAft>
              <a:buNone/>
            </a:pPr>
            <a:r>
              <a:rPr lang="en" sz="1200">
                <a:latin typeface="Roboto"/>
                <a:ea typeface="Roboto"/>
                <a:cs typeface="Roboto"/>
                <a:sym typeface="Roboto"/>
              </a:rPr>
              <a:t>-Participant (Respect Rethabile)</a:t>
            </a:r>
            <a:endParaRPr sz="1200">
              <a:latin typeface="Roboto"/>
              <a:ea typeface="Roboto"/>
              <a:cs typeface="Roboto"/>
              <a:sym typeface="Roboto"/>
            </a:endParaRPr>
          </a:p>
          <a:p>
            <a:pPr marL="0" lvl="0" indent="0" algn="r" rtl="0">
              <a:spcBef>
                <a:spcPts val="0"/>
              </a:spcBef>
              <a:spcAft>
                <a:spcPts val="0"/>
              </a:spcAft>
              <a:buNone/>
            </a:pPr>
            <a:endParaRPr>
              <a:latin typeface="Roboto"/>
              <a:ea typeface="Roboto"/>
              <a:cs typeface="Roboto"/>
              <a:sym typeface="Roboto"/>
            </a:endParaRPr>
          </a:p>
        </p:txBody>
      </p:sp>
      <p:sp>
        <p:nvSpPr>
          <p:cNvPr id="505" name="Google Shape;505;p29"/>
          <p:cNvSpPr/>
          <p:nvPr/>
        </p:nvSpPr>
        <p:spPr>
          <a:xfrm>
            <a:off x="3687000" y="2245325"/>
            <a:ext cx="2478900" cy="1914600"/>
          </a:xfrm>
          <a:prstGeom prst="wedgeRectCallout">
            <a:avLst>
              <a:gd name="adj1" fmla="val -33017"/>
              <a:gd name="adj2" fmla="val 59696"/>
            </a:avLst>
          </a:prstGeom>
          <a:solidFill>
            <a:srgbClr val="FFC9BC"/>
          </a:solidFill>
          <a:ln>
            <a:noFill/>
          </a:ln>
        </p:spPr>
        <p:txBody>
          <a:bodyPr spcFirstLastPara="1" wrap="square" lIns="182875" tIns="91425" rIns="182875" bIns="0" anchor="t" anchorCtr="0">
            <a:noAutofit/>
          </a:bodyPr>
          <a:lstStyle/>
          <a:p>
            <a:pPr marL="0" marR="0" lvl="0" indent="0" algn="l" rtl="0">
              <a:lnSpc>
                <a:spcPct val="100000"/>
              </a:lnSpc>
              <a:spcBef>
                <a:spcPts val="0"/>
              </a:spcBef>
              <a:spcAft>
                <a:spcPts val="0"/>
              </a:spcAft>
              <a:buNone/>
            </a:pPr>
            <a:r>
              <a:rPr lang="en" i="1">
                <a:latin typeface="Merriweather"/>
                <a:ea typeface="Merriweather"/>
                <a:cs typeface="Merriweather"/>
                <a:sym typeface="Merriweather"/>
              </a:rPr>
              <a:t>“I am a person who doesn’t like to talk… but wow…my facilitators, I could express my feelings and know I wouldn’t be judged. It was very comforting.” </a:t>
            </a:r>
            <a:endParaRPr sz="1300" i="1">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 sz="1300">
                <a:latin typeface="Roboto"/>
                <a:ea typeface="Roboto"/>
                <a:cs typeface="Roboto"/>
                <a:sym typeface="Roboto"/>
              </a:rPr>
              <a:t>- Participant (Lifestyle Lulu)</a:t>
            </a:r>
            <a:endParaRPr sz="1300">
              <a:latin typeface="Roboto"/>
              <a:ea typeface="Roboto"/>
              <a:cs typeface="Roboto"/>
              <a:sym typeface="Roboto"/>
            </a:endParaRPr>
          </a:p>
          <a:p>
            <a:pPr marL="0" lvl="0" indent="0" algn="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509"/>
        <p:cNvGrpSpPr/>
        <p:nvPr/>
      </p:nvGrpSpPr>
      <p:grpSpPr>
        <a:xfrm>
          <a:off x="0" y="0"/>
          <a:ext cx="0" cy="0"/>
          <a:chOff x="0" y="0"/>
          <a:chExt cx="0" cy="0"/>
        </a:xfrm>
      </p:grpSpPr>
      <p:sp>
        <p:nvSpPr>
          <p:cNvPr id="510" name="Google Shape;510;p30"/>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511" name="Google Shape;511;p30"/>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12" name="Google Shape;512;p30"/>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Pilot effectiveness</a:t>
            </a:r>
            <a:endParaRPr sz="2400">
              <a:solidFill>
                <a:srgbClr val="394C69"/>
              </a:solidFill>
              <a:latin typeface="Roboto Black"/>
              <a:ea typeface="Roboto Black"/>
              <a:cs typeface="Roboto Black"/>
              <a:sym typeface="Roboto Black"/>
            </a:endParaRPr>
          </a:p>
        </p:txBody>
      </p:sp>
      <p:sp>
        <p:nvSpPr>
          <p:cNvPr id="513" name="Google Shape;513;p30"/>
          <p:cNvSpPr/>
          <p:nvPr/>
        </p:nvSpPr>
        <p:spPr>
          <a:xfrm>
            <a:off x="228600" y="803250"/>
            <a:ext cx="61464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Demonstrated need for Prevention Ecosystem</a:t>
            </a:r>
            <a:endParaRPr sz="36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endParaRPr sz="36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endParaRPr sz="3600" i="1">
              <a:solidFill>
                <a:srgbClr val="F5EDE7"/>
              </a:solidFill>
              <a:latin typeface="Merriweather"/>
              <a:ea typeface="Merriweather"/>
              <a:cs typeface="Merriweather"/>
              <a:sym typeface="Merriweather"/>
            </a:endParaRPr>
          </a:p>
        </p:txBody>
      </p:sp>
      <p:sp>
        <p:nvSpPr>
          <p:cNvPr id="514" name="Google Shape;514;p30"/>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18</a:t>
            </a:fld>
            <a:endParaRPr sz="2100">
              <a:solidFill>
                <a:srgbClr val="595959"/>
              </a:solidFill>
            </a:endParaRPr>
          </a:p>
        </p:txBody>
      </p:sp>
      <p:sp>
        <p:nvSpPr>
          <p:cNvPr id="515" name="Google Shape;515;p30"/>
          <p:cNvSpPr/>
          <p:nvPr/>
        </p:nvSpPr>
        <p:spPr>
          <a:xfrm>
            <a:off x="6251750" y="3854650"/>
            <a:ext cx="5692800" cy="11397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516" name="Google Shape;516;p30"/>
          <p:cNvSpPr/>
          <p:nvPr/>
        </p:nvSpPr>
        <p:spPr>
          <a:xfrm>
            <a:off x="6251750" y="5111800"/>
            <a:ext cx="5692800" cy="15195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endParaRPr sz="900">
              <a:solidFill>
                <a:srgbClr val="17244A"/>
              </a:solidFill>
              <a:latin typeface="Roboto"/>
              <a:ea typeface="Roboto"/>
              <a:cs typeface="Roboto"/>
              <a:sym typeface="Roboto"/>
            </a:endParaRPr>
          </a:p>
        </p:txBody>
      </p:sp>
      <p:sp>
        <p:nvSpPr>
          <p:cNvPr id="517" name="Google Shape;517;p30"/>
          <p:cNvSpPr/>
          <p:nvPr/>
        </p:nvSpPr>
        <p:spPr>
          <a:xfrm>
            <a:off x="6251750" y="6251169"/>
            <a:ext cx="29946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20%</a:t>
            </a:r>
            <a:r>
              <a:rPr lang="en" sz="1200">
                <a:solidFill>
                  <a:srgbClr val="17244A"/>
                </a:solidFill>
                <a:latin typeface="Roboto"/>
                <a:ea typeface="Roboto"/>
                <a:cs typeface="Roboto"/>
                <a:sym typeface="Roboto"/>
              </a:rPr>
              <a:t> from peer educators/health workers</a:t>
            </a:r>
            <a:endParaRPr sz="1200">
              <a:solidFill>
                <a:srgbClr val="17244A"/>
              </a:solidFill>
              <a:latin typeface="Roboto"/>
              <a:ea typeface="Roboto"/>
              <a:cs typeface="Roboto"/>
              <a:sym typeface="Roboto"/>
            </a:endParaRPr>
          </a:p>
        </p:txBody>
      </p:sp>
      <p:sp>
        <p:nvSpPr>
          <p:cNvPr id="518" name="Google Shape;518;p30"/>
          <p:cNvSpPr/>
          <p:nvPr/>
        </p:nvSpPr>
        <p:spPr>
          <a:xfrm>
            <a:off x="6251750" y="5871072"/>
            <a:ext cx="29946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24%</a:t>
            </a:r>
            <a:r>
              <a:rPr lang="en" sz="1200">
                <a:solidFill>
                  <a:srgbClr val="17244A"/>
                </a:solidFill>
                <a:latin typeface="Roboto"/>
                <a:ea typeface="Roboto"/>
                <a:cs typeface="Roboto"/>
                <a:sym typeface="Roboto"/>
              </a:rPr>
              <a:t> from friends /participants</a:t>
            </a:r>
            <a:endParaRPr sz="1200">
              <a:solidFill>
                <a:srgbClr val="17244A"/>
              </a:solidFill>
              <a:latin typeface="Roboto"/>
              <a:ea typeface="Roboto"/>
              <a:cs typeface="Roboto"/>
              <a:sym typeface="Roboto"/>
            </a:endParaRPr>
          </a:p>
        </p:txBody>
      </p:sp>
      <p:sp>
        <p:nvSpPr>
          <p:cNvPr id="519" name="Google Shape;519;p30"/>
          <p:cNvSpPr/>
          <p:nvPr/>
        </p:nvSpPr>
        <p:spPr>
          <a:xfrm>
            <a:off x="6251750" y="4613751"/>
            <a:ext cx="29946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93%</a:t>
            </a:r>
            <a:r>
              <a:rPr lang="en" sz="1200">
                <a:solidFill>
                  <a:srgbClr val="17244A"/>
                </a:solidFill>
                <a:latin typeface="Roboto"/>
                <a:ea typeface="Roboto"/>
                <a:cs typeface="Roboto"/>
                <a:sym typeface="Roboto"/>
              </a:rPr>
              <a:t> of Lifestyle Lulus</a:t>
            </a:r>
            <a:endParaRPr sz="1200">
              <a:solidFill>
                <a:srgbClr val="17244A"/>
              </a:solidFill>
              <a:latin typeface="Roboto"/>
              <a:ea typeface="Roboto"/>
              <a:cs typeface="Roboto"/>
              <a:sym typeface="Roboto"/>
            </a:endParaRPr>
          </a:p>
        </p:txBody>
      </p:sp>
      <p:sp>
        <p:nvSpPr>
          <p:cNvPr id="520" name="Google Shape;520;p30"/>
          <p:cNvSpPr/>
          <p:nvPr/>
        </p:nvSpPr>
        <p:spPr>
          <a:xfrm>
            <a:off x="6251750" y="3843850"/>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Clr>
                <a:srgbClr val="000000"/>
              </a:buClr>
              <a:buSzPts val="1100"/>
              <a:buFont typeface="Arial"/>
              <a:buNone/>
            </a:pPr>
            <a:r>
              <a:rPr lang="en" sz="1000" b="1">
                <a:solidFill>
                  <a:srgbClr val="F1FAEE"/>
                </a:solidFill>
                <a:latin typeface="Roboto"/>
                <a:ea typeface="Roboto"/>
                <a:cs typeface="Roboto"/>
                <a:sym typeface="Roboto"/>
              </a:rPr>
              <a:t>INTEREST IN FURTHER SUPPORT TO ACHIEVE RELATIONSHIP GOALS</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521" name="Google Shape;521;p30"/>
          <p:cNvSpPr/>
          <p:nvPr/>
        </p:nvSpPr>
        <p:spPr>
          <a:xfrm>
            <a:off x="6251750" y="4228795"/>
            <a:ext cx="29946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74%</a:t>
            </a:r>
            <a:r>
              <a:rPr lang="en" sz="1200">
                <a:solidFill>
                  <a:srgbClr val="17244A"/>
                </a:solidFill>
                <a:latin typeface="Roboto"/>
                <a:ea typeface="Roboto"/>
                <a:cs typeface="Roboto"/>
                <a:sym typeface="Roboto"/>
              </a:rPr>
              <a:t> of Respect Rethabiles</a:t>
            </a:r>
            <a:endParaRPr sz="1200">
              <a:solidFill>
                <a:srgbClr val="17244A"/>
              </a:solidFill>
              <a:latin typeface="Roboto"/>
              <a:ea typeface="Roboto"/>
              <a:cs typeface="Roboto"/>
              <a:sym typeface="Roboto"/>
            </a:endParaRPr>
          </a:p>
        </p:txBody>
      </p:sp>
      <p:sp>
        <p:nvSpPr>
          <p:cNvPr id="522" name="Google Shape;522;p30"/>
          <p:cNvSpPr/>
          <p:nvPr/>
        </p:nvSpPr>
        <p:spPr>
          <a:xfrm>
            <a:off x="6251750" y="5101150"/>
            <a:ext cx="5692800" cy="380100"/>
          </a:xfrm>
          <a:prstGeom prst="rect">
            <a:avLst/>
          </a:prstGeom>
          <a:solidFill>
            <a:srgbClr val="17244A"/>
          </a:solid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sz="1000" b="1">
                <a:solidFill>
                  <a:srgbClr val="F1FAEE"/>
                </a:solidFill>
                <a:latin typeface="Roboto"/>
                <a:ea typeface="Roboto"/>
                <a:cs typeface="Roboto"/>
                <a:sym typeface="Roboto"/>
              </a:rPr>
              <a:t>FURTHER ADVICE OR SUPPORT SEEKING POST WORKSHOP</a:t>
            </a:r>
            <a:endParaRPr sz="1000" b="1">
              <a:solidFill>
                <a:srgbClr val="F1FAEE"/>
              </a:solidFill>
              <a:latin typeface="Roboto"/>
              <a:ea typeface="Roboto"/>
              <a:cs typeface="Roboto"/>
              <a:sym typeface="Roboto"/>
            </a:endParaRPr>
          </a:p>
          <a:p>
            <a:pPr marL="0" lvl="0" indent="0" algn="l" rtl="0">
              <a:spcBef>
                <a:spcPts val="0"/>
              </a:spcBef>
              <a:spcAft>
                <a:spcPts val="0"/>
              </a:spcAft>
              <a:buNone/>
            </a:pPr>
            <a:endParaRPr sz="900">
              <a:solidFill>
                <a:srgbClr val="17244A"/>
              </a:solidFill>
              <a:latin typeface="Roboto"/>
              <a:ea typeface="Roboto"/>
              <a:cs typeface="Roboto"/>
              <a:sym typeface="Roboto"/>
            </a:endParaRPr>
          </a:p>
        </p:txBody>
      </p:sp>
      <p:sp>
        <p:nvSpPr>
          <p:cNvPr id="523" name="Google Shape;523;p30"/>
          <p:cNvSpPr/>
          <p:nvPr/>
        </p:nvSpPr>
        <p:spPr>
          <a:xfrm>
            <a:off x="6251750" y="5486117"/>
            <a:ext cx="2994600" cy="380100"/>
          </a:xfrm>
          <a:prstGeom prst="rect">
            <a:avLst/>
          </a:prstGeom>
          <a:noFill/>
          <a:ln w="9525" cap="flat" cmpd="sng">
            <a:solidFill>
              <a:srgbClr val="17244A"/>
            </a:solidFill>
            <a:prstDash val="solid"/>
            <a:round/>
            <a:headEnd type="none" w="sm" len="sm"/>
            <a:tailEnd type="none" w="sm" len="sm"/>
          </a:ln>
        </p:spPr>
        <p:txBody>
          <a:bodyPr spcFirstLastPara="1" wrap="square" lIns="91425" tIns="0" rIns="91425" bIns="0" anchor="ctr" anchorCtr="0">
            <a:noAutofit/>
          </a:bodyPr>
          <a:lstStyle/>
          <a:p>
            <a:pPr marL="12700" marR="5080" lvl="0" indent="0" algn="l" rtl="0">
              <a:lnSpc>
                <a:spcPct val="100000"/>
              </a:lnSpc>
              <a:spcBef>
                <a:spcPts val="0"/>
              </a:spcBef>
              <a:spcAft>
                <a:spcPts val="0"/>
              </a:spcAft>
              <a:buNone/>
            </a:pPr>
            <a:r>
              <a:rPr lang="en" sz="1200" b="1">
                <a:solidFill>
                  <a:srgbClr val="17244A"/>
                </a:solidFill>
                <a:latin typeface="Roboto"/>
                <a:ea typeface="Roboto"/>
                <a:cs typeface="Roboto"/>
                <a:sym typeface="Roboto"/>
              </a:rPr>
              <a:t>29%</a:t>
            </a:r>
            <a:r>
              <a:rPr lang="en" sz="1200">
                <a:solidFill>
                  <a:srgbClr val="17244A"/>
                </a:solidFill>
                <a:latin typeface="Roboto"/>
                <a:ea typeface="Roboto"/>
                <a:cs typeface="Roboto"/>
                <a:sym typeface="Roboto"/>
              </a:rPr>
              <a:t> from facilitators</a:t>
            </a:r>
            <a:endParaRPr sz="1200">
              <a:solidFill>
                <a:srgbClr val="17244A"/>
              </a:solidFill>
              <a:latin typeface="Roboto"/>
              <a:ea typeface="Roboto"/>
              <a:cs typeface="Roboto"/>
              <a:sym typeface="Roboto"/>
            </a:endParaRPr>
          </a:p>
        </p:txBody>
      </p:sp>
      <p:sp>
        <p:nvSpPr>
          <p:cNvPr id="524" name="Google Shape;524;p30"/>
          <p:cNvSpPr txBox="1"/>
          <p:nvPr/>
        </p:nvSpPr>
        <p:spPr>
          <a:xfrm>
            <a:off x="9378463" y="4224075"/>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95%</a:t>
            </a:r>
            <a:r>
              <a:rPr lang="en" sz="800">
                <a:solidFill>
                  <a:srgbClr val="1D3557"/>
                </a:solidFill>
                <a:latin typeface="Roboto"/>
                <a:ea typeface="Roboto"/>
                <a:cs typeface="Roboto"/>
                <a:sym typeface="Roboto"/>
              </a:rPr>
              <a:t> of longitudinal study participants </a:t>
            </a:r>
            <a:endParaRPr sz="800">
              <a:latin typeface="Roboto"/>
              <a:ea typeface="Roboto"/>
              <a:cs typeface="Roboto"/>
              <a:sym typeface="Roboto"/>
            </a:endParaRPr>
          </a:p>
        </p:txBody>
      </p:sp>
      <p:sp>
        <p:nvSpPr>
          <p:cNvPr id="525" name="Google Shape;525;p30"/>
          <p:cNvSpPr txBox="1"/>
          <p:nvPr/>
        </p:nvSpPr>
        <p:spPr>
          <a:xfrm>
            <a:off x="9378463" y="5488105"/>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a:solidFill>
                  <a:srgbClr val="1D3557"/>
                </a:solidFill>
                <a:latin typeface="Roboto"/>
                <a:ea typeface="Roboto"/>
                <a:cs typeface="Roboto"/>
                <a:sym typeface="Roboto"/>
              </a:rPr>
              <a:t>87%</a:t>
            </a:r>
            <a:r>
              <a:rPr lang="en">
                <a:solidFill>
                  <a:srgbClr val="1D3557"/>
                </a:solidFill>
                <a:latin typeface="Roboto"/>
                <a:ea typeface="Roboto"/>
                <a:cs typeface="Roboto"/>
                <a:sym typeface="Roboto"/>
              </a:rPr>
              <a:t> </a:t>
            </a:r>
            <a:r>
              <a:rPr lang="en" sz="800">
                <a:solidFill>
                  <a:srgbClr val="1D3557"/>
                </a:solidFill>
                <a:latin typeface="Roboto"/>
                <a:ea typeface="Roboto"/>
                <a:cs typeface="Roboto"/>
                <a:sym typeface="Roboto"/>
              </a:rPr>
              <a:t>of longitudinal study participants </a:t>
            </a:r>
            <a:endParaRPr>
              <a:latin typeface="Roboto"/>
              <a:ea typeface="Roboto"/>
              <a:cs typeface="Roboto"/>
              <a:sym typeface="Roboto"/>
            </a:endParaRPr>
          </a:p>
        </p:txBody>
      </p:sp>
      <p:sp>
        <p:nvSpPr>
          <p:cNvPr id="526" name="Google Shape;526;p30"/>
          <p:cNvSpPr/>
          <p:nvPr/>
        </p:nvSpPr>
        <p:spPr>
          <a:xfrm>
            <a:off x="9518134" y="4638195"/>
            <a:ext cx="2219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Roboto"/>
              <a:ea typeface="Roboto"/>
              <a:cs typeface="Roboto"/>
              <a:sym typeface="Roboto"/>
            </a:endParaRPr>
          </a:p>
        </p:txBody>
      </p:sp>
      <p:sp>
        <p:nvSpPr>
          <p:cNvPr id="527" name="Google Shape;527;p30"/>
          <p:cNvSpPr/>
          <p:nvPr/>
        </p:nvSpPr>
        <p:spPr>
          <a:xfrm>
            <a:off x="9378463" y="4638195"/>
            <a:ext cx="266700" cy="142500"/>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29" name="Google Shape;529;p30"/>
          <p:cNvSpPr/>
          <p:nvPr/>
        </p:nvSpPr>
        <p:spPr>
          <a:xfrm>
            <a:off x="9518134" y="5935373"/>
            <a:ext cx="2219700" cy="129545"/>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30" name="Google Shape;530;p30"/>
          <p:cNvSpPr/>
          <p:nvPr/>
        </p:nvSpPr>
        <p:spPr>
          <a:xfrm>
            <a:off x="9378463" y="5935373"/>
            <a:ext cx="266700" cy="129545"/>
          </a:xfrm>
          <a:prstGeom prst="roundRect">
            <a:avLst>
              <a:gd name="adj" fmla="val 5000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31" name="Google Shape;531;p30"/>
          <p:cNvSpPr/>
          <p:nvPr/>
        </p:nvSpPr>
        <p:spPr>
          <a:xfrm>
            <a:off x="9544076" y="5935371"/>
            <a:ext cx="1888800" cy="129545"/>
          </a:xfrm>
          <a:prstGeom prst="roundRect">
            <a:avLst>
              <a:gd name="adj" fmla="val 0"/>
            </a:avLst>
          </a:prstGeom>
          <a:solidFill>
            <a:srgbClr val="FF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32" name="Google Shape;532;p30"/>
          <p:cNvSpPr txBox="1"/>
          <p:nvPr/>
        </p:nvSpPr>
        <p:spPr>
          <a:xfrm>
            <a:off x="9378463" y="4619580"/>
            <a:ext cx="2657400" cy="317100"/>
          </a:xfrm>
          <a:prstGeom prst="rect">
            <a:avLst/>
          </a:prstGeom>
          <a:noFill/>
          <a:ln>
            <a:noFill/>
          </a:ln>
        </p:spPr>
        <p:txBody>
          <a:bodyPr spcFirstLastPara="1" wrap="square" lIns="91425" tIns="0" rIns="91425" bIns="0" anchor="ctr" anchorCtr="0">
            <a:noAutofit/>
          </a:bodyPr>
          <a:lstStyle/>
          <a:p>
            <a:pPr marL="12700" marR="5080" lvl="0" indent="0" algn="l" rtl="0">
              <a:lnSpc>
                <a:spcPct val="117857"/>
              </a:lnSpc>
              <a:spcBef>
                <a:spcPts val="1680"/>
              </a:spcBef>
              <a:spcAft>
                <a:spcPts val="0"/>
              </a:spcAft>
              <a:buNone/>
            </a:pPr>
            <a:r>
              <a:rPr lang="en" b="1" dirty="0">
                <a:solidFill>
                  <a:srgbClr val="1D3557"/>
                </a:solidFill>
                <a:latin typeface="Roboto"/>
                <a:ea typeface="Roboto"/>
                <a:cs typeface="Roboto"/>
                <a:sym typeface="Roboto"/>
              </a:rPr>
              <a:t>100%</a:t>
            </a:r>
            <a:r>
              <a:rPr lang="en" sz="800" dirty="0">
                <a:solidFill>
                  <a:srgbClr val="1D3557"/>
                </a:solidFill>
                <a:latin typeface="Roboto"/>
                <a:ea typeface="Roboto"/>
                <a:cs typeface="Roboto"/>
                <a:sym typeface="Roboto"/>
              </a:rPr>
              <a:t> of longitudinal study participants </a:t>
            </a:r>
            <a:endParaRPr sz="800" dirty="0">
              <a:latin typeface="Roboto"/>
              <a:ea typeface="Roboto"/>
              <a:cs typeface="Roboto"/>
              <a:sym typeface="Roboto"/>
            </a:endParaRPr>
          </a:p>
        </p:txBody>
      </p:sp>
      <p:sp>
        <p:nvSpPr>
          <p:cNvPr id="533" name="Google Shape;533;p30"/>
          <p:cNvSpPr/>
          <p:nvPr/>
        </p:nvSpPr>
        <p:spPr>
          <a:xfrm>
            <a:off x="226575" y="2523775"/>
            <a:ext cx="5936700" cy="4107600"/>
          </a:xfrm>
          <a:prstGeom prst="rect">
            <a:avLst/>
          </a:prstGeom>
          <a:noFill/>
          <a:ln>
            <a:noFill/>
          </a:ln>
        </p:spPr>
        <p:txBody>
          <a:bodyPr spcFirstLastPara="1" wrap="square" lIns="182875" tIns="91425" rIns="0" bIns="0" anchor="t" anchorCtr="0">
            <a:noAutofit/>
          </a:bodyPr>
          <a:lstStyle/>
          <a:p>
            <a:pPr marL="457200" lvl="0" indent="-381000" algn="l" rtl="0">
              <a:spcBef>
                <a:spcPts val="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interest in further support to achieve relationship goals. </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457200" lvl="0" indent="-381000" algn="l" rtl="0">
              <a:spcBef>
                <a:spcPts val="0"/>
              </a:spcBef>
              <a:spcAft>
                <a:spcPts val="0"/>
              </a:spcAft>
              <a:buClr>
                <a:srgbClr val="394C69"/>
              </a:buClr>
              <a:buSzPts val="2400"/>
              <a:buFont typeface="Roboto Slab"/>
              <a:buAutoNum type="arabicPeriod"/>
            </a:pPr>
            <a:r>
              <a:rPr lang="en" sz="2400" b="1">
                <a:solidFill>
                  <a:srgbClr val="394C69"/>
                </a:solidFill>
                <a:latin typeface="Roboto Slab"/>
                <a:ea typeface="Roboto Slab"/>
                <a:cs typeface="Roboto Slab"/>
                <a:sym typeface="Roboto Slab"/>
              </a:rPr>
              <a:t>Increased advice and support seeking after workshop.</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p:txBody>
      </p:sp>
      <p:sp>
        <p:nvSpPr>
          <p:cNvPr id="534" name="Google Shape;534;p30"/>
          <p:cNvSpPr txBox="1"/>
          <p:nvPr/>
        </p:nvSpPr>
        <p:spPr>
          <a:xfrm>
            <a:off x="6263852" y="3382492"/>
            <a:ext cx="2107200" cy="369300"/>
          </a:xfrm>
          <a:prstGeom prst="rect">
            <a:avLst/>
          </a:prstGeom>
          <a:noFill/>
          <a:ln>
            <a:noFill/>
          </a:ln>
        </p:spPr>
        <p:txBody>
          <a:bodyPr spcFirstLastPara="1" wrap="square" lIns="91425" tIns="91425" rIns="91425" bIns="91425" anchor="t" anchorCtr="0">
            <a:spAutoFit/>
          </a:bodyPr>
          <a:lstStyle/>
          <a:p>
            <a:pPr marL="12700" marR="5080" lvl="0" indent="0" algn="r" rtl="0">
              <a:lnSpc>
                <a:spcPct val="117857"/>
              </a:lnSpc>
              <a:spcBef>
                <a:spcPts val="1680"/>
              </a:spcBef>
              <a:spcAft>
                <a:spcPts val="0"/>
              </a:spcAft>
              <a:buClr>
                <a:srgbClr val="000000"/>
              </a:buClr>
              <a:buSzPts val="1100"/>
              <a:buFont typeface="Arial"/>
              <a:buNone/>
            </a:pPr>
            <a:r>
              <a:rPr lang="en" sz="1200" b="1">
                <a:solidFill>
                  <a:srgbClr val="17244A"/>
                </a:solidFill>
                <a:latin typeface="Roboto"/>
                <a:ea typeface="Roboto"/>
                <a:cs typeface="Roboto"/>
                <a:sym typeface="Roboto"/>
              </a:rPr>
              <a:t>End of Workshop </a:t>
            </a:r>
            <a:endParaRPr sz="1200">
              <a:solidFill>
                <a:srgbClr val="17244A"/>
              </a:solidFill>
              <a:latin typeface="Roboto"/>
              <a:ea typeface="Roboto"/>
              <a:cs typeface="Roboto"/>
              <a:sym typeface="Roboto"/>
            </a:endParaRPr>
          </a:p>
        </p:txBody>
      </p:sp>
      <p:sp>
        <p:nvSpPr>
          <p:cNvPr id="535" name="Google Shape;535;p30"/>
          <p:cNvSpPr txBox="1"/>
          <p:nvPr/>
        </p:nvSpPr>
        <p:spPr>
          <a:xfrm>
            <a:off x="10186063" y="3382465"/>
            <a:ext cx="1897500" cy="369300"/>
          </a:xfrm>
          <a:prstGeom prst="rect">
            <a:avLst/>
          </a:prstGeom>
          <a:noFill/>
          <a:ln>
            <a:noFill/>
          </a:ln>
        </p:spPr>
        <p:txBody>
          <a:bodyPr spcFirstLastPara="1" wrap="square" lIns="91425" tIns="91425" rIns="91425" bIns="91425" anchor="t" anchorCtr="0">
            <a:spAutoFit/>
          </a:bodyPr>
          <a:lstStyle/>
          <a:p>
            <a:pPr marL="0" marR="5080" lvl="0" indent="0" algn="l" rtl="0">
              <a:lnSpc>
                <a:spcPct val="117857"/>
              </a:lnSpc>
              <a:spcBef>
                <a:spcPts val="1680"/>
              </a:spcBef>
              <a:spcAft>
                <a:spcPts val="0"/>
              </a:spcAft>
              <a:buNone/>
            </a:pPr>
            <a:r>
              <a:rPr lang="en" sz="1200" b="1">
                <a:solidFill>
                  <a:srgbClr val="17244A"/>
                </a:solidFill>
                <a:latin typeface="Roboto"/>
                <a:ea typeface="Roboto"/>
                <a:cs typeface="Roboto"/>
                <a:sym typeface="Roboto"/>
              </a:rPr>
              <a:t>3 months later</a:t>
            </a:r>
            <a:r>
              <a:rPr lang="en" sz="1200">
                <a:solidFill>
                  <a:srgbClr val="17244A"/>
                </a:solidFill>
                <a:latin typeface="Roboto"/>
                <a:ea typeface="Roboto"/>
                <a:cs typeface="Roboto"/>
                <a:sym typeface="Roboto"/>
              </a:rPr>
              <a:t> </a:t>
            </a:r>
            <a:endParaRPr sz="1200">
              <a:solidFill>
                <a:srgbClr val="17244A"/>
              </a:solidFill>
              <a:latin typeface="Roboto"/>
              <a:ea typeface="Roboto"/>
              <a:cs typeface="Roboto"/>
              <a:sym typeface="Roboto"/>
            </a:endParaRPr>
          </a:p>
        </p:txBody>
      </p:sp>
      <p:grpSp>
        <p:nvGrpSpPr>
          <p:cNvPr id="536" name="Google Shape;536;p30"/>
          <p:cNvGrpSpPr/>
          <p:nvPr/>
        </p:nvGrpSpPr>
        <p:grpSpPr>
          <a:xfrm rot="-5400000">
            <a:off x="9207254" y="2684303"/>
            <a:ext cx="142497" cy="1815012"/>
            <a:chOff x="5781200" y="973175"/>
            <a:chExt cx="324300" cy="4312216"/>
          </a:xfrm>
        </p:grpSpPr>
        <p:sp>
          <p:nvSpPr>
            <p:cNvPr id="537" name="Google Shape;537;p30"/>
            <p:cNvSpPr/>
            <p:nvPr/>
          </p:nvSpPr>
          <p:spPr>
            <a:xfrm>
              <a:off x="5861100" y="973175"/>
              <a:ext cx="164700" cy="1259700"/>
            </a:xfrm>
            <a:prstGeom prst="roundRect">
              <a:avLst>
                <a:gd name="adj" fmla="val 50000"/>
              </a:avLst>
            </a:prstGeom>
            <a:solidFill>
              <a:srgbClr val="1D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38" name="Google Shape;538;p30"/>
            <p:cNvSpPr/>
            <p:nvPr/>
          </p:nvSpPr>
          <p:spPr>
            <a:xfrm>
              <a:off x="5781200" y="1526391"/>
              <a:ext cx="324300" cy="3759000"/>
            </a:xfrm>
            <a:prstGeom prst="downArrow">
              <a:avLst>
                <a:gd name="adj1" fmla="val 50000"/>
                <a:gd name="adj2" fmla="val 50732"/>
              </a:avLst>
            </a:prstGeom>
            <a:solidFill>
              <a:srgbClr val="1D35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grpSp>
      <p:sp>
        <p:nvSpPr>
          <p:cNvPr id="539" name="Google Shape;539;p30"/>
          <p:cNvSpPr/>
          <p:nvPr/>
        </p:nvSpPr>
        <p:spPr>
          <a:xfrm>
            <a:off x="6591525" y="832743"/>
            <a:ext cx="2477700" cy="8169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The Relationship Workshop sustained AGYW engagement.</a:t>
            </a:r>
            <a:endParaRPr sz="2000">
              <a:solidFill>
                <a:srgbClr val="394C69"/>
              </a:solidFill>
              <a:latin typeface="Roboto Black"/>
              <a:ea typeface="Roboto Black"/>
              <a:cs typeface="Roboto Black"/>
              <a:sym typeface="Roboto Black"/>
            </a:endParaRPr>
          </a:p>
        </p:txBody>
      </p:sp>
      <p:sp>
        <p:nvSpPr>
          <p:cNvPr id="540" name="Google Shape;540;p30"/>
          <p:cNvSpPr/>
          <p:nvPr/>
        </p:nvSpPr>
        <p:spPr>
          <a:xfrm>
            <a:off x="6582947" y="2314019"/>
            <a:ext cx="2326800" cy="208500"/>
          </a:xfrm>
          <a:prstGeom prst="roundRect">
            <a:avLst>
              <a:gd name="adj" fmla="val 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6582948" y="2314019"/>
            <a:ext cx="2078400" cy="208500"/>
          </a:xfrm>
          <a:prstGeom prst="roundRect">
            <a:avLst>
              <a:gd name="adj" fmla="val 0"/>
            </a:avLst>
          </a:prstGeom>
          <a:solidFill>
            <a:srgbClr val="922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2" name="Google Shape;542;p30"/>
          <p:cNvCxnSpPr/>
          <p:nvPr/>
        </p:nvCxnSpPr>
        <p:spPr>
          <a:xfrm rot="10800000">
            <a:off x="6582948" y="2563188"/>
            <a:ext cx="0" cy="111600"/>
          </a:xfrm>
          <a:prstGeom prst="straightConnector1">
            <a:avLst/>
          </a:prstGeom>
          <a:noFill/>
          <a:ln w="9525" cap="flat" cmpd="sng">
            <a:solidFill>
              <a:srgbClr val="394C69"/>
            </a:solidFill>
            <a:prstDash val="solid"/>
            <a:round/>
            <a:headEnd type="none" w="med" len="med"/>
            <a:tailEnd type="none" w="med" len="med"/>
          </a:ln>
        </p:spPr>
      </p:cxnSp>
      <p:cxnSp>
        <p:nvCxnSpPr>
          <p:cNvPr id="543" name="Google Shape;543;p30"/>
          <p:cNvCxnSpPr/>
          <p:nvPr/>
        </p:nvCxnSpPr>
        <p:spPr>
          <a:xfrm rot="10800000">
            <a:off x="8442256" y="2563188"/>
            <a:ext cx="0" cy="111600"/>
          </a:xfrm>
          <a:prstGeom prst="straightConnector1">
            <a:avLst/>
          </a:prstGeom>
          <a:noFill/>
          <a:ln w="9525" cap="flat" cmpd="sng">
            <a:solidFill>
              <a:srgbClr val="394C69"/>
            </a:solidFill>
            <a:prstDash val="solid"/>
            <a:round/>
            <a:headEnd type="none" w="med" len="med"/>
            <a:tailEnd type="none" w="med" len="med"/>
          </a:ln>
        </p:spPr>
      </p:cxnSp>
      <p:cxnSp>
        <p:nvCxnSpPr>
          <p:cNvPr id="544" name="Google Shape;544;p30"/>
          <p:cNvCxnSpPr/>
          <p:nvPr/>
        </p:nvCxnSpPr>
        <p:spPr>
          <a:xfrm rot="10800000">
            <a:off x="7977429" y="2563188"/>
            <a:ext cx="0" cy="111600"/>
          </a:xfrm>
          <a:prstGeom prst="straightConnector1">
            <a:avLst/>
          </a:prstGeom>
          <a:noFill/>
          <a:ln w="9525" cap="flat" cmpd="sng">
            <a:solidFill>
              <a:srgbClr val="394C69"/>
            </a:solidFill>
            <a:prstDash val="solid"/>
            <a:round/>
            <a:headEnd type="none" w="med" len="med"/>
            <a:tailEnd type="none" w="med" len="med"/>
          </a:ln>
        </p:spPr>
      </p:cxnSp>
      <p:cxnSp>
        <p:nvCxnSpPr>
          <p:cNvPr id="545" name="Google Shape;545;p30"/>
          <p:cNvCxnSpPr/>
          <p:nvPr/>
        </p:nvCxnSpPr>
        <p:spPr>
          <a:xfrm rot="10800000">
            <a:off x="7512602" y="2563188"/>
            <a:ext cx="0" cy="111600"/>
          </a:xfrm>
          <a:prstGeom prst="straightConnector1">
            <a:avLst/>
          </a:prstGeom>
          <a:noFill/>
          <a:ln w="9525" cap="flat" cmpd="sng">
            <a:solidFill>
              <a:srgbClr val="394C69"/>
            </a:solidFill>
            <a:prstDash val="solid"/>
            <a:round/>
            <a:headEnd type="none" w="med" len="med"/>
            <a:tailEnd type="none" w="med" len="med"/>
          </a:ln>
        </p:spPr>
      </p:cxnSp>
      <p:cxnSp>
        <p:nvCxnSpPr>
          <p:cNvPr id="546" name="Google Shape;546;p30"/>
          <p:cNvCxnSpPr/>
          <p:nvPr/>
        </p:nvCxnSpPr>
        <p:spPr>
          <a:xfrm rot="10800000">
            <a:off x="7047775" y="2563188"/>
            <a:ext cx="0" cy="111600"/>
          </a:xfrm>
          <a:prstGeom prst="straightConnector1">
            <a:avLst/>
          </a:prstGeom>
          <a:noFill/>
          <a:ln w="9525" cap="flat" cmpd="sng">
            <a:solidFill>
              <a:srgbClr val="394C69"/>
            </a:solidFill>
            <a:prstDash val="solid"/>
            <a:round/>
            <a:headEnd type="none" w="med" len="med"/>
            <a:tailEnd type="none" w="med" len="med"/>
          </a:ln>
        </p:spPr>
      </p:cxnSp>
      <p:sp>
        <p:nvSpPr>
          <p:cNvPr id="547" name="Google Shape;547;p30"/>
          <p:cNvSpPr txBox="1"/>
          <p:nvPr/>
        </p:nvSpPr>
        <p:spPr>
          <a:xfrm>
            <a:off x="6416250" y="2599332"/>
            <a:ext cx="333300" cy="339000"/>
          </a:xfrm>
          <a:prstGeom prst="rect">
            <a:avLst/>
          </a:prstGeom>
          <a:noFill/>
          <a:ln>
            <a:noFill/>
          </a:ln>
        </p:spPr>
        <p:txBody>
          <a:bodyPr spcFirstLastPara="1" wrap="square" lIns="91425" tIns="0" rIns="91425" bIns="0" anchor="ctr" anchorCtr="0">
            <a:noAutofit/>
          </a:bodyPr>
          <a:lstStyle/>
          <a:p>
            <a:pPr marL="12700" marR="5080" lvl="0" indent="0" algn="ctr" rtl="0">
              <a:lnSpc>
                <a:spcPct val="117857"/>
              </a:lnSpc>
              <a:spcBef>
                <a:spcPts val="1680"/>
              </a:spcBef>
              <a:spcAft>
                <a:spcPts val="0"/>
              </a:spcAft>
              <a:buNone/>
            </a:pPr>
            <a:r>
              <a:rPr lang="en" sz="1100" i="1">
                <a:solidFill>
                  <a:srgbClr val="394C69"/>
                </a:solidFill>
                <a:latin typeface="Fira Sans"/>
                <a:ea typeface="Fira Sans"/>
                <a:cs typeface="Fira Sans"/>
                <a:sym typeface="Fira Sans"/>
              </a:rPr>
              <a:t>0</a:t>
            </a:r>
            <a:endParaRPr sz="1100">
              <a:solidFill>
                <a:srgbClr val="394C69"/>
              </a:solidFill>
            </a:endParaRPr>
          </a:p>
        </p:txBody>
      </p:sp>
      <p:sp>
        <p:nvSpPr>
          <p:cNvPr id="548" name="Google Shape;548;p30"/>
          <p:cNvSpPr txBox="1"/>
          <p:nvPr/>
        </p:nvSpPr>
        <p:spPr>
          <a:xfrm>
            <a:off x="6881110" y="2599332"/>
            <a:ext cx="333300" cy="339000"/>
          </a:xfrm>
          <a:prstGeom prst="rect">
            <a:avLst/>
          </a:prstGeom>
          <a:noFill/>
          <a:ln>
            <a:noFill/>
          </a:ln>
        </p:spPr>
        <p:txBody>
          <a:bodyPr spcFirstLastPara="1" wrap="square" lIns="91425" tIns="0" rIns="91425" bIns="0" anchor="ctr" anchorCtr="0">
            <a:noAutofit/>
          </a:bodyPr>
          <a:lstStyle/>
          <a:p>
            <a:pPr marL="12700" marR="5080" lvl="0" indent="0" algn="ctr" rtl="0">
              <a:lnSpc>
                <a:spcPct val="117857"/>
              </a:lnSpc>
              <a:spcBef>
                <a:spcPts val="1680"/>
              </a:spcBef>
              <a:spcAft>
                <a:spcPts val="0"/>
              </a:spcAft>
              <a:buNone/>
            </a:pPr>
            <a:r>
              <a:rPr lang="en" sz="1100" i="1">
                <a:solidFill>
                  <a:srgbClr val="394C69"/>
                </a:solidFill>
                <a:latin typeface="Fira Sans"/>
                <a:ea typeface="Fira Sans"/>
                <a:cs typeface="Fira Sans"/>
                <a:sym typeface="Fira Sans"/>
              </a:rPr>
              <a:t>1</a:t>
            </a:r>
            <a:endParaRPr sz="1100">
              <a:solidFill>
                <a:srgbClr val="394C69"/>
              </a:solidFill>
            </a:endParaRPr>
          </a:p>
        </p:txBody>
      </p:sp>
      <p:sp>
        <p:nvSpPr>
          <p:cNvPr id="549" name="Google Shape;549;p30"/>
          <p:cNvSpPr txBox="1"/>
          <p:nvPr/>
        </p:nvSpPr>
        <p:spPr>
          <a:xfrm>
            <a:off x="7349969" y="2599332"/>
            <a:ext cx="333300" cy="339000"/>
          </a:xfrm>
          <a:prstGeom prst="rect">
            <a:avLst/>
          </a:prstGeom>
          <a:noFill/>
          <a:ln>
            <a:noFill/>
          </a:ln>
        </p:spPr>
        <p:txBody>
          <a:bodyPr spcFirstLastPara="1" wrap="square" lIns="91425" tIns="0" rIns="91425" bIns="0" anchor="ctr" anchorCtr="0">
            <a:noAutofit/>
          </a:bodyPr>
          <a:lstStyle/>
          <a:p>
            <a:pPr marL="12700" marR="5080" lvl="0" indent="0" algn="ctr" rtl="0">
              <a:lnSpc>
                <a:spcPct val="117857"/>
              </a:lnSpc>
              <a:spcBef>
                <a:spcPts val="1680"/>
              </a:spcBef>
              <a:spcAft>
                <a:spcPts val="0"/>
              </a:spcAft>
              <a:buNone/>
            </a:pPr>
            <a:r>
              <a:rPr lang="en" sz="1100" i="1">
                <a:solidFill>
                  <a:srgbClr val="394C69"/>
                </a:solidFill>
                <a:latin typeface="Fira Sans"/>
                <a:ea typeface="Fira Sans"/>
                <a:cs typeface="Fira Sans"/>
                <a:sym typeface="Fira Sans"/>
              </a:rPr>
              <a:t>2</a:t>
            </a:r>
            <a:endParaRPr sz="1100">
              <a:solidFill>
                <a:srgbClr val="394C69"/>
              </a:solidFill>
            </a:endParaRPr>
          </a:p>
        </p:txBody>
      </p:sp>
      <p:sp>
        <p:nvSpPr>
          <p:cNvPr id="550" name="Google Shape;550;p30"/>
          <p:cNvSpPr txBox="1"/>
          <p:nvPr/>
        </p:nvSpPr>
        <p:spPr>
          <a:xfrm>
            <a:off x="7814801" y="2599332"/>
            <a:ext cx="333300" cy="339000"/>
          </a:xfrm>
          <a:prstGeom prst="rect">
            <a:avLst/>
          </a:prstGeom>
          <a:noFill/>
          <a:ln>
            <a:noFill/>
          </a:ln>
        </p:spPr>
        <p:txBody>
          <a:bodyPr spcFirstLastPara="1" wrap="square" lIns="91425" tIns="0" rIns="91425" bIns="0" anchor="ctr" anchorCtr="0">
            <a:noAutofit/>
          </a:bodyPr>
          <a:lstStyle/>
          <a:p>
            <a:pPr marL="12700" marR="5080" lvl="0" indent="0" algn="ctr" rtl="0">
              <a:lnSpc>
                <a:spcPct val="117857"/>
              </a:lnSpc>
              <a:spcBef>
                <a:spcPts val="1680"/>
              </a:spcBef>
              <a:spcAft>
                <a:spcPts val="0"/>
              </a:spcAft>
              <a:buNone/>
            </a:pPr>
            <a:r>
              <a:rPr lang="en" sz="1100" i="1">
                <a:solidFill>
                  <a:srgbClr val="394C69"/>
                </a:solidFill>
                <a:latin typeface="Fira Sans"/>
                <a:ea typeface="Fira Sans"/>
                <a:cs typeface="Fira Sans"/>
                <a:sym typeface="Fira Sans"/>
              </a:rPr>
              <a:t>3</a:t>
            </a:r>
            <a:endParaRPr sz="1100">
              <a:solidFill>
                <a:srgbClr val="394C69"/>
              </a:solidFill>
            </a:endParaRPr>
          </a:p>
        </p:txBody>
      </p:sp>
      <p:sp>
        <p:nvSpPr>
          <p:cNvPr id="551" name="Google Shape;551;p30"/>
          <p:cNvSpPr txBox="1"/>
          <p:nvPr/>
        </p:nvSpPr>
        <p:spPr>
          <a:xfrm>
            <a:off x="8279634" y="2599332"/>
            <a:ext cx="333300" cy="339000"/>
          </a:xfrm>
          <a:prstGeom prst="rect">
            <a:avLst/>
          </a:prstGeom>
          <a:noFill/>
          <a:ln>
            <a:noFill/>
          </a:ln>
        </p:spPr>
        <p:txBody>
          <a:bodyPr spcFirstLastPara="1" wrap="square" lIns="91425" tIns="0" rIns="91425" bIns="0" anchor="ctr" anchorCtr="0">
            <a:noAutofit/>
          </a:bodyPr>
          <a:lstStyle/>
          <a:p>
            <a:pPr marL="12700" marR="5080" lvl="0" indent="0" algn="ctr" rtl="0">
              <a:lnSpc>
                <a:spcPct val="117857"/>
              </a:lnSpc>
              <a:spcBef>
                <a:spcPts val="1680"/>
              </a:spcBef>
              <a:spcAft>
                <a:spcPts val="0"/>
              </a:spcAft>
              <a:buNone/>
            </a:pPr>
            <a:r>
              <a:rPr lang="en" sz="1100" i="1">
                <a:solidFill>
                  <a:srgbClr val="394C69"/>
                </a:solidFill>
                <a:latin typeface="Fira Sans"/>
                <a:ea typeface="Fira Sans"/>
                <a:cs typeface="Fira Sans"/>
                <a:sym typeface="Fira Sans"/>
              </a:rPr>
              <a:t>4</a:t>
            </a:r>
            <a:endParaRPr sz="1100">
              <a:solidFill>
                <a:srgbClr val="394C69"/>
              </a:solidFill>
            </a:endParaRPr>
          </a:p>
        </p:txBody>
      </p:sp>
      <p:sp>
        <p:nvSpPr>
          <p:cNvPr id="552" name="Google Shape;552;p30"/>
          <p:cNvSpPr txBox="1"/>
          <p:nvPr/>
        </p:nvSpPr>
        <p:spPr>
          <a:xfrm>
            <a:off x="8736386" y="2599332"/>
            <a:ext cx="333300" cy="339000"/>
          </a:xfrm>
          <a:prstGeom prst="rect">
            <a:avLst/>
          </a:prstGeom>
          <a:noFill/>
          <a:ln>
            <a:noFill/>
          </a:ln>
        </p:spPr>
        <p:txBody>
          <a:bodyPr spcFirstLastPara="1" wrap="square" lIns="91425" tIns="0" rIns="91425" bIns="0" anchor="ctr" anchorCtr="0">
            <a:noAutofit/>
          </a:bodyPr>
          <a:lstStyle/>
          <a:p>
            <a:pPr marL="12700" marR="5080" lvl="0" indent="0" algn="ctr" rtl="0">
              <a:lnSpc>
                <a:spcPct val="117857"/>
              </a:lnSpc>
              <a:spcBef>
                <a:spcPts val="1680"/>
              </a:spcBef>
              <a:spcAft>
                <a:spcPts val="0"/>
              </a:spcAft>
              <a:buNone/>
            </a:pPr>
            <a:r>
              <a:rPr lang="en" sz="1100" i="1">
                <a:solidFill>
                  <a:srgbClr val="394C69"/>
                </a:solidFill>
                <a:latin typeface="Fira Sans"/>
                <a:ea typeface="Fira Sans"/>
                <a:cs typeface="Fira Sans"/>
                <a:sym typeface="Fira Sans"/>
              </a:rPr>
              <a:t>5</a:t>
            </a:r>
            <a:endParaRPr sz="1100">
              <a:solidFill>
                <a:srgbClr val="394C69"/>
              </a:solidFill>
            </a:endParaRPr>
          </a:p>
        </p:txBody>
      </p:sp>
      <p:sp>
        <p:nvSpPr>
          <p:cNvPr id="553" name="Google Shape;553;p30"/>
          <p:cNvSpPr txBox="1"/>
          <p:nvPr/>
        </p:nvSpPr>
        <p:spPr>
          <a:xfrm>
            <a:off x="6582948" y="1845847"/>
            <a:ext cx="1998900" cy="269400"/>
          </a:xfrm>
          <a:prstGeom prst="rect">
            <a:avLst/>
          </a:prstGeom>
          <a:noFill/>
          <a:ln>
            <a:noFill/>
          </a:ln>
        </p:spPr>
        <p:txBody>
          <a:bodyPr spcFirstLastPara="1" wrap="square" lIns="0" tIns="0" rIns="137150" bIns="0" anchor="t" anchorCtr="0">
            <a:noAutofit/>
          </a:bodyPr>
          <a:lstStyle/>
          <a:p>
            <a:pPr marL="0" marR="5080" lvl="0" indent="0" algn="l" rtl="0">
              <a:lnSpc>
                <a:spcPct val="100000"/>
              </a:lnSpc>
              <a:spcBef>
                <a:spcPts val="0"/>
              </a:spcBef>
              <a:spcAft>
                <a:spcPts val="0"/>
              </a:spcAft>
              <a:buNone/>
            </a:pPr>
            <a:r>
              <a:rPr lang="en">
                <a:solidFill>
                  <a:srgbClr val="922D50"/>
                </a:solidFill>
                <a:latin typeface="Oswald Medium"/>
                <a:ea typeface="Oswald Medium"/>
                <a:cs typeface="Oswald Medium"/>
                <a:sym typeface="Oswald Medium"/>
              </a:rPr>
              <a:t>Mean number </a:t>
            </a:r>
            <a:endParaRPr>
              <a:solidFill>
                <a:srgbClr val="922D50"/>
              </a:solidFill>
              <a:latin typeface="Oswald Medium"/>
              <a:ea typeface="Oswald Medium"/>
              <a:cs typeface="Oswald Medium"/>
              <a:sym typeface="Oswald Medium"/>
            </a:endParaRPr>
          </a:p>
          <a:p>
            <a:pPr marL="0" marR="5080" lvl="0" indent="0" algn="l" rtl="0">
              <a:lnSpc>
                <a:spcPct val="100000"/>
              </a:lnSpc>
              <a:spcBef>
                <a:spcPts val="0"/>
              </a:spcBef>
              <a:spcAft>
                <a:spcPts val="0"/>
              </a:spcAft>
              <a:buNone/>
            </a:pPr>
            <a:r>
              <a:rPr lang="en">
                <a:solidFill>
                  <a:srgbClr val="922D50"/>
                </a:solidFill>
                <a:latin typeface="Oswald Medium"/>
                <a:ea typeface="Oswald Medium"/>
                <a:cs typeface="Oswald Medium"/>
                <a:sym typeface="Oswald Medium"/>
              </a:rPr>
              <a:t>of sessions attended:</a:t>
            </a:r>
            <a:endParaRPr i="1">
              <a:solidFill>
                <a:srgbClr val="922D50"/>
              </a:solidFill>
              <a:latin typeface="Oswald Medium"/>
              <a:ea typeface="Oswald Medium"/>
              <a:cs typeface="Oswald Medium"/>
              <a:sym typeface="Oswald Medium"/>
            </a:endParaRPr>
          </a:p>
          <a:p>
            <a:pPr marL="0" marR="5080" lvl="0" indent="0" algn="l" rtl="0">
              <a:lnSpc>
                <a:spcPct val="100000"/>
              </a:lnSpc>
              <a:spcBef>
                <a:spcPts val="0"/>
              </a:spcBef>
              <a:spcAft>
                <a:spcPts val="0"/>
              </a:spcAft>
              <a:buNone/>
            </a:pPr>
            <a:endParaRPr sz="1600" i="1">
              <a:solidFill>
                <a:srgbClr val="922D50"/>
              </a:solidFill>
              <a:latin typeface="Fira Sans"/>
              <a:ea typeface="Fira Sans"/>
              <a:cs typeface="Fira Sans"/>
              <a:sym typeface="Fira Sans"/>
            </a:endParaRPr>
          </a:p>
        </p:txBody>
      </p:sp>
      <p:sp>
        <p:nvSpPr>
          <p:cNvPr id="554" name="Google Shape;554;p30"/>
          <p:cNvSpPr txBox="1"/>
          <p:nvPr/>
        </p:nvSpPr>
        <p:spPr>
          <a:xfrm>
            <a:off x="8346889" y="1863721"/>
            <a:ext cx="555000" cy="208500"/>
          </a:xfrm>
          <a:prstGeom prst="rect">
            <a:avLst/>
          </a:prstGeom>
          <a:noFill/>
          <a:ln>
            <a:noFill/>
          </a:ln>
        </p:spPr>
        <p:txBody>
          <a:bodyPr spcFirstLastPara="1" wrap="square" lIns="0" tIns="0" rIns="137150" bIns="0" anchor="ctr" anchorCtr="0">
            <a:noAutofit/>
          </a:bodyPr>
          <a:lstStyle/>
          <a:p>
            <a:pPr marL="0" marR="5080" lvl="0" indent="0" algn="r" rtl="0">
              <a:lnSpc>
                <a:spcPct val="100000"/>
              </a:lnSpc>
              <a:spcBef>
                <a:spcPts val="0"/>
              </a:spcBef>
              <a:spcAft>
                <a:spcPts val="0"/>
              </a:spcAft>
              <a:buNone/>
            </a:pPr>
            <a:r>
              <a:rPr lang="en" sz="1800">
                <a:solidFill>
                  <a:srgbClr val="922D50"/>
                </a:solidFill>
                <a:latin typeface="Roboto Black"/>
                <a:ea typeface="Roboto Black"/>
                <a:cs typeface="Roboto Black"/>
                <a:sym typeface="Roboto Black"/>
              </a:rPr>
              <a:t>4.4</a:t>
            </a:r>
            <a:r>
              <a:rPr lang="en" sz="1800" b="1" i="1">
                <a:solidFill>
                  <a:srgbClr val="394C69"/>
                </a:solidFill>
                <a:latin typeface="Fira Sans"/>
                <a:ea typeface="Fira Sans"/>
                <a:cs typeface="Fira Sans"/>
                <a:sym typeface="Fira Sans"/>
              </a:rPr>
              <a:t> </a:t>
            </a:r>
            <a:endParaRPr sz="2500" i="1">
              <a:solidFill>
                <a:srgbClr val="394C69"/>
              </a:solidFill>
              <a:latin typeface="Fira Sans"/>
              <a:ea typeface="Fira Sans"/>
              <a:cs typeface="Fira Sans"/>
              <a:sym typeface="Fira Sans"/>
            </a:endParaRPr>
          </a:p>
        </p:txBody>
      </p:sp>
      <p:sp>
        <p:nvSpPr>
          <p:cNvPr id="555" name="Google Shape;555;p30"/>
          <p:cNvSpPr/>
          <p:nvPr/>
        </p:nvSpPr>
        <p:spPr>
          <a:xfrm rot="10800000">
            <a:off x="8582036" y="2123973"/>
            <a:ext cx="159900" cy="138300"/>
          </a:xfrm>
          <a:prstGeom prst="triangle">
            <a:avLst>
              <a:gd name="adj" fmla="val 50000"/>
            </a:avLst>
          </a:prstGeom>
          <a:solidFill>
            <a:srgbClr val="922D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6" name="Google Shape;556;p30"/>
          <p:cNvSpPr/>
          <p:nvPr/>
        </p:nvSpPr>
        <p:spPr>
          <a:xfrm>
            <a:off x="9249625" y="832743"/>
            <a:ext cx="2477700" cy="8169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Many participants expressed that     they didn’t want      the Relationship Workshop to end.</a:t>
            </a:r>
            <a:endParaRPr sz="2000">
              <a:solidFill>
                <a:srgbClr val="394C69"/>
              </a:solidFill>
              <a:latin typeface="Roboto Black"/>
              <a:ea typeface="Roboto Black"/>
              <a:cs typeface="Roboto Black"/>
              <a:sym typeface="Roboto Black"/>
            </a:endParaRPr>
          </a:p>
          <a:p>
            <a:pPr marL="0" marR="0" lvl="0" indent="0" algn="l" rtl="0">
              <a:lnSpc>
                <a:spcPct val="95000"/>
              </a:lnSpc>
              <a:spcBef>
                <a:spcPts val="0"/>
              </a:spcBef>
              <a:spcAft>
                <a:spcPts val="0"/>
              </a:spcAft>
              <a:buNone/>
            </a:pPr>
            <a:endParaRPr sz="2000">
              <a:solidFill>
                <a:srgbClr val="394C69"/>
              </a:solidFill>
              <a:latin typeface="Roboto Black"/>
              <a:ea typeface="Roboto Black"/>
              <a:cs typeface="Roboto Black"/>
              <a:sym typeface="Robo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560"/>
        <p:cNvGrpSpPr/>
        <p:nvPr/>
      </p:nvGrpSpPr>
      <p:grpSpPr>
        <a:xfrm>
          <a:off x="0" y="0"/>
          <a:ext cx="0" cy="0"/>
          <a:chOff x="0" y="0"/>
          <a:chExt cx="0" cy="0"/>
        </a:xfrm>
      </p:grpSpPr>
      <p:sp>
        <p:nvSpPr>
          <p:cNvPr id="561" name="Google Shape;561;p31"/>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562" name="Google Shape;562;p31"/>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563" name="Google Shape;563;p31"/>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4" name="Google Shape;564;p31"/>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400">
                <a:solidFill>
                  <a:srgbClr val="394C69"/>
                </a:solidFill>
                <a:latin typeface="Roboto Black"/>
                <a:ea typeface="Roboto Black"/>
                <a:cs typeface="Roboto Black"/>
                <a:sym typeface="Roboto Black"/>
              </a:rPr>
              <a:t>Implications for HIV Prevention &amp; Beyond</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None/>
            </a:pPr>
            <a:endParaRPr sz="2400">
              <a:solidFill>
                <a:srgbClr val="394C69"/>
              </a:solidFill>
              <a:latin typeface="Roboto Black"/>
              <a:ea typeface="Roboto Black"/>
              <a:cs typeface="Roboto Black"/>
              <a:sym typeface="Roboto Black"/>
            </a:endParaRPr>
          </a:p>
        </p:txBody>
      </p:sp>
      <p:sp>
        <p:nvSpPr>
          <p:cNvPr id="565" name="Google Shape;565;p31"/>
          <p:cNvSpPr/>
          <p:nvPr/>
        </p:nvSpPr>
        <p:spPr>
          <a:xfrm>
            <a:off x="228600" y="803250"/>
            <a:ext cx="51894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Scaling Relationship Workshop</a:t>
            </a:r>
            <a:endParaRPr sz="3600">
              <a:solidFill>
                <a:srgbClr val="ECE3DD"/>
              </a:solidFill>
              <a:latin typeface="Roboto Black"/>
              <a:ea typeface="Roboto Black"/>
              <a:cs typeface="Roboto Black"/>
              <a:sym typeface="Roboto Black"/>
            </a:endParaRPr>
          </a:p>
        </p:txBody>
      </p:sp>
      <p:sp>
        <p:nvSpPr>
          <p:cNvPr id="566" name="Google Shape;566;p31"/>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The Relationship Workshop could be applied across geographies to create demand at scale.</a:t>
            </a:r>
            <a:endParaRPr sz="2400">
              <a:solidFill>
                <a:srgbClr val="394C69"/>
              </a:solidFill>
              <a:latin typeface="Roboto Slab"/>
              <a:ea typeface="Roboto Slab"/>
              <a:cs typeface="Roboto Slab"/>
              <a:sym typeface="Roboto Slab"/>
            </a:endParaRPr>
          </a:p>
        </p:txBody>
      </p:sp>
      <p:sp>
        <p:nvSpPr>
          <p:cNvPr id="567" name="Google Shape;567;p31"/>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19</a:t>
            </a:fld>
            <a:endParaRPr sz="2100">
              <a:solidFill>
                <a:srgbClr val="595959"/>
              </a:solidFill>
            </a:endParaRPr>
          </a:p>
        </p:txBody>
      </p:sp>
      <p:sp>
        <p:nvSpPr>
          <p:cNvPr id="568" name="Google Shape;568;p31"/>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320040" lvl="0" indent="-243840" algn="l" rtl="0">
              <a:lnSpc>
                <a:spcPct val="100000"/>
              </a:lnSpc>
              <a:spcBef>
                <a:spcPts val="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Enhance broader market readiness strategy to prepare AGYW to adopt and sustain HIV prevention methods.</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Optimize the Workshop for scale, appeal to wider AGYW audiences across geographies, and AGYW considered at “lower risk.”</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Create marketing events and activities to eliminate pilot recruitment bottleneck.</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Extend the impact of the program to other programs within the IP organization.</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Integrate programs easily into AGYW’s lives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100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Provide options for timing, locations, and transportation.</a:t>
            </a:r>
            <a:endParaRPr sz="2000">
              <a:solidFill>
                <a:srgbClr val="394C69"/>
              </a:solidFill>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66"/>
        <p:cNvGrpSpPr/>
        <p:nvPr/>
      </p:nvGrpSpPr>
      <p:grpSpPr>
        <a:xfrm>
          <a:off x="0" y="0"/>
          <a:ext cx="0" cy="0"/>
          <a:chOff x="0" y="0"/>
          <a:chExt cx="0" cy="0"/>
        </a:xfrm>
      </p:grpSpPr>
      <p:sp>
        <p:nvSpPr>
          <p:cNvPr id="67" name="Google Shape;67;p14"/>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68" name="Google Shape;68;p14"/>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9" name="Google Shape;69;p14"/>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Contents</a:t>
            </a:r>
            <a:endParaRPr sz="2400">
              <a:solidFill>
                <a:srgbClr val="394C69"/>
              </a:solidFill>
              <a:latin typeface="Roboto Black"/>
              <a:ea typeface="Roboto Black"/>
              <a:cs typeface="Roboto Black"/>
              <a:sym typeface="Roboto Black"/>
            </a:endParaRPr>
          </a:p>
        </p:txBody>
      </p:sp>
      <p:sp>
        <p:nvSpPr>
          <p:cNvPr id="70" name="Google Shape;70;p14"/>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fld id="{00000000-1234-1234-1234-123412341234}" type="slidenum">
              <a:rPr lang="en" sz="2100" b="1">
                <a:solidFill>
                  <a:srgbClr val="394C69"/>
                </a:solidFill>
                <a:latin typeface="Oswald"/>
                <a:ea typeface="Oswald"/>
                <a:cs typeface="Oswald"/>
                <a:sym typeface="Oswald"/>
              </a:rPr>
              <a:t>2</a:t>
            </a:fld>
            <a:endParaRPr sz="2100">
              <a:solidFill>
                <a:srgbClr val="595959"/>
              </a:solidFill>
            </a:endParaRPr>
          </a:p>
        </p:txBody>
      </p:sp>
      <p:sp>
        <p:nvSpPr>
          <p:cNvPr id="71" name="Google Shape;71;p14"/>
          <p:cNvSpPr txBox="1"/>
          <p:nvPr/>
        </p:nvSpPr>
        <p:spPr>
          <a:xfrm>
            <a:off x="6251750" y="838300"/>
            <a:ext cx="5299500" cy="3482700"/>
          </a:xfrm>
          <a:prstGeom prst="rect">
            <a:avLst/>
          </a:prstGeom>
          <a:noFill/>
          <a:ln>
            <a:noFill/>
          </a:ln>
        </p:spPr>
        <p:txBody>
          <a:bodyPr spcFirstLastPara="1" wrap="square" lIns="274300" tIns="182875" rIns="0" bIns="0" anchor="t" anchorCtr="0">
            <a:noAutofit/>
          </a:bodyPr>
          <a:lstStyle/>
          <a:p>
            <a:pPr marL="320040" lvl="0" indent="-250190" algn="l" rtl="0">
              <a:lnSpc>
                <a:spcPct val="100000"/>
              </a:lnSpc>
              <a:spcBef>
                <a:spcPts val="0"/>
              </a:spcBef>
              <a:spcAft>
                <a:spcPts val="0"/>
              </a:spcAft>
              <a:buClr>
                <a:srgbClr val="394C69"/>
              </a:buClr>
              <a:buSzPts val="2500"/>
              <a:buFont typeface="Roboto Black"/>
              <a:buAutoNum type="arabicPeriod"/>
            </a:pPr>
            <a:r>
              <a:rPr lang="en" sz="2100" b="1">
                <a:solidFill>
                  <a:srgbClr val="394C69"/>
                </a:solidFill>
                <a:latin typeface="Roboto"/>
                <a:ea typeface="Roboto"/>
                <a:cs typeface="Roboto"/>
                <a:sym typeface="Roboto"/>
              </a:rPr>
              <a:t>The Challenge </a:t>
            </a:r>
            <a:endParaRPr sz="2100" b="1">
              <a:solidFill>
                <a:srgbClr val="394C69"/>
              </a:solidFill>
              <a:latin typeface="Roboto"/>
              <a:ea typeface="Roboto"/>
              <a:cs typeface="Roboto"/>
              <a:sym typeface="Roboto"/>
            </a:endParaRPr>
          </a:p>
          <a:p>
            <a:pPr marL="320040" lvl="0" indent="-250190" algn="l" rtl="0">
              <a:lnSpc>
                <a:spcPct val="100000"/>
              </a:lnSpc>
              <a:spcBef>
                <a:spcPts val="1000"/>
              </a:spcBef>
              <a:spcAft>
                <a:spcPts val="0"/>
              </a:spcAft>
              <a:buClr>
                <a:srgbClr val="394C69"/>
              </a:buClr>
              <a:buSzPts val="2500"/>
              <a:buFont typeface="Roboto Black"/>
              <a:buAutoNum type="arabicPeriod"/>
            </a:pPr>
            <a:r>
              <a:rPr lang="en" sz="2100" b="1">
                <a:solidFill>
                  <a:srgbClr val="394C69"/>
                </a:solidFill>
                <a:latin typeface="Roboto"/>
                <a:ea typeface="Roboto"/>
                <a:cs typeface="Roboto"/>
                <a:sym typeface="Roboto"/>
              </a:rPr>
              <a:t>Comprehensive Approach</a:t>
            </a:r>
            <a:endParaRPr sz="2100" b="1">
              <a:solidFill>
                <a:srgbClr val="394C69"/>
              </a:solidFill>
              <a:latin typeface="Roboto"/>
              <a:ea typeface="Roboto"/>
              <a:cs typeface="Roboto"/>
              <a:sym typeface="Roboto"/>
            </a:endParaRPr>
          </a:p>
          <a:p>
            <a:pPr marL="320040" lvl="0" indent="-250190" algn="l" rtl="0">
              <a:lnSpc>
                <a:spcPct val="100000"/>
              </a:lnSpc>
              <a:spcBef>
                <a:spcPts val="1000"/>
              </a:spcBef>
              <a:spcAft>
                <a:spcPts val="0"/>
              </a:spcAft>
              <a:buClr>
                <a:srgbClr val="394C69"/>
              </a:buClr>
              <a:buSzPts val="2500"/>
              <a:buFont typeface="Roboto Black"/>
              <a:buAutoNum type="arabicPeriod"/>
            </a:pPr>
            <a:r>
              <a:rPr lang="en" sz="2100" b="1">
                <a:solidFill>
                  <a:srgbClr val="394C69"/>
                </a:solidFill>
                <a:latin typeface="Roboto"/>
                <a:ea typeface="Roboto"/>
                <a:cs typeface="Roboto"/>
                <a:sym typeface="Roboto"/>
              </a:rPr>
              <a:t>Understanding AGYW Decision-Making</a:t>
            </a:r>
            <a:endParaRPr sz="2100" b="1">
              <a:solidFill>
                <a:srgbClr val="394C69"/>
              </a:solidFill>
              <a:latin typeface="Roboto"/>
              <a:ea typeface="Roboto"/>
              <a:cs typeface="Roboto"/>
              <a:sym typeface="Roboto"/>
            </a:endParaRPr>
          </a:p>
          <a:p>
            <a:pPr marL="320040" lvl="0" indent="-250190" algn="l" rtl="0">
              <a:lnSpc>
                <a:spcPct val="100000"/>
              </a:lnSpc>
              <a:spcBef>
                <a:spcPts val="1000"/>
              </a:spcBef>
              <a:spcAft>
                <a:spcPts val="0"/>
              </a:spcAft>
              <a:buClr>
                <a:srgbClr val="394C69"/>
              </a:buClr>
              <a:buSzPts val="2500"/>
              <a:buFont typeface="Roboto Black"/>
              <a:buAutoNum type="arabicPeriod"/>
            </a:pPr>
            <a:r>
              <a:rPr lang="en" sz="2100" b="1">
                <a:solidFill>
                  <a:srgbClr val="394C69"/>
                </a:solidFill>
                <a:latin typeface="Roboto"/>
                <a:ea typeface="Roboto"/>
                <a:cs typeface="Roboto"/>
                <a:sym typeface="Roboto"/>
              </a:rPr>
              <a:t>Finding Solutions: The Pilot </a:t>
            </a:r>
            <a:endParaRPr sz="2100" b="1">
              <a:solidFill>
                <a:srgbClr val="394C69"/>
              </a:solidFill>
              <a:latin typeface="Roboto"/>
              <a:ea typeface="Roboto"/>
              <a:cs typeface="Roboto"/>
              <a:sym typeface="Roboto"/>
            </a:endParaRPr>
          </a:p>
          <a:p>
            <a:pPr marL="320040" lvl="0" indent="-250190" algn="l" rtl="0">
              <a:lnSpc>
                <a:spcPct val="100000"/>
              </a:lnSpc>
              <a:spcBef>
                <a:spcPts val="1000"/>
              </a:spcBef>
              <a:spcAft>
                <a:spcPts val="0"/>
              </a:spcAft>
              <a:buClr>
                <a:srgbClr val="394C69"/>
              </a:buClr>
              <a:buSzPts val="2500"/>
              <a:buFont typeface="Roboto Black"/>
              <a:buAutoNum type="arabicPeriod"/>
            </a:pPr>
            <a:r>
              <a:rPr lang="en" sz="2100" b="1">
                <a:solidFill>
                  <a:srgbClr val="394C69"/>
                </a:solidFill>
                <a:latin typeface="Roboto"/>
                <a:ea typeface="Roboto"/>
                <a:cs typeface="Roboto"/>
                <a:sym typeface="Roboto"/>
              </a:rPr>
              <a:t>Pilot Effectiveness</a:t>
            </a:r>
            <a:endParaRPr sz="2100" b="1">
              <a:solidFill>
                <a:srgbClr val="394C69"/>
              </a:solidFill>
              <a:latin typeface="Roboto"/>
              <a:ea typeface="Roboto"/>
              <a:cs typeface="Roboto"/>
              <a:sym typeface="Roboto"/>
            </a:endParaRPr>
          </a:p>
          <a:p>
            <a:pPr marL="320040" lvl="0" indent="-250190" algn="l" rtl="0">
              <a:lnSpc>
                <a:spcPct val="100000"/>
              </a:lnSpc>
              <a:spcBef>
                <a:spcPts val="1000"/>
              </a:spcBef>
              <a:spcAft>
                <a:spcPts val="1000"/>
              </a:spcAft>
              <a:buClr>
                <a:srgbClr val="394C69"/>
              </a:buClr>
              <a:buSzPts val="2500"/>
              <a:buFont typeface="Roboto Black"/>
              <a:buAutoNum type="arabicPeriod"/>
            </a:pPr>
            <a:r>
              <a:rPr lang="en" sz="2100" b="1">
                <a:solidFill>
                  <a:srgbClr val="394C69"/>
                </a:solidFill>
                <a:latin typeface="Roboto"/>
                <a:ea typeface="Roboto"/>
                <a:cs typeface="Roboto"/>
                <a:sym typeface="Roboto"/>
              </a:rPr>
              <a:t>Implications for HIV Prevention        and beyond</a:t>
            </a:r>
            <a:endParaRPr sz="2100" b="1">
              <a:solidFill>
                <a:srgbClr val="394C69"/>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572"/>
        <p:cNvGrpSpPr/>
        <p:nvPr/>
      </p:nvGrpSpPr>
      <p:grpSpPr>
        <a:xfrm>
          <a:off x="0" y="0"/>
          <a:ext cx="0" cy="0"/>
          <a:chOff x="0" y="0"/>
          <a:chExt cx="0" cy="0"/>
        </a:xfrm>
      </p:grpSpPr>
      <p:sp>
        <p:nvSpPr>
          <p:cNvPr id="573" name="Google Shape;573;p32"/>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574" name="Google Shape;574;p32"/>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575" name="Google Shape;575;p32"/>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6" name="Google Shape;576;p32"/>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Implications for HIV Prevention &amp; Beyond</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Clr>
                <a:schemeClr val="dk1"/>
              </a:buClr>
              <a:buSzPts val="1100"/>
              <a:buFont typeface="Arial"/>
              <a:buNone/>
            </a:pPr>
            <a:r>
              <a:rPr lang="en" sz="2400">
                <a:solidFill>
                  <a:srgbClr val="394C69"/>
                </a:solidFill>
                <a:latin typeface="Roboto Black"/>
                <a:ea typeface="Roboto Black"/>
                <a:cs typeface="Roboto Black"/>
                <a:sym typeface="Roboto Black"/>
              </a:rPr>
              <a:t> </a:t>
            </a:r>
            <a:endParaRPr sz="2400">
              <a:solidFill>
                <a:srgbClr val="394C69"/>
              </a:solidFill>
              <a:latin typeface="Roboto Black"/>
              <a:ea typeface="Roboto Black"/>
              <a:cs typeface="Roboto Black"/>
              <a:sym typeface="Roboto Black"/>
            </a:endParaRPr>
          </a:p>
        </p:txBody>
      </p:sp>
      <p:sp>
        <p:nvSpPr>
          <p:cNvPr id="577" name="Google Shape;577;p32"/>
          <p:cNvSpPr/>
          <p:nvPr/>
        </p:nvSpPr>
        <p:spPr>
          <a:xfrm>
            <a:off x="228600" y="803250"/>
            <a:ext cx="47715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Operational mindset shift</a:t>
            </a:r>
            <a:endParaRPr sz="3600">
              <a:solidFill>
                <a:srgbClr val="ECE3DD"/>
              </a:solidFill>
              <a:latin typeface="Roboto Black"/>
              <a:ea typeface="Roboto Black"/>
              <a:cs typeface="Roboto Black"/>
              <a:sym typeface="Roboto Black"/>
            </a:endParaRPr>
          </a:p>
        </p:txBody>
      </p:sp>
      <p:sp>
        <p:nvSpPr>
          <p:cNvPr id="578" name="Google Shape;578;p32"/>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The Pilot demands a change in mindset from implementers, </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not just AGYW.</a:t>
            </a:r>
            <a:endParaRPr sz="2400">
              <a:solidFill>
                <a:srgbClr val="394C69"/>
              </a:solidFill>
              <a:latin typeface="Roboto Slab"/>
              <a:ea typeface="Roboto Slab"/>
              <a:cs typeface="Roboto Slab"/>
              <a:sym typeface="Roboto Slab"/>
            </a:endParaRPr>
          </a:p>
        </p:txBody>
      </p:sp>
      <p:sp>
        <p:nvSpPr>
          <p:cNvPr id="579" name="Google Shape;579;p32"/>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20</a:t>
            </a:fld>
            <a:endParaRPr sz="2100">
              <a:solidFill>
                <a:srgbClr val="595959"/>
              </a:solidFill>
            </a:endParaRPr>
          </a:p>
        </p:txBody>
      </p:sp>
      <p:sp>
        <p:nvSpPr>
          <p:cNvPr id="580" name="Google Shape;580;p32"/>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320040" lvl="0" indent="-218440" algn="l" rtl="0">
              <a:lnSpc>
                <a:spcPct val="100000"/>
              </a:lnSpc>
              <a:spcBef>
                <a:spcPts val="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Personalization by segment is feasible, useful and has the potential to produce outsize impact. </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Hybrid digital and in-person implementation approach leads to better engagement and sustainable behavior change</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Facilitators / peer educators must serve as positive role models (“Real Talk Auntie”) </a:t>
            </a:r>
            <a:endParaRPr sz="2000">
              <a:solidFill>
                <a:srgbClr val="394C69"/>
              </a:solidFill>
              <a:latin typeface="Roboto Light"/>
              <a:ea typeface="Roboto Light"/>
              <a:cs typeface="Roboto Light"/>
              <a:sym typeface="Roboto Light"/>
            </a:endParaRPr>
          </a:p>
          <a:p>
            <a:pPr marL="320040" lvl="0" indent="-218440" algn="l" rtl="0">
              <a:lnSpc>
                <a:spcPct val="100000"/>
              </a:lnSpc>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IPs need support through change management.</a:t>
            </a:r>
            <a:endParaRPr sz="2000">
              <a:solidFill>
                <a:srgbClr val="394C69"/>
              </a:solidFill>
              <a:latin typeface="Roboto Light"/>
              <a:ea typeface="Roboto Light"/>
              <a:cs typeface="Roboto Light"/>
              <a:sym typeface="Roboto Light"/>
            </a:endParaRPr>
          </a:p>
          <a:p>
            <a:pPr marL="914400" lvl="1" indent="-355600" algn="l" rtl="0">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Communication</a:t>
            </a:r>
            <a:endParaRPr sz="2000">
              <a:solidFill>
                <a:srgbClr val="394C69"/>
              </a:solidFill>
              <a:latin typeface="Roboto Light"/>
              <a:ea typeface="Roboto Light"/>
              <a:cs typeface="Roboto Light"/>
              <a:sym typeface="Roboto Light"/>
            </a:endParaRPr>
          </a:p>
          <a:p>
            <a:pPr marL="914400" lvl="1" indent="-355600" algn="l" rtl="0">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Buy-in from current staff</a:t>
            </a:r>
            <a:endParaRPr sz="2000">
              <a:solidFill>
                <a:srgbClr val="394C69"/>
              </a:solidFill>
              <a:latin typeface="Roboto Light"/>
              <a:ea typeface="Roboto Light"/>
              <a:cs typeface="Roboto Light"/>
              <a:sym typeface="Roboto Light"/>
            </a:endParaRPr>
          </a:p>
          <a:p>
            <a:pPr marL="914400" lvl="1" indent="-355600" algn="l" rtl="0">
              <a:spcBef>
                <a:spcPts val="100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Staffing</a:t>
            </a: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0"/>
              </a:spcAft>
              <a:buNone/>
            </a:pP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1000"/>
              </a:spcAft>
              <a:buNone/>
            </a:pPr>
            <a:endParaRPr sz="2000">
              <a:solidFill>
                <a:srgbClr val="394C69"/>
              </a:solidFill>
              <a:latin typeface="Roboto Light"/>
              <a:ea typeface="Roboto Light"/>
              <a:cs typeface="Roboto Light"/>
              <a:sym typeface="Robo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584"/>
        <p:cNvGrpSpPr/>
        <p:nvPr/>
      </p:nvGrpSpPr>
      <p:grpSpPr>
        <a:xfrm>
          <a:off x="0" y="0"/>
          <a:ext cx="0" cy="0"/>
          <a:chOff x="0" y="0"/>
          <a:chExt cx="0" cy="0"/>
        </a:xfrm>
      </p:grpSpPr>
      <p:sp>
        <p:nvSpPr>
          <p:cNvPr id="585" name="Google Shape;585;p33"/>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586" name="Google Shape;586;p33"/>
          <p:cNvSpPr/>
          <p:nvPr/>
        </p:nvSpPr>
        <p:spPr>
          <a:xfrm>
            <a:off x="6251650" y="5326512"/>
            <a:ext cx="5692800" cy="1305000"/>
          </a:xfrm>
          <a:prstGeom prst="rect">
            <a:avLst/>
          </a:prstGeom>
          <a:solidFill>
            <a:srgbClr val="FFFFFF"/>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587" name="Google Shape;587;p33"/>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588" name="Google Shape;588;p33"/>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89" name="Google Shape;589;p33"/>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400">
                <a:solidFill>
                  <a:srgbClr val="394C69"/>
                </a:solidFill>
                <a:latin typeface="Roboto Black"/>
                <a:ea typeface="Roboto Black"/>
                <a:cs typeface="Roboto Black"/>
                <a:sym typeface="Roboto Black"/>
              </a:rPr>
              <a:t>Implications for HIV Prevention &amp; Beyond</a:t>
            </a:r>
            <a:endParaRPr sz="2400">
              <a:solidFill>
                <a:srgbClr val="394C69"/>
              </a:solidFill>
              <a:latin typeface="Roboto Black"/>
              <a:ea typeface="Roboto Black"/>
              <a:cs typeface="Roboto Black"/>
              <a:sym typeface="Roboto Black"/>
            </a:endParaRPr>
          </a:p>
        </p:txBody>
      </p:sp>
      <p:sp>
        <p:nvSpPr>
          <p:cNvPr id="590" name="Google Shape;590;p33"/>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How has this work been used to create impact?</a:t>
            </a:r>
            <a:r>
              <a:rPr lang="en" sz="3600">
                <a:solidFill>
                  <a:srgbClr val="ECE3DD"/>
                </a:solidFill>
                <a:latin typeface="Roboto Black"/>
                <a:ea typeface="Roboto Black"/>
                <a:cs typeface="Roboto Black"/>
                <a:sym typeface="Roboto Black"/>
              </a:rPr>
              <a:t> </a:t>
            </a:r>
            <a:endParaRPr sz="3600">
              <a:solidFill>
                <a:srgbClr val="ECE3DD"/>
              </a:solidFill>
              <a:latin typeface="Roboto Black"/>
              <a:ea typeface="Roboto Black"/>
              <a:cs typeface="Roboto Black"/>
              <a:sym typeface="Roboto Black"/>
            </a:endParaRPr>
          </a:p>
        </p:txBody>
      </p:sp>
      <p:sp>
        <p:nvSpPr>
          <p:cNvPr id="591" name="Google Shape;591;p33"/>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BMGF, national government, NGOS and smaller CBOS all recognize the value and have adapted it to their constituent needs, capacity, and infrastructure.</a:t>
            </a:r>
            <a:endParaRPr sz="2400">
              <a:solidFill>
                <a:srgbClr val="394C69"/>
              </a:solidFill>
              <a:latin typeface="Roboto Slab"/>
              <a:ea typeface="Roboto Slab"/>
              <a:cs typeface="Roboto Slab"/>
              <a:sym typeface="Roboto Slab"/>
            </a:endParaRPr>
          </a:p>
        </p:txBody>
      </p:sp>
      <p:sp>
        <p:nvSpPr>
          <p:cNvPr id="592" name="Google Shape;592;p33"/>
          <p:cNvSpPr/>
          <p:nvPr/>
        </p:nvSpPr>
        <p:spPr>
          <a:xfrm>
            <a:off x="13488675" y="3657750"/>
            <a:ext cx="7683600" cy="2713200"/>
          </a:xfrm>
          <a:prstGeom prst="rect">
            <a:avLst/>
          </a:prstGeom>
          <a:solidFill>
            <a:srgbClr val="C17C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3" name="Google Shape;593;p33"/>
          <p:cNvSpPr/>
          <p:nvPr/>
        </p:nvSpPr>
        <p:spPr>
          <a:xfrm>
            <a:off x="13921198" y="552450"/>
            <a:ext cx="2496300" cy="7899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2</a:t>
            </a:r>
            <a:endParaRPr sz="2000">
              <a:solidFill>
                <a:srgbClr val="394C69"/>
              </a:solidFill>
              <a:latin typeface="Roboto Black"/>
              <a:ea typeface="Roboto Black"/>
              <a:cs typeface="Roboto Black"/>
              <a:sym typeface="Roboto Black"/>
            </a:endParaRPr>
          </a:p>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Prioritization</a:t>
            </a:r>
            <a:endParaRPr sz="2000">
              <a:solidFill>
                <a:srgbClr val="394C69"/>
              </a:solidFill>
              <a:latin typeface="Roboto Black"/>
              <a:ea typeface="Roboto Black"/>
              <a:cs typeface="Roboto Black"/>
              <a:sym typeface="Roboto Black"/>
            </a:endParaRPr>
          </a:p>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Design Aid</a:t>
            </a:r>
            <a:endParaRPr sz="1200">
              <a:solidFill>
                <a:srgbClr val="073763"/>
              </a:solidFill>
              <a:latin typeface="Roboto Light"/>
              <a:ea typeface="Roboto Light"/>
              <a:cs typeface="Roboto Light"/>
              <a:sym typeface="Roboto Light"/>
            </a:endParaRPr>
          </a:p>
        </p:txBody>
      </p:sp>
      <p:sp>
        <p:nvSpPr>
          <p:cNvPr id="594" name="Google Shape;594;p33"/>
          <p:cNvSpPr/>
          <p:nvPr/>
        </p:nvSpPr>
        <p:spPr>
          <a:xfrm>
            <a:off x="13921196" y="2419825"/>
            <a:ext cx="2496300" cy="7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500" i="1">
                <a:solidFill>
                  <a:srgbClr val="394C69"/>
                </a:solidFill>
                <a:latin typeface="Merriweather"/>
                <a:ea typeface="Merriweather"/>
                <a:cs typeface="Merriweather"/>
                <a:sym typeface="Merriweather"/>
              </a:rPr>
              <a:t>Which problems</a:t>
            </a:r>
            <a:endParaRPr sz="1500" i="1">
              <a:solidFill>
                <a:srgbClr val="394C69"/>
              </a:solidFill>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 sz="1500" i="1">
                <a:solidFill>
                  <a:srgbClr val="394C69"/>
                </a:solidFill>
                <a:latin typeface="Merriweather"/>
                <a:ea typeface="Merriweather"/>
                <a:cs typeface="Merriweather"/>
                <a:sym typeface="Merriweather"/>
              </a:rPr>
              <a:t>should we focus on?</a:t>
            </a:r>
            <a:endParaRPr sz="1500">
              <a:solidFill>
                <a:srgbClr val="394C69"/>
              </a:solidFill>
              <a:latin typeface="Roboto Light"/>
              <a:ea typeface="Roboto Light"/>
              <a:cs typeface="Roboto Light"/>
              <a:sym typeface="Roboto Light"/>
            </a:endParaRPr>
          </a:p>
        </p:txBody>
      </p:sp>
      <p:sp>
        <p:nvSpPr>
          <p:cNvPr id="595" name="Google Shape;595;p33"/>
          <p:cNvSpPr/>
          <p:nvPr/>
        </p:nvSpPr>
        <p:spPr>
          <a:xfrm>
            <a:off x="13921198" y="1449475"/>
            <a:ext cx="2496300" cy="101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200">
                <a:solidFill>
                  <a:srgbClr val="394C69"/>
                </a:solidFill>
                <a:latin typeface="Roboto Light"/>
                <a:ea typeface="Roboto Light"/>
                <a:cs typeface="Roboto Light"/>
                <a:sym typeface="Roboto Light"/>
              </a:rPr>
              <a:t>Visual map to prioritize problems across the AGYW journey to healthy sexual relationships, identify gaps, and opportunities for current programming. </a:t>
            </a:r>
            <a:endParaRPr sz="1200">
              <a:solidFill>
                <a:srgbClr val="394C69"/>
              </a:solidFill>
              <a:latin typeface="Roboto Light"/>
              <a:ea typeface="Roboto Light"/>
              <a:cs typeface="Roboto Light"/>
              <a:sym typeface="Roboto Light"/>
            </a:endParaRPr>
          </a:p>
        </p:txBody>
      </p:sp>
      <p:sp>
        <p:nvSpPr>
          <p:cNvPr id="596" name="Google Shape;596;p33"/>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21</a:t>
            </a:fld>
            <a:endParaRPr sz="2100">
              <a:solidFill>
                <a:srgbClr val="595959"/>
              </a:solidFill>
            </a:endParaRPr>
          </a:p>
        </p:txBody>
      </p:sp>
      <p:sp>
        <p:nvSpPr>
          <p:cNvPr id="597" name="Google Shape;597;p33"/>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0" lvl="0" indent="0" algn="l" rtl="0">
              <a:lnSpc>
                <a:spcPct val="100000"/>
              </a:lnSpc>
              <a:spcBef>
                <a:spcPts val="0"/>
              </a:spcBef>
              <a:spcAft>
                <a:spcPts val="0"/>
              </a:spcAft>
              <a:buNone/>
            </a:pPr>
            <a:r>
              <a:rPr lang="en" sz="2000">
                <a:solidFill>
                  <a:srgbClr val="394C69"/>
                </a:solidFill>
                <a:latin typeface="Roboto Light"/>
                <a:ea typeface="Roboto Light"/>
                <a:cs typeface="Roboto Light"/>
                <a:sym typeface="Roboto Light"/>
              </a:rPr>
              <a:t>The following organizations have applied the insights and pilot findings to date:</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SANAC - Core Services &amp; Risk assessment tool</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WINDYBROW / LEFIKA / ANOVA - Segmentation Quiz &amp; Relationship Workshop</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NACOSA - Workshop for third segment, Offline game based segmentation tool, Imagine programme</a:t>
            </a: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0"/>
              </a:spcAft>
              <a:buNone/>
            </a:pPr>
            <a:endParaRPr sz="2000">
              <a:solidFill>
                <a:srgbClr val="394C69"/>
              </a:solidFill>
              <a:latin typeface="Roboto Light"/>
              <a:ea typeface="Roboto Light"/>
              <a:cs typeface="Roboto Light"/>
              <a:sym typeface="Roboto Light"/>
            </a:endParaRPr>
          </a:p>
          <a:p>
            <a:pPr marL="457200" lvl="0" indent="0" algn="l" rtl="0">
              <a:lnSpc>
                <a:spcPct val="100000"/>
              </a:lnSpc>
              <a:spcBef>
                <a:spcPts val="1000"/>
              </a:spcBef>
              <a:spcAft>
                <a:spcPts val="0"/>
              </a:spcAft>
              <a:buNone/>
            </a:pP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1000"/>
              </a:spcAft>
              <a:buNone/>
            </a:pPr>
            <a:endParaRPr sz="2000">
              <a:solidFill>
                <a:srgbClr val="394C69"/>
              </a:solidFill>
              <a:latin typeface="Roboto Light"/>
              <a:ea typeface="Roboto Light"/>
              <a:cs typeface="Roboto Light"/>
              <a:sym typeface="Roboto Light"/>
            </a:endParaRPr>
          </a:p>
        </p:txBody>
      </p:sp>
      <p:pic>
        <p:nvPicPr>
          <p:cNvPr id="598" name="Google Shape;598;p33"/>
          <p:cNvPicPr preferRelativeResize="0"/>
          <p:nvPr/>
        </p:nvPicPr>
        <p:blipFill rotWithShape="1">
          <a:blip r:embed="rId3">
            <a:alphaModFix/>
          </a:blip>
          <a:srcRect l="36056" r="35738"/>
          <a:stretch/>
        </p:blipFill>
        <p:spPr>
          <a:xfrm>
            <a:off x="10508781" y="5487501"/>
            <a:ext cx="828300" cy="1010400"/>
          </a:xfrm>
          <a:prstGeom prst="roundRect">
            <a:avLst>
              <a:gd name="adj" fmla="val 12876"/>
            </a:avLst>
          </a:prstGeom>
          <a:noFill/>
          <a:ln>
            <a:noFill/>
          </a:ln>
        </p:spPr>
      </p:pic>
      <p:sp>
        <p:nvSpPr>
          <p:cNvPr id="599" name="Google Shape;599;p33"/>
          <p:cNvSpPr txBox="1"/>
          <p:nvPr/>
        </p:nvSpPr>
        <p:spPr>
          <a:xfrm>
            <a:off x="6565350" y="5487500"/>
            <a:ext cx="3980100" cy="101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394C69"/>
                </a:solidFill>
                <a:latin typeface="Oswald Medium"/>
                <a:ea typeface="Oswald Medium"/>
                <a:cs typeface="Oswald Medium"/>
                <a:sym typeface="Oswald Medium"/>
              </a:rPr>
              <a:t>Relationship Workshop</a:t>
            </a:r>
            <a:endParaRPr sz="1500">
              <a:solidFill>
                <a:srgbClr val="394C69"/>
              </a:solidFill>
              <a:latin typeface="Oswald Medium"/>
              <a:ea typeface="Oswald Medium"/>
              <a:cs typeface="Oswald Medium"/>
              <a:sym typeface="Oswald Medium"/>
            </a:endParaRPr>
          </a:p>
          <a:p>
            <a:pPr marL="0" lvl="0" indent="0" algn="l" rtl="0">
              <a:spcBef>
                <a:spcPts val="0"/>
              </a:spcBef>
              <a:spcAft>
                <a:spcPts val="0"/>
              </a:spcAft>
              <a:buNone/>
            </a:pPr>
            <a:r>
              <a:rPr lang="en" sz="1500">
                <a:solidFill>
                  <a:srgbClr val="394C69"/>
                </a:solidFill>
                <a:latin typeface="Oswald Medium"/>
                <a:ea typeface="Oswald Medium"/>
                <a:cs typeface="Oswald Medium"/>
                <a:sym typeface="Oswald Medium"/>
              </a:rPr>
              <a:t>Recognised by Fast Company:</a:t>
            </a:r>
            <a:endParaRPr sz="1500">
              <a:solidFill>
                <a:srgbClr val="394C69"/>
              </a:solidFill>
              <a:latin typeface="Oswald Medium"/>
              <a:ea typeface="Oswald Medium"/>
              <a:cs typeface="Oswald Medium"/>
              <a:sym typeface="Oswald Medium"/>
            </a:endParaRPr>
          </a:p>
          <a:p>
            <a:pPr marL="0" lvl="0" indent="0" algn="l" rtl="0">
              <a:spcBef>
                <a:spcPts val="0"/>
              </a:spcBef>
              <a:spcAft>
                <a:spcPts val="0"/>
              </a:spcAft>
              <a:buNone/>
            </a:pPr>
            <a:r>
              <a:rPr lang="en" sz="1500">
                <a:solidFill>
                  <a:srgbClr val="394C69"/>
                </a:solidFill>
                <a:latin typeface="Oswald Medium"/>
                <a:ea typeface="Oswald Medium"/>
                <a:cs typeface="Oswald Medium"/>
                <a:sym typeface="Oswald Medium"/>
              </a:rPr>
              <a:t>World Changing Ideas of 2021 for Health</a:t>
            </a:r>
            <a:endParaRPr sz="1500">
              <a:solidFill>
                <a:srgbClr val="394C69"/>
              </a:solidFill>
              <a:latin typeface="Oswald Medium"/>
              <a:ea typeface="Oswald Medium"/>
              <a:cs typeface="Oswald Medium"/>
              <a:sym typeface="Oswald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603"/>
        <p:cNvGrpSpPr/>
        <p:nvPr/>
      </p:nvGrpSpPr>
      <p:grpSpPr>
        <a:xfrm>
          <a:off x="0" y="0"/>
          <a:ext cx="0" cy="0"/>
          <a:chOff x="0" y="0"/>
          <a:chExt cx="0" cy="0"/>
        </a:xfrm>
      </p:grpSpPr>
      <p:sp>
        <p:nvSpPr>
          <p:cNvPr id="604" name="Google Shape;604;p34"/>
          <p:cNvSpPr/>
          <p:nvPr/>
        </p:nvSpPr>
        <p:spPr>
          <a:xfrm>
            <a:off x="6251750" y="838300"/>
            <a:ext cx="5692800" cy="579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pic>
        <p:nvPicPr>
          <p:cNvPr id="605" name="Google Shape;605;p34"/>
          <p:cNvPicPr preferRelativeResize="0"/>
          <p:nvPr/>
        </p:nvPicPr>
        <p:blipFill rotWithShape="1">
          <a:blip r:embed="rId3">
            <a:alphaModFix/>
          </a:blip>
          <a:srcRect r="1845" b="40112"/>
          <a:stretch/>
        </p:blipFill>
        <p:spPr>
          <a:xfrm>
            <a:off x="6251650" y="4707225"/>
            <a:ext cx="2836000" cy="1923276"/>
          </a:xfrm>
          <a:prstGeom prst="rect">
            <a:avLst/>
          </a:prstGeom>
          <a:noFill/>
          <a:ln>
            <a:noFill/>
          </a:ln>
        </p:spPr>
      </p:pic>
      <p:pic>
        <p:nvPicPr>
          <p:cNvPr id="606" name="Google Shape;606;p34"/>
          <p:cNvPicPr preferRelativeResize="0"/>
          <p:nvPr/>
        </p:nvPicPr>
        <p:blipFill rotWithShape="1">
          <a:blip r:embed="rId4">
            <a:alphaModFix/>
          </a:blip>
          <a:srcRect r="626"/>
          <a:stretch/>
        </p:blipFill>
        <p:spPr>
          <a:xfrm>
            <a:off x="9087650" y="4708025"/>
            <a:ext cx="2867702" cy="1923299"/>
          </a:xfrm>
          <a:prstGeom prst="rect">
            <a:avLst/>
          </a:prstGeom>
          <a:noFill/>
          <a:ln>
            <a:noFill/>
          </a:ln>
        </p:spPr>
      </p:pic>
      <p:pic>
        <p:nvPicPr>
          <p:cNvPr id="607" name="Google Shape;607;p34"/>
          <p:cNvPicPr preferRelativeResize="0"/>
          <p:nvPr/>
        </p:nvPicPr>
        <p:blipFill rotWithShape="1">
          <a:blip r:embed="rId5">
            <a:alphaModFix/>
          </a:blip>
          <a:srcRect b="-6837"/>
          <a:stretch/>
        </p:blipFill>
        <p:spPr>
          <a:xfrm>
            <a:off x="6251650" y="838125"/>
            <a:ext cx="2836000" cy="2076480"/>
          </a:xfrm>
          <a:prstGeom prst="rect">
            <a:avLst/>
          </a:prstGeom>
          <a:noFill/>
          <a:ln>
            <a:noFill/>
          </a:ln>
        </p:spPr>
      </p:pic>
      <p:pic>
        <p:nvPicPr>
          <p:cNvPr id="608" name="Google Shape;608;p34"/>
          <p:cNvPicPr preferRelativeResize="0"/>
          <p:nvPr/>
        </p:nvPicPr>
        <p:blipFill rotWithShape="1">
          <a:blip r:embed="rId6">
            <a:alphaModFix/>
          </a:blip>
          <a:srcRect r="2714" b="24539"/>
          <a:stretch/>
        </p:blipFill>
        <p:spPr>
          <a:xfrm>
            <a:off x="6256600" y="2769575"/>
            <a:ext cx="2844601" cy="1943624"/>
          </a:xfrm>
          <a:prstGeom prst="rect">
            <a:avLst/>
          </a:prstGeom>
          <a:noFill/>
          <a:ln>
            <a:noFill/>
          </a:ln>
        </p:spPr>
      </p:pic>
      <p:pic>
        <p:nvPicPr>
          <p:cNvPr id="609" name="Google Shape;609;p34"/>
          <p:cNvPicPr preferRelativeResize="0"/>
          <p:nvPr/>
        </p:nvPicPr>
        <p:blipFill rotWithShape="1">
          <a:blip r:embed="rId7">
            <a:alphaModFix/>
          </a:blip>
          <a:srcRect b="7774"/>
          <a:stretch/>
        </p:blipFill>
        <p:spPr>
          <a:xfrm>
            <a:off x="9087650" y="2763600"/>
            <a:ext cx="2844600" cy="1943625"/>
          </a:xfrm>
          <a:prstGeom prst="rect">
            <a:avLst/>
          </a:prstGeom>
          <a:noFill/>
          <a:ln>
            <a:noFill/>
          </a:ln>
        </p:spPr>
      </p:pic>
      <p:sp>
        <p:nvSpPr>
          <p:cNvPr id="610" name="Google Shape;610;p34"/>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611" name="Google Shape;611;p34"/>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2" name="Google Shape;612;p34"/>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400">
                <a:solidFill>
                  <a:srgbClr val="394C69"/>
                </a:solidFill>
                <a:latin typeface="Roboto Black"/>
                <a:ea typeface="Roboto Black"/>
                <a:cs typeface="Roboto Black"/>
                <a:sym typeface="Roboto Black"/>
              </a:rPr>
              <a:t>Implications for HIV Prevention &amp; Beyond</a:t>
            </a:r>
            <a:endParaRPr sz="2400">
              <a:solidFill>
                <a:srgbClr val="394C69"/>
              </a:solidFill>
              <a:latin typeface="Roboto Black"/>
              <a:ea typeface="Roboto Black"/>
              <a:cs typeface="Roboto Black"/>
              <a:sym typeface="Roboto Black"/>
            </a:endParaRPr>
          </a:p>
        </p:txBody>
      </p:sp>
      <p:sp>
        <p:nvSpPr>
          <p:cNvPr id="613" name="Google Shape;613;p34"/>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This work is foundational to “Imagine” programme.</a:t>
            </a:r>
            <a:endParaRPr sz="3600">
              <a:solidFill>
                <a:srgbClr val="ECE3DD"/>
              </a:solidFill>
              <a:latin typeface="Roboto Black"/>
              <a:ea typeface="Roboto Black"/>
              <a:cs typeface="Roboto Black"/>
              <a:sym typeface="Roboto Black"/>
            </a:endParaRPr>
          </a:p>
        </p:txBody>
      </p:sp>
      <p:sp>
        <p:nvSpPr>
          <p:cNvPr id="614" name="Google Shape;614;p34"/>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NACOSA leveraged insights and concepts from this work to create ‘Imagine.’</a:t>
            </a:r>
            <a:endParaRPr sz="2400" b="1">
              <a:solidFill>
                <a:srgbClr val="394C69"/>
              </a:solidFill>
              <a:latin typeface="Roboto Slab"/>
              <a:ea typeface="Roboto Slab"/>
              <a:cs typeface="Roboto Slab"/>
              <a:sym typeface="Roboto Slab"/>
            </a:endParaRPr>
          </a:p>
        </p:txBody>
      </p:sp>
      <p:sp>
        <p:nvSpPr>
          <p:cNvPr id="615" name="Google Shape;615;p34"/>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22</a:t>
            </a:fld>
            <a:endParaRPr sz="2100">
              <a:solidFill>
                <a:srgbClr val="595959"/>
              </a:solidFill>
            </a:endParaRPr>
          </a:p>
        </p:txBody>
      </p:sp>
      <p:pic>
        <p:nvPicPr>
          <p:cNvPr id="616" name="Google Shape;616;p34"/>
          <p:cNvPicPr preferRelativeResize="0"/>
          <p:nvPr/>
        </p:nvPicPr>
        <p:blipFill>
          <a:blip r:embed="rId8">
            <a:alphaModFix/>
          </a:blip>
          <a:stretch>
            <a:fillRect/>
          </a:stretch>
        </p:blipFill>
        <p:spPr>
          <a:xfrm>
            <a:off x="9784448" y="1048075"/>
            <a:ext cx="1475700" cy="1475700"/>
          </a:xfrm>
          <a:prstGeom prst="rect">
            <a:avLst/>
          </a:prstGeom>
          <a:noFill/>
          <a:ln>
            <a:noFill/>
          </a:ln>
        </p:spPr>
      </p:pic>
      <p:cxnSp>
        <p:nvCxnSpPr>
          <p:cNvPr id="617" name="Google Shape;617;p34"/>
          <p:cNvCxnSpPr/>
          <p:nvPr/>
        </p:nvCxnSpPr>
        <p:spPr>
          <a:xfrm rot="10800000">
            <a:off x="6258050" y="2769575"/>
            <a:ext cx="5697300" cy="0"/>
          </a:xfrm>
          <a:prstGeom prst="straightConnector1">
            <a:avLst/>
          </a:prstGeom>
          <a:noFill/>
          <a:ln w="28575" cap="flat" cmpd="sng">
            <a:solidFill>
              <a:srgbClr val="A7ACA9"/>
            </a:solidFill>
            <a:prstDash val="solid"/>
            <a:round/>
            <a:headEnd type="none" w="med" len="med"/>
            <a:tailEnd type="none" w="med" len="med"/>
          </a:ln>
        </p:spPr>
      </p:cxnSp>
      <p:cxnSp>
        <p:nvCxnSpPr>
          <p:cNvPr id="618" name="Google Shape;618;p34"/>
          <p:cNvCxnSpPr/>
          <p:nvPr/>
        </p:nvCxnSpPr>
        <p:spPr>
          <a:xfrm rot="10800000">
            <a:off x="6258050" y="4708013"/>
            <a:ext cx="5697300" cy="0"/>
          </a:xfrm>
          <a:prstGeom prst="straightConnector1">
            <a:avLst/>
          </a:prstGeom>
          <a:noFill/>
          <a:ln w="28575" cap="flat" cmpd="sng">
            <a:solidFill>
              <a:srgbClr val="A7ACA9"/>
            </a:solidFill>
            <a:prstDash val="solid"/>
            <a:round/>
            <a:headEnd type="none" w="med" len="med"/>
            <a:tailEnd type="none" w="med" len="med"/>
          </a:ln>
        </p:spPr>
      </p:cxnSp>
      <p:cxnSp>
        <p:nvCxnSpPr>
          <p:cNvPr id="619" name="Google Shape;619;p34"/>
          <p:cNvCxnSpPr/>
          <p:nvPr/>
        </p:nvCxnSpPr>
        <p:spPr>
          <a:xfrm rot="10800000">
            <a:off x="9087650" y="831475"/>
            <a:ext cx="0" cy="5815500"/>
          </a:xfrm>
          <a:prstGeom prst="straightConnector1">
            <a:avLst/>
          </a:prstGeom>
          <a:noFill/>
          <a:ln w="28575" cap="flat" cmpd="sng">
            <a:solidFill>
              <a:srgbClr val="A7ACA9"/>
            </a:solidFill>
            <a:prstDash val="solid"/>
            <a:round/>
            <a:headEnd type="none" w="med" len="med"/>
            <a:tailEnd type="none" w="med" len="med"/>
          </a:ln>
        </p:spPr>
      </p:cxnSp>
      <p:sp>
        <p:nvSpPr>
          <p:cNvPr id="620" name="Google Shape;620;p34"/>
          <p:cNvSpPr/>
          <p:nvPr/>
        </p:nvSpPr>
        <p:spPr>
          <a:xfrm>
            <a:off x="3403850" y="2236550"/>
            <a:ext cx="2148900" cy="684600"/>
          </a:xfrm>
          <a:prstGeom prst="rect">
            <a:avLst/>
          </a:prstGeom>
          <a:noFill/>
          <a:ln>
            <a:noFill/>
          </a:ln>
        </p:spPr>
        <p:txBody>
          <a:bodyPr spcFirstLastPara="1" wrap="square" lIns="182875" tIns="91425" rIns="0" bIns="0" anchor="t" anchorCtr="0">
            <a:noAutofit/>
          </a:bodyPr>
          <a:lstStyle/>
          <a:p>
            <a:pPr marL="0" lvl="0" indent="0" algn="r" rtl="0">
              <a:spcBef>
                <a:spcPts val="0"/>
              </a:spcBef>
              <a:spcAft>
                <a:spcPts val="0"/>
              </a:spcAft>
              <a:buNone/>
            </a:pPr>
            <a:r>
              <a:rPr lang="en" sz="1800">
                <a:solidFill>
                  <a:srgbClr val="394C69"/>
                </a:solidFill>
                <a:latin typeface="Roboto"/>
                <a:ea typeface="Roboto"/>
                <a:cs typeface="Roboto"/>
                <a:sym typeface="Roboto"/>
              </a:rPr>
              <a:t>Lifestyle </a:t>
            </a:r>
            <a:endParaRPr sz="1800">
              <a:solidFill>
                <a:srgbClr val="394C69"/>
              </a:solidFill>
              <a:latin typeface="Roboto"/>
              <a:ea typeface="Roboto"/>
              <a:cs typeface="Roboto"/>
              <a:sym typeface="Roboto"/>
            </a:endParaRPr>
          </a:p>
          <a:p>
            <a:pPr marL="0" lvl="0" indent="0" algn="r" rtl="0">
              <a:spcBef>
                <a:spcPts val="0"/>
              </a:spcBef>
              <a:spcAft>
                <a:spcPts val="0"/>
              </a:spcAft>
              <a:buNone/>
            </a:pPr>
            <a:r>
              <a:rPr lang="en" sz="1800">
                <a:solidFill>
                  <a:srgbClr val="394C69"/>
                </a:solidFill>
                <a:latin typeface="Roboto"/>
                <a:ea typeface="Roboto"/>
                <a:cs typeface="Roboto"/>
                <a:sym typeface="Roboto"/>
              </a:rPr>
              <a:t>Network</a:t>
            </a:r>
            <a:endParaRPr sz="1800">
              <a:solidFill>
                <a:srgbClr val="394C69"/>
              </a:solidFill>
              <a:latin typeface="Roboto"/>
              <a:ea typeface="Roboto"/>
              <a:cs typeface="Roboto"/>
              <a:sym typeface="Roboto"/>
            </a:endParaRPr>
          </a:p>
        </p:txBody>
      </p:sp>
      <p:sp>
        <p:nvSpPr>
          <p:cNvPr id="621" name="Google Shape;621;p34"/>
          <p:cNvSpPr/>
          <p:nvPr/>
        </p:nvSpPr>
        <p:spPr>
          <a:xfrm>
            <a:off x="3373188" y="3615868"/>
            <a:ext cx="2148900" cy="919500"/>
          </a:xfrm>
          <a:prstGeom prst="rect">
            <a:avLst/>
          </a:prstGeom>
          <a:noFill/>
          <a:ln>
            <a:noFill/>
          </a:ln>
        </p:spPr>
        <p:txBody>
          <a:bodyPr spcFirstLastPara="1" wrap="square" lIns="182875" tIns="91425" rIns="0" bIns="0" anchor="t" anchorCtr="0">
            <a:noAutofit/>
          </a:bodyPr>
          <a:lstStyle/>
          <a:p>
            <a:pPr marL="0" lvl="0" indent="0" algn="r" rtl="0">
              <a:spcBef>
                <a:spcPts val="0"/>
              </a:spcBef>
              <a:spcAft>
                <a:spcPts val="0"/>
              </a:spcAft>
              <a:buNone/>
            </a:pPr>
            <a:r>
              <a:rPr lang="en" sz="1800">
                <a:solidFill>
                  <a:srgbClr val="394C69"/>
                </a:solidFill>
                <a:latin typeface="Roboto"/>
                <a:ea typeface="Roboto"/>
                <a:cs typeface="Roboto"/>
                <a:sym typeface="Roboto"/>
              </a:rPr>
              <a:t>Segmentation </a:t>
            </a:r>
            <a:endParaRPr sz="1800">
              <a:solidFill>
                <a:srgbClr val="394C69"/>
              </a:solidFill>
              <a:latin typeface="Roboto"/>
              <a:ea typeface="Roboto"/>
              <a:cs typeface="Roboto"/>
              <a:sym typeface="Roboto"/>
            </a:endParaRPr>
          </a:p>
          <a:p>
            <a:pPr marL="0" lvl="0" indent="0" algn="r" rtl="0">
              <a:spcBef>
                <a:spcPts val="0"/>
              </a:spcBef>
              <a:spcAft>
                <a:spcPts val="0"/>
              </a:spcAft>
              <a:buNone/>
            </a:pPr>
            <a:r>
              <a:rPr lang="en" sz="1800">
                <a:solidFill>
                  <a:srgbClr val="394C69"/>
                </a:solidFill>
                <a:latin typeface="Roboto"/>
                <a:ea typeface="Roboto"/>
                <a:cs typeface="Roboto"/>
                <a:sym typeface="Roboto"/>
              </a:rPr>
              <a:t>Quiz</a:t>
            </a:r>
            <a:endParaRPr sz="1800">
              <a:solidFill>
                <a:srgbClr val="394C69"/>
              </a:solidFill>
              <a:latin typeface="Roboto"/>
              <a:ea typeface="Roboto"/>
              <a:cs typeface="Roboto"/>
              <a:sym typeface="Roboto"/>
            </a:endParaRPr>
          </a:p>
        </p:txBody>
      </p:sp>
      <p:sp>
        <p:nvSpPr>
          <p:cNvPr id="622" name="Google Shape;622;p34"/>
          <p:cNvSpPr/>
          <p:nvPr/>
        </p:nvSpPr>
        <p:spPr>
          <a:xfrm>
            <a:off x="2916900" y="5541400"/>
            <a:ext cx="2605200" cy="722700"/>
          </a:xfrm>
          <a:prstGeom prst="rect">
            <a:avLst/>
          </a:prstGeom>
          <a:noFill/>
          <a:ln>
            <a:noFill/>
          </a:ln>
        </p:spPr>
        <p:txBody>
          <a:bodyPr spcFirstLastPara="1" wrap="square" lIns="182875" tIns="91425" rIns="0" bIns="0" anchor="t" anchorCtr="0">
            <a:noAutofit/>
          </a:bodyPr>
          <a:lstStyle/>
          <a:p>
            <a:pPr marL="0" lvl="0" indent="0" algn="r" rtl="0">
              <a:spcBef>
                <a:spcPts val="0"/>
              </a:spcBef>
              <a:spcAft>
                <a:spcPts val="0"/>
              </a:spcAft>
              <a:buNone/>
            </a:pPr>
            <a:r>
              <a:rPr lang="en" sz="1800">
                <a:solidFill>
                  <a:srgbClr val="394C69"/>
                </a:solidFill>
                <a:latin typeface="Roboto"/>
                <a:ea typeface="Roboto"/>
                <a:cs typeface="Roboto"/>
                <a:sym typeface="Roboto"/>
              </a:rPr>
              <a:t>‘Real Talk Auntie’ </a:t>
            </a:r>
            <a:endParaRPr sz="1800">
              <a:solidFill>
                <a:srgbClr val="394C69"/>
              </a:solidFill>
              <a:latin typeface="Roboto"/>
              <a:ea typeface="Roboto"/>
              <a:cs typeface="Roboto"/>
              <a:sym typeface="Roboto"/>
            </a:endParaRPr>
          </a:p>
          <a:p>
            <a:pPr marL="0" lvl="0" indent="0" algn="r" rtl="0">
              <a:spcBef>
                <a:spcPts val="0"/>
              </a:spcBef>
              <a:spcAft>
                <a:spcPts val="0"/>
              </a:spcAft>
              <a:buNone/>
            </a:pPr>
            <a:r>
              <a:rPr lang="en" sz="1800">
                <a:solidFill>
                  <a:srgbClr val="394C69"/>
                </a:solidFill>
                <a:latin typeface="Roboto"/>
                <a:ea typeface="Roboto"/>
                <a:cs typeface="Roboto"/>
                <a:sym typeface="Roboto"/>
              </a:rPr>
              <a:t>/ Safe Space</a:t>
            </a:r>
            <a:endParaRPr sz="1800">
              <a:solidFill>
                <a:srgbClr val="394C69"/>
              </a:solidFill>
              <a:latin typeface="Roboto"/>
              <a:ea typeface="Roboto"/>
              <a:cs typeface="Roboto"/>
              <a:sym typeface="Roboto"/>
            </a:endParaRPr>
          </a:p>
        </p:txBody>
      </p:sp>
      <p:sp>
        <p:nvSpPr>
          <p:cNvPr id="623" name="Google Shape;623;p34"/>
          <p:cNvSpPr/>
          <p:nvPr/>
        </p:nvSpPr>
        <p:spPr>
          <a:xfrm>
            <a:off x="6251750" y="830725"/>
            <a:ext cx="5692800" cy="5793000"/>
          </a:xfrm>
          <a:prstGeom prst="rect">
            <a:avLst/>
          </a:prstGeom>
          <a:noFill/>
          <a:ln w="28575" cap="flat" cmpd="sng">
            <a:solidFill>
              <a:srgbClr val="A7ACA9"/>
            </a:solidFill>
            <a:prstDash val="solid"/>
            <a:round/>
            <a:headEnd type="none" w="sm" len="sm"/>
            <a:tailEnd type="none" w="sm" len="sm"/>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624" name="Google Shape;624;p34"/>
          <p:cNvSpPr/>
          <p:nvPr/>
        </p:nvSpPr>
        <p:spPr>
          <a:xfrm>
            <a:off x="5657188" y="2312750"/>
            <a:ext cx="936900" cy="364500"/>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5657188" y="3711468"/>
            <a:ext cx="936900" cy="364500"/>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5657188" y="5575900"/>
            <a:ext cx="936900" cy="364500"/>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630"/>
        <p:cNvGrpSpPr/>
        <p:nvPr/>
      </p:nvGrpSpPr>
      <p:grpSpPr>
        <a:xfrm>
          <a:off x="0" y="0"/>
          <a:ext cx="0" cy="0"/>
          <a:chOff x="0" y="0"/>
          <a:chExt cx="0" cy="0"/>
        </a:xfrm>
      </p:grpSpPr>
      <p:sp>
        <p:nvSpPr>
          <p:cNvPr id="631" name="Google Shape;631;p35"/>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632" name="Google Shape;632;p35"/>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3" name="Google Shape;633;p35"/>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Implications for HIV Prevention &amp; Beyond</a:t>
            </a:r>
            <a:endParaRPr sz="2400">
              <a:solidFill>
                <a:srgbClr val="394C69"/>
              </a:solidFill>
              <a:latin typeface="Roboto Black"/>
              <a:ea typeface="Roboto Black"/>
              <a:cs typeface="Roboto Black"/>
              <a:sym typeface="Roboto Black"/>
            </a:endParaRPr>
          </a:p>
        </p:txBody>
      </p:sp>
      <p:sp>
        <p:nvSpPr>
          <p:cNvPr id="634" name="Google Shape;634;p35"/>
          <p:cNvSpPr/>
          <p:nvPr/>
        </p:nvSpPr>
        <p:spPr>
          <a:xfrm>
            <a:off x="228600" y="803250"/>
            <a:ext cx="64353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500" i="1">
                <a:solidFill>
                  <a:srgbClr val="F5EDE7"/>
                </a:solidFill>
                <a:latin typeface="Merriweather"/>
                <a:ea typeface="Merriweather"/>
                <a:cs typeface="Merriweather"/>
                <a:sym typeface="Merriweather"/>
              </a:rPr>
              <a:t>How can this work impact </a:t>
            </a:r>
            <a:endParaRPr sz="3500" i="1">
              <a:solidFill>
                <a:srgbClr val="F5EDE7"/>
              </a:solidFill>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 sz="3500" i="1">
                <a:solidFill>
                  <a:srgbClr val="F5EDE7"/>
                </a:solidFill>
                <a:latin typeface="Merriweather"/>
                <a:ea typeface="Merriweather"/>
                <a:cs typeface="Merriweather"/>
                <a:sym typeface="Merriweather"/>
              </a:rPr>
              <a:t>the health system?</a:t>
            </a:r>
            <a:r>
              <a:rPr lang="en" sz="3500">
                <a:solidFill>
                  <a:srgbClr val="ECE3DD"/>
                </a:solidFill>
                <a:latin typeface="Roboto Black"/>
                <a:ea typeface="Roboto Black"/>
                <a:cs typeface="Roboto Black"/>
                <a:sym typeface="Roboto Black"/>
              </a:rPr>
              <a:t> </a:t>
            </a:r>
            <a:endParaRPr sz="3500">
              <a:solidFill>
                <a:srgbClr val="ECE3DD"/>
              </a:solidFill>
              <a:latin typeface="Roboto Black"/>
              <a:ea typeface="Roboto Black"/>
              <a:cs typeface="Roboto Black"/>
              <a:sym typeface="Roboto Black"/>
            </a:endParaRPr>
          </a:p>
        </p:txBody>
      </p:sp>
      <p:sp>
        <p:nvSpPr>
          <p:cNvPr id="635" name="Google Shape;635;p35"/>
          <p:cNvSpPr/>
          <p:nvPr/>
        </p:nvSpPr>
        <p:spPr>
          <a:xfrm>
            <a:off x="226575" y="2523775"/>
            <a:ext cx="5936700" cy="4107600"/>
          </a:xfrm>
          <a:prstGeom prst="rect">
            <a:avLst/>
          </a:prstGeom>
          <a:noFill/>
          <a:ln>
            <a:noFill/>
          </a:ln>
        </p:spPr>
        <p:txBody>
          <a:bodyPr spcFirstLastPara="1" wrap="square" lIns="182875" tIns="91425" rIns="0" bIns="0" anchor="t" anchorCtr="0">
            <a:noAutofit/>
          </a:bodyPr>
          <a:lstStyle/>
          <a:p>
            <a:pPr marL="457200" marR="0" lvl="0" indent="-381000" algn="l" rtl="0">
              <a:lnSpc>
                <a:spcPct val="100000"/>
              </a:lnSpc>
              <a:spcBef>
                <a:spcPts val="0"/>
              </a:spcBef>
              <a:spcAft>
                <a:spcPts val="0"/>
              </a:spcAft>
              <a:buClr>
                <a:srgbClr val="394C69"/>
              </a:buClr>
              <a:buSzPts val="2400"/>
              <a:buAutoNum type="arabicPeriod"/>
            </a:pPr>
            <a:r>
              <a:rPr lang="en" sz="2400" b="1">
                <a:solidFill>
                  <a:srgbClr val="394C69"/>
                </a:solidFill>
                <a:latin typeface="Roboto Slab"/>
                <a:ea typeface="Roboto Slab"/>
                <a:cs typeface="Roboto Slab"/>
                <a:sym typeface="Roboto Slab"/>
              </a:rPr>
              <a:t>Support</a:t>
            </a:r>
            <a:r>
              <a:rPr lang="en" sz="2400" b="1">
                <a:solidFill>
                  <a:srgbClr val="394C69"/>
                </a:solidFill>
                <a:latin typeface="Roboto"/>
                <a:ea typeface="Roboto"/>
                <a:cs typeface="Roboto"/>
                <a:sym typeface="Roboto"/>
              </a:rPr>
              <a:t> </a:t>
            </a:r>
            <a:r>
              <a:rPr lang="en" sz="2400" b="1">
                <a:solidFill>
                  <a:srgbClr val="394C69"/>
                </a:solidFill>
                <a:latin typeface="Roboto Slab"/>
                <a:ea typeface="Roboto Slab"/>
                <a:cs typeface="Roboto Slab"/>
                <a:sym typeface="Roboto Slab"/>
              </a:rPr>
              <a:t>development of Prevention Ecosystem so future products have a chance to be successful.</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457200" lvl="0" indent="-381000" algn="l" rtl="0">
              <a:spcBef>
                <a:spcPts val="1000"/>
              </a:spcBef>
              <a:spcAft>
                <a:spcPts val="0"/>
              </a:spcAft>
              <a:buClr>
                <a:srgbClr val="394C69"/>
              </a:buClr>
              <a:buSzPts val="2400"/>
              <a:buFont typeface="Roboto Slab"/>
              <a:buAutoNum type="arabicPeriod" startAt="2"/>
            </a:pPr>
            <a:r>
              <a:rPr lang="en" sz="2400" b="1">
                <a:solidFill>
                  <a:srgbClr val="394C69"/>
                </a:solidFill>
                <a:latin typeface="Roboto Slab"/>
                <a:ea typeface="Roboto Slab"/>
                <a:cs typeface="Roboto Slab"/>
                <a:sym typeface="Roboto Slab"/>
              </a:rPr>
              <a:t>Integrate approach beyond HIV: </a:t>
            </a:r>
            <a:endParaRPr sz="2400" b="1">
              <a:solidFill>
                <a:srgbClr val="394C69"/>
              </a:solidFill>
              <a:latin typeface="Roboto Slab"/>
              <a:ea typeface="Roboto Slab"/>
              <a:cs typeface="Roboto Slab"/>
              <a:sym typeface="Roboto Slab"/>
            </a:endParaRPr>
          </a:p>
          <a:p>
            <a:pPr marL="457200" lvl="0" indent="0" algn="l" rtl="0">
              <a:spcBef>
                <a:spcPts val="1000"/>
              </a:spcBef>
              <a:spcAft>
                <a:spcPts val="1000"/>
              </a:spcAft>
              <a:buNone/>
            </a:pPr>
            <a:r>
              <a:rPr lang="en" sz="2400" b="1">
                <a:solidFill>
                  <a:srgbClr val="394C69"/>
                </a:solidFill>
                <a:latin typeface="Roboto Slab"/>
                <a:ea typeface="Roboto Slab"/>
                <a:cs typeface="Roboto Slab"/>
                <a:sym typeface="Roboto Slab"/>
              </a:rPr>
              <a:t>Leverage relationship goals and prevention habit frame for other health interventions such as Family Planning</a:t>
            </a:r>
            <a:r>
              <a:rPr lang="en" sz="2400" b="1">
                <a:solidFill>
                  <a:srgbClr val="394C69"/>
                </a:solidFill>
                <a:latin typeface="Roboto"/>
                <a:ea typeface="Roboto"/>
                <a:cs typeface="Roboto"/>
                <a:sym typeface="Roboto"/>
              </a:rPr>
              <a:t> </a:t>
            </a:r>
            <a:endParaRPr sz="2800" b="1">
              <a:solidFill>
                <a:srgbClr val="394C69"/>
              </a:solidFill>
              <a:latin typeface="Roboto"/>
              <a:ea typeface="Roboto"/>
              <a:cs typeface="Roboto"/>
              <a:sym typeface="Roboto"/>
            </a:endParaRPr>
          </a:p>
        </p:txBody>
      </p:sp>
      <p:sp>
        <p:nvSpPr>
          <p:cNvPr id="636" name="Google Shape;636;p35"/>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23</a:t>
            </a:fld>
            <a:endParaRPr sz="2100">
              <a:solidFill>
                <a:srgbClr val="595959"/>
              </a:solidFill>
            </a:endParaRPr>
          </a:p>
        </p:txBody>
      </p:sp>
      <p:sp>
        <p:nvSpPr>
          <p:cNvPr id="637" name="Google Shape;637;p35"/>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pic>
        <p:nvPicPr>
          <p:cNvPr id="638" name="Google Shape;638;p35"/>
          <p:cNvPicPr preferRelativeResize="0"/>
          <p:nvPr/>
        </p:nvPicPr>
        <p:blipFill rotWithShape="1">
          <a:blip r:embed="rId3">
            <a:alphaModFix/>
          </a:blip>
          <a:srcRect l="17096" t="14846" r="27049" b="42418"/>
          <a:stretch/>
        </p:blipFill>
        <p:spPr>
          <a:xfrm>
            <a:off x="6252250" y="838300"/>
            <a:ext cx="5678399" cy="57929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75"/>
        <p:cNvGrpSpPr/>
        <p:nvPr/>
      </p:nvGrpSpPr>
      <p:grpSpPr>
        <a:xfrm>
          <a:off x="0" y="0"/>
          <a:ext cx="0" cy="0"/>
          <a:chOff x="0" y="0"/>
          <a:chExt cx="0" cy="0"/>
        </a:xfrm>
      </p:grpSpPr>
      <p:sp>
        <p:nvSpPr>
          <p:cNvPr id="76" name="Google Shape;76;p15"/>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77" name="Google Shape;77;p15"/>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78" name="Google Shape;78;p15"/>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79;p15"/>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The Challenge</a:t>
            </a:r>
            <a:endParaRPr sz="2400">
              <a:solidFill>
                <a:srgbClr val="394C69"/>
              </a:solidFill>
              <a:latin typeface="Roboto Black"/>
              <a:ea typeface="Roboto Black"/>
              <a:cs typeface="Roboto Black"/>
              <a:sym typeface="Roboto Black"/>
            </a:endParaRPr>
          </a:p>
        </p:txBody>
      </p:sp>
      <p:sp>
        <p:nvSpPr>
          <p:cNvPr id="80" name="Google Shape;80;p15"/>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000" i="1">
                <a:solidFill>
                  <a:srgbClr val="F5EDE7"/>
                </a:solidFill>
                <a:latin typeface="Merriweather"/>
                <a:ea typeface="Merriweather"/>
                <a:cs typeface="Merriweather"/>
                <a:sym typeface="Merriweather"/>
              </a:rPr>
              <a:t>Poor adoption of HIV prevention behavior &amp; products</a:t>
            </a:r>
            <a:endParaRPr sz="3000">
              <a:solidFill>
                <a:srgbClr val="ECE3DD"/>
              </a:solidFill>
              <a:latin typeface="Roboto Black"/>
              <a:ea typeface="Roboto Black"/>
              <a:cs typeface="Roboto Black"/>
              <a:sym typeface="Roboto Black"/>
            </a:endParaRPr>
          </a:p>
        </p:txBody>
      </p:sp>
      <p:sp>
        <p:nvSpPr>
          <p:cNvPr id="81" name="Google Shape;81;p15"/>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3</a:t>
            </a:fld>
            <a:endParaRPr sz="2100">
              <a:solidFill>
                <a:srgbClr val="595959"/>
              </a:solidFill>
            </a:endParaRPr>
          </a:p>
        </p:txBody>
      </p:sp>
      <p:sp>
        <p:nvSpPr>
          <p:cNvPr id="82" name="Google Shape;82;p15"/>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0" lvl="0" indent="0" algn="l" rtl="0">
              <a:lnSpc>
                <a:spcPct val="100000"/>
              </a:lnSpc>
              <a:spcBef>
                <a:spcPts val="0"/>
              </a:spcBef>
              <a:spcAft>
                <a:spcPts val="0"/>
              </a:spcAft>
              <a:buNone/>
            </a:pPr>
            <a:r>
              <a:rPr lang="en" sz="2000" b="1">
                <a:solidFill>
                  <a:srgbClr val="394C69"/>
                </a:solidFill>
                <a:latin typeface="Roboto"/>
                <a:ea typeface="Roboto"/>
                <a:cs typeface="Roboto"/>
                <a:sym typeface="Roboto"/>
              </a:rPr>
              <a:t>Why are so many HIV prevention interventions ineffective with this population?</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Lead with HIV prevention products.</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Designed with a test and treat mindset.</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Delivered as one-size-fits-all.</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Treat AGYW needs and preferences as static, instead of dynamic and context dependent.</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Light"/>
              <a:buChar char="●"/>
            </a:pPr>
            <a:r>
              <a:rPr lang="en" sz="2000">
                <a:solidFill>
                  <a:srgbClr val="394C69"/>
                </a:solidFill>
                <a:latin typeface="Roboto Light"/>
                <a:ea typeface="Roboto Light"/>
                <a:cs typeface="Roboto Light"/>
                <a:sym typeface="Roboto Light"/>
              </a:rPr>
              <a:t>Optimized for discrete health decisions rather than supporting prevention habit formation.</a:t>
            </a:r>
            <a:endParaRPr sz="2000">
              <a:solidFill>
                <a:srgbClr val="394C69"/>
              </a:solidFill>
              <a:latin typeface="Roboto Light"/>
              <a:ea typeface="Roboto Light"/>
              <a:cs typeface="Roboto Light"/>
              <a:sym typeface="Roboto Light"/>
            </a:endParaRPr>
          </a:p>
          <a:p>
            <a:pPr marL="320040" marR="0" lvl="0" indent="-243840" algn="l" rtl="0">
              <a:lnSpc>
                <a:spcPct val="100000"/>
              </a:lnSpc>
              <a:spcBef>
                <a:spcPts val="1000"/>
              </a:spcBef>
              <a:spcAft>
                <a:spcPts val="0"/>
              </a:spcAft>
              <a:buClr>
                <a:srgbClr val="394C69"/>
              </a:buClr>
              <a:buSzPts val="2400"/>
              <a:buFont typeface="Roboto Light"/>
              <a:buChar char="●"/>
            </a:pPr>
            <a:r>
              <a:rPr lang="en" sz="2000">
                <a:solidFill>
                  <a:srgbClr val="394C69"/>
                </a:solidFill>
                <a:latin typeface="Roboto Light"/>
                <a:ea typeface="Roboto Light"/>
                <a:cs typeface="Roboto Light"/>
                <a:sym typeface="Roboto Light"/>
              </a:rPr>
              <a:t>Frame prevention rewards as negative and  long term (e.g. avoid dying later)</a:t>
            </a:r>
            <a:endParaRPr sz="2000">
              <a:solidFill>
                <a:srgbClr val="394C69"/>
              </a:solidFill>
              <a:latin typeface="Roboto Light"/>
              <a:ea typeface="Roboto Light"/>
              <a:cs typeface="Roboto Light"/>
              <a:sym typeface="Roboto Light"/>
            </a:endParaRPr>
          </a:p>
          <a:p>
            <a:pPr marL="457200" lvl="0" indent="0" algn="l" rtl="0">
              <a:lnSpc>
                <a:spcPct val="100000"/>
              </a:lnSpc>
              <a:spcBef>
                <a:spcPts val="1000"/>
              </a:spcBef>
              <a:spcAft>
                <a:spcPts val="1000"/>
              </a:spcAft>
              <a:buNone/>
            </a:pPr>
            <a:endParaRPr sz="2000">
              <a:solidFill>
                <a:srgbClr val="394C69"/>
              </a:solidFill>
              <a:latin typeface="Roboto Light"/>
              <a:ea typeface="Roboto Light"/>
              <a:cs typeface="Roboto Light"/>
              <a:sym typeface="Roboto Light"/>
            </a:endParaRPr>
          </a:p>
        </p:txBody>
      </p:sp>
      <p:sp>
        <p:nvSpPr>
          <p:cNvPr id="83" name="Google Shape;83;p15"/>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AGYW at high risk for HIV are not sustaining HIV prevention behaviors.</a:t>
            </a:r>
            <a:endParaRPr sz="2400">
              <a:solidFill>
                <a:srgbClr val="394C69"/>
              </a:solidFill>
              <a:latin typeface="Roboto Slab"/>
              <a:ea typeface="Roboto Slab"/>
              <a:cs typeface="Roboto Slab"/>
              <a:sym typeface="Roboto Slab"/>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87"/>
        <p:cNvGrpSpPr/>
        <p:nvPr/>
      </p:nvGrpSpPr>
      <p:grpSpPr>
        <a:xfrm>
          <a:off x="0" y="0"/>
          <a:ext cx="0" cy="0"/>
          <a:chOff x="0" y="0"/>
          <a:chExt cx="0" cy="0"/>
        </a:xfrm>
      </p:grpSpPr>
      <p:sp>
        <p:nvSpPr>
          <p:cNvPr id="88" name="Google Shape;88;p16"/>
          <p:cNvSpPr/>
          <p:nvPr/>
        </p:nvSpPr>
        <p:spPr>
          <a:xfrm>
            <a:off x="6251750" y="-3076475"/>
            <a:ext cx="2803500" cy="1772100"/>
          </a:xfrm>
          <a:prstGeom prst="rect">
            <a:avLst/>
          </a:prstGeom>
          <a:solidFill>
            <a:srgbClr val="A7ACA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89" name="Google Shape;89;p16"/>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0" name="Google Shape;90;p16"/>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Comprehensive Approach</a:t>
            </a:r>
            <a:endParaRPr sz="2400">
              <a:solidFill>
                <a:srgbClr val="394C69"/>
              </a:solidFill>
              <a:latin typeface="Roboto Black"/>
              <a:ea typeface="Roboto Black"/>
              <a:cs typeface="Roboto Black"/>
              <a:sym typeface="Roboto Black"/>
            </a:endParaRPr>
          </a:p>
        </p:txBody>
      </p:sp>
      <p:sp>
        <p:nvSpPr>
          <p:cNvPr id="91" name="Google Shape;91;p16"/>
          <p:cNvSpPr/>
          <p:nvPr/>
        </p:nvSpPr>
        <p:spPr>
          <a:xfrm>
            <a:off x="3241896"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92" name="Google Shape;92;p16"/>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4</a:t>
            </a:fld>
            <a:endParaRPr sz="2100">
              <a:solidFill>
                <a:srgbClr val="595959"/>
              </a:solidFill>
            </a:endParaRPr>
          </a:p>
        </p:txBody>
      </p:sp>
      <p:sp>
        <p:nvSpPr>
          <p:cNvPr id="93" name="Google Shape;93;p16"/>
          <p:cNvSpPr/>
          <p:nvPr/>
        </p:nvSpPr>
        <p:spPr>
          <a:xfrm>
            <a:off x="226571"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94" name="Google Shape;94;p16"/>
          <p:cNvSpPr txBox="1"/>
          <p:nvPr/>
        </p:nvSpPr>
        <p:spPr>
          <a:xfrm>
            <a:off x="-3995900" y="-2267600"/>
            <a:ext cx="3000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Nulla quis sem at nibh elementum imperdiet. Duis sagittis ipsum. </a:t>
            </a:r>
            <a:endParaRPr sz="2400">
              <a:solidFill>
                <a:srgbClr val="394C69"/>
              </a:solidFill>
              <a:latin typeface="Roboto Slab"/>
              <a:ea typeface="Roboto Slab"/>
              <a:cs typeface="Roboto Slab"/>
              <a:sym typeface="Roboto Slab"/>
            </a:endParaRPr>
          </a:p>
        </p:txBody>
      </p:sp>
      <p:sp>
        <p:nvSpPr>
          <p:cNvPr id="95" name="Google Shape;95;p16"/>
          <p:cNvSpPr/>
          <p:nvPr/>
        </p:nvSpPr>
        <p:spPr>
          <a:xfrm>
            <a:off x="6251650" y="2021475"/>
            <a:ext cx="5679000" cy="3045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a:off x="229250" y="2027825"/>
            <a:ext cx="5936700" cy="3045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a:off x="6265825" y="4896250"/>
            <a:ext cx="5679000" cy="17424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a:off x="229250" y="4896250"/>
            <a:ext cx="5936700" cy="17424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txBox="1"/>
          <p:nvPr/>
        </p:nvSpPr>
        <p:spPr>
          <a:xfrm>
            <a:off x="232550" y="1148300"/>
            <a:ext cx="46113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b="1" i="0" u="none" strike="noStrike" cap="none">
                <a:solidFill>
                  <a:srgbClr val="394C69"/>
                </a:solidFill>
                <a:latin typeface="Roboto"/>
                <a:ea typeface="Roboto"/>
                <a:cs typeface="Roboto"/>
                <a:sym typeface="Roboto"/>
              </a:rPr>
              <a:t>PHASE 1:</a:t>
            </a:r>
            <a:endParaRPr b="1" i="0" u="none" strike="noStrike" cap="none">
              <a:solidFill>
                <a:srgbClr val="394C69"/>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b="1" i="0" u="none" strike="noStrike" cap="none">
                <a:solidFill>
                  <a:srgbClr val="394C69"/>
                </a:solidFill>
                <a:latin typeface="Roboto"/>
                <a:ea typeface="Roboto"/>
                <a:cs typeface="Roboto"/>
                <a:sym typeface="Roboto"/>
              </a:rPr>
              <a:t>HUMAN-CENTERED &amp; BEHAVIORAL RESEARCH</a:t>
            </a:r>
            <a:endParaRPr b="1" i="0" u="none" strike="noStrike" cap="none">
              <a:solidFill>
                <a:srgbClr val="394C69"/>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300" b="1" i="0" u="none" strike="noStrike" cap="none">
              <a:solidFill>
                <a:srgbClr val="394C69"/>
              </a:solidFill>
              <a:latin typeface="Roboto"/>
              <a:ea typeface="Roboto"/>
              <a:cs typeface="Roboto"/>
              <a:sym typeface="Roboto"/>
            </a:endParaRPr>
          </a:p>
        </p:txBody>
      </p:sp>
      <p:sp>
        <p:nvSpPr>
          <p:cNvPr id="100" name="Google Shape;100;p16"/>
          <p:cNvSpPr txBox="1"/>
          <p:nvPr/>
        </p:nvSpPr>
        <p:spPr>
          <a:xfrm>
            <a:off x="6231313" y="1148300"/>
            <a:ext cx="54864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b="1" i="0" u="none" strike="noStrike" cap="none">
                <a:solidFill>
                  <a:srgbClr val="394C69"/>
                </a:solidFill>
                <a:latin typeface="Roboto"/>
                <a:ea typeface="Roboto"/>
                <a:cs typeface="Roboto"/>
                <a:sym typeface="Roboto"/>
              </a:rPr>
              <a:t>PHASE 2:</a:t>
            </a:r>
            <a:endParaRPr b="1" i="0" u="none" strike="noStrike" cap="none">
              <a:solidFill>
                <a:srgbClr val="394C69"/>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b="1" i="0" u="none" strike="noStrike" cap="none">
                <a:solidFill>
                  <a:srgbClr val="394C69"/>
                </a:solidFill>
                <a:latin typeface="Roboto"/>
                <a:ea typeface="Roboto"/>
                <a:cs typeface="Roboto"/>
                <a:sym typeface="Roboto"/>
              </a:rPr>
              <a:t>HUMAN-CENTERED DESIGN &amp; PILOTING</a:t>
            </a:r>
            <a:endParaRPr b="1" i="0" u="none" strike="noStrike" cap="none">
              <a:solidFill>
                <a:srgbClr val="394C69"/>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300" b="1" i="0" u="none" strike="noStrike" cap="none">
              <a:solidFill>
                <a:srgbClr val="394C69"/>
              </a:solidFill>
              <a:latin typeface="Roboto"/>
              <a:ea typeface="Roboto"/>
              <a:cs typeface="Roboto"/>
              <a:sym typeface="Roboto"/>
            </a:endParaRPr>
          </a:p>
        </p:txBody>
      </p:sp>
      <p:sp>
        <p:nvSpPr>
          <p:cNvPr id="101" name="Google Shape;101;p16"/>
          <p:cNvSpPr txBox="1"/>
          <p:nvPr/>
        </p:nvSpPr>
        <p:spPr>
          <a:xfrm>
            <a:off x="229251" y="4840003"/>
            <a:ext cx="1924200" cy="1449300"/>
          </a:xfrm>
          <a:prstGeom prst="rect">
            <a:avLst/>
          </a:prstGeom>
          <a:noFill/>
          <a:ln>
            <a:noFill/>
          </a:ln>
        </p:spPr>
        <p:txBody>
          <a:bodyPr spcFirstLastPara="1" wrap="square" lIns="91425" tIns="91425" rIns="91425" bIns="91425" anchor="t" anchorCtr="0">
            <a:spAutoFit/>
          </a:bodyPr>
          <a:lstStyle/>
          <a:p>
            <a:pPr marL="269999" marR="0" lvl="0" indent="-177800"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Stakeholder needs defined for research outputs</a:t>
            </a:r>
            <a:endParaRPr sz="1300" b="0" i="0" u="none" strike="noStrike" cap="none">
              <a:solidFill>
                <a:srgbClr val="F5EDE7"/>
              </a:solidFill>
              <a:latin typeface="Roboto Medium"/>
              <a:ea typeface="Roboto Medium"/>
              <a:cs typeface="Roboto Medium"/>
              <a:sym typeface="Roboto Medium"/>
            </a:endParaRPr>
          </a:p>
          <a:p>
            <a:pPr marL="269999" marR="0" lvl="0" indent="-177800" algn="l" rtl="0">
              <a:lnSpc>
                <a:spcPct val="100000"/>
              </a:lnSpc>
              <a:spcBef>
                <a:spcPts val="500"/>
              </a:spcBef>
              <a:spcAft>
                <a:spcPts val="50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AGYW’s Journey toward HIV Prevention</a:t>
            </a:r>
            <a:endParaRPr sz="1300" b="0" i="0" u="none" strike="noStrike" cap="none">
              <a:solidFill>
                <a:srgbClr val="F5EDE7"/>
              </a:solidFill>
              <a:latin typeface="Roboto Medium"/>
              <a:ea typeface="Roboto Medium"/>
              <a:cs typeface="Roboto Medium"/>
              <a:sym typeface="Roboto Medium"/>
            </a:endParaRPr>
          </a:p>
        </p:txBody>
      </p:sp>
      <p:sp>
        <p:nvSpPr>
          <p:cNvPr id="102" name="Google Shape;102;p16"/>
          <p:cNvSpPr txBox="1"/>
          <p:nvPr/>
        </p:nvSpPr>
        <p:spPr>
          <a:xfrm>
            <a:off x="2254237" y="4840000"/>
            <a:ext cx="1852800" cy="1649400"/>
          </a:xfrm>
          <a:prstGeom prst="rect">
            <a:avLst/>
          </a:prstGeom>
          <a:noFill/>
          <a:ln>
            <a:noFill/>
          </a:ln>
        </p:spPr>
        <p:txBody>
          <a:bodyPr spcFirstLastPara="1" wrap="square" lIns="91425" tIns="91425" rIns="91425" bIns="91425" anchor="t" anchorCtr="0">
            <a:spAutoFit/>
          </a:bodyPr>
          <a:lstStyle/>
          <a:p>
            <a:pPr marL="269999" marR="0" lvl="0" indent="-177800"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AGYW Segments</a:t>
            </a:r>
            <a:endParaRPr sz="1300" b="0" i="0" u="none" strike="noStrike" cap="none">
              <a:solidFill>
                <a:srgbClr val="F5EDE7"/>
              </a:solidFill>
              <a:latin typeface="Roboto Medium"/>
              <a:ea typeface="Roboto Medium"/>
              <a:cs typeface="Roboto Medium"/>
              <a:sym typeface="Roboto Medium"/>
            </a:endParaRPr>
          </a:p>
          <a:p>
            <a:pPr marL="269999" marR="0" lvl="0" indent="-177800" algn="l" rtl="0">
              <a:lnSpc>
                <a:spcPct val="100000"/>
              </a:lnSpc>
              <a:spcBef>
                <a:spcPts val="500"/>
              </a:spcBef>
              <a:spcAft>
                <a:spcPts val="50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Progression factors and distribution specific to segment and stage</a:t>
            </a:r>
            <a:endParaRPr sz="1300" b="0" i="0" u="none" strike="noStrike" cap="none">
              <a:solidFill>
                <a:srgbClr val="F5EDE7"/>
              </a:solidFill>
              <a:latin typeface="Roboto Medium"/>
              <a:ea typeface="Roboto Medium"/>
              <a:cs typeface="Roboto Medium"/>
              <a:sym typeface="Roboto Medium"/>
            </a:endParaRPr>
          </a:p>
        </p:txBody>
      </p:sp>
      <p:sp>
        <p:nvSpPr>
          <p:cNvPr id="103" name="Google Shape;103;p16"/>
          <p:cNvSpPr txBox="1"/>
          <p:nvPr/>
        </p:nvSpPr>
        <p:spPr>
          <a:xfrm>
            <a:off x="4085461" y="4840003"/>
            <a:ext cx="1560600" cy="1185300"/>
          </a:xfrm>
          <a:prstGeom prst="rect">
            <a:avLst/>
          </a:prstGeom>
          <a:noFill/>
          <a:ln>
            <a:noFill/>
          </a:ln>
        </p:spPr>
        <p:txBody>
          <a:bodyPr spcFirstLastPara="1" wrap="square" lIns="91425" tIns="91425" rIns="91425" bIns="91425" anchor="t" anchorCtr="0">
            <a:spAutoFit/>
          </a:bodyPr>
          <a:lstStyle/>
          <a:p>
            <a:pPr marL="269999" marR="0" lvl="0" indent="-177800"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Product preferences specific to segment and stage </a:t>
            </a:r>
            <a:endParaRPr sz="1300" b="0" i="0" u="none" strike="noStrike" cap="none">
              <a:solidFill>
                <a:srgbClr val="F5EDE7"/>
              </a:solidFill>
              <a:latin typeface="Roboto Medium"/>
              <a:ea typeface="Roboto Medium"/>
              <a:cs typeface="Roboto Medium"/>
              <a:sym typeface="Roboto Medium"/>
            </a:endParaRPr>
          </a:p>
        </p:txBody>
      </p:sp>
      <p:sp>
        <p:nvSpPr>
          <p:cNvPr id="104" name="Google Shape;104;p16"/>
          <p:cNvSpPr txBox="1"/>
          <p:nvPr/>
        </p:nvSpPr>
        <p:spPr>
          <a:xfrm>
            <a:off x="229251" y="2603175"/>
            <a:ext cx="2113200" cy="172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500" b="0" i="0" u="none" strike="noStrike" cap="none">
                <a:solidFill>
                  <a:srgbClr val="394C69"/>
                </a:solidFill>
                <a:latin typeface="Roboto Medium"/>
                <a:ea typeface="Roboto Medium"/>
                <a:cs typeface="Roboto Medium"/>
                <a:sym typeface="Roboto Medium"/>
              </a:rPr>
              <a:t>267 AGYW</a:t>
            </a:r>
            <a:r>
              <a:rPr lang="en" sz="1100" b="0" i="0" u="none" strike="noStrike" cap="none">
                <a:solidFill>
                  <a:srgbClr val="394C69"/>
                </a:solidFill>
                <a:latin typeface="Roboto Medium"/>
                <a:ea typeface="Roboto Medium"/>
                <a:cs typeface="Roboto Medium"/>
                <a:sym typeface="Roboto Medium"/>
              </a:rPr>
              <a:t> </a:t>
            </a:r>
            <a:endParaRPr sz="1100" b="0" i="0" u="none" strike="noStrike" cap="none">
              <a:solidFill>
                <a:srgbClr val="394C69"/>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100"/>
              <a:buFont typeface="Arial"/>
              <a:buNone/>
            </a:pPr>
            <a:r>
              <a:rPr lang="en" sz="1100">
                <a:solidFill>
                  <a:srgbClr val="394C69"/>
                </a:solidFill>
                <a:latin typeface="Roboto Light"/>
                <a:ea typeface="Roboto Light"/>
                <a:cs typeface="Roboto Light"/>
                <a:sym typeface="Roboto Light"/>
              </a:rPr>
              <a:t>H</a:t>
            </a:r>
            <a:r>
              <a:rPr lang="en" sz="1100" b="0" i="0" u="none" strike="noStrike" cap="none">
                <a:solidFill>
                  <a:srgbClr val="394C69"/>
                </a:solidFill>
                <a:latin typeface="Roboto Light"/>
                <a:ea typeface="Roboto Light"/>
                <a:cs typeface="Roboto Light"/>
                <a:sym typeface="Roboto Light"/>
              </a:rPr>
              <a:t>ighest prevalence provinces</a:t>
            </a:r>
            <a:r>
              <a:rPr lang="en" sz="1100">
                <a:solidFill>
                  <a:srgbClr val="394C69"/>
                </a:solidFill>
                <a:latin typeface="Roboto Light"/>
                <a:ea typeface="Roboto Light"/>
                <a:cs typeface="Roboto Light"/>
                <a:sym typeface="Roboto Light"/>
              </a:rPr>
              <a:t> </a:t>
            </a:r>
            <a:r>
              <a:rPr lang="en" sz="1100" b="0" i="0" u="none" strike="noStrike" cap="none">
                <a:solidFill>
                  <a:srgbClr val="394C69"/>
                </a:solidFill>
                <a:latin typeface="Roboto Light"/>
                <a:ea typeface="Roboto Light"/>
                <a:cs typeface="Roboto Light"/>
                <a:sym typeface="Roboto Light"/>
              </a:rPr>
              <a:t>(KZN &amp; MPU)</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500"/>
              </a:spcBef>
              <a:spcAft>
                <a:spcPts val="0"/>
              </a:spcAft>
              <a:buClr>
                <a:srgbClr val="000000"/>
              </a:buClr>
              <a:buSzPts val="1100"/>
              <a:buFont typeface="Arial"/>
              <a:buNone/>
            </a:pPr>
            <a:r>
              <a:rPr lang="en" sz="1500" b="0" i="0" u="none" strike="noStrike" cap="none">
                <a:solidFill>
                  <a:srgbClr val="394C69"/>
                </a:solidFill>
                <a:latin typeface="Roboto Medium"/>
                <a:ea typeface="Roboto Medium"/>
                <a:cs typeface="Roboto Medium"/>
                <a:sym typeface="Roboto Medium"/>
              </a:rPr>
              <a:t>135 influencers</a:t>
            </a:r>
            <a:endParaRPr sz="1100" b="0" i="0" u="none" strike="noStrike" cap="none">
              <a:solidFill>
                <a:srgbClr val="394C69"/>
              </a:solidFill>
              <a:latin typeface="Roboto Light"/>
              <a:ea typeface="Roboto Light"/>
              <a:cs typeface="Roboto Light"/>
              <a:sym typeface="Roboto Light"/>
            </a:endParaRPr>
          </a:p>
          <a:p>
            <a:pPr marL="107999" marR="0" lvl="0" indent="-87849" algn="l" rtl="0">
              <a:lnSpc>
                <a:spcPct val="100000"/>
              </a:lnSpc>
              <a:spcBef>
                <a:spcPts val="0"/>
              </a:spcBef>
              <a:spcAft>
                <a:spcPts val="0"/>
              </a:spcAft>
              <a:buClr>
                <a:srgbClr val="394C69"/>
              </a:buClr>
              <a:buSzPts val="1100"/>
              <a:buFont typeface="Roboto Light"/>
              <a:buChar char="●"/>
            </a:pPr>
            <a:r>
              <a:rPr lang="en" sz="1100" b="0" i="0" u="none" strike="noStrike" cap="none">
                <a:solidFill>
                  <a:srgbClr val="394C69"/>
                </a:solidFill>
                <a:latin typeface="Roboto Light"/>
                <a:ea typeface="Roboto Light"/>
                <a:cs typeface="Roboto Light"/>
                <a:sym typeface="Roboto Light"/>
              </a:rPr>
              <a:t>Male partners</a:t>
            </a:r>
            <a:endParaRPr sz="1100" b="0" i="0" u="none" strike="noStrike" cap="none">
              <a:solidFill>
                <a:srgbClr val="394C69"/>
              </a:solidFill>
              <a:latin typeface="Roboto Light"/>
              <a:ea typeface="Roboto Light"/>
              <a:cs typeface="Roboto Light"/>
              <a:sym typeface="Roboto Light"/>
            </a:endParaRPr>
          </a:p>
          <a:p>
            <a:pPr marL="107999" marR="0" lvl="0" indent="-87849" algn="l" rtl="0">
              <a:lnSpc>
                <a:spcPct val="100000"/>
              </a:lnSpc>
              <a:spcBef>
                <a:spcPts val="0"/>
              </a:spcBef>
              <a:spcAft>
                <a:spcPts val="0"/>
              </a:spcAft>
              <a:buClr>
                <a:srgbClr val="394C69"/>
              </a:buClr>
              <a:buSzPts val="1100"/>
              <a:buFont typeface="Roboto Light"/>
              <a:buChar char="●"/>
            </a:pPr>
            <a:r>
              <a:rPr lang="en" sz="1100" b="0" i="0" u="none" strike="noStrike" cap="none">
                <a:solidFill>
                  <a:srgbClr val="394C69"/>
                </a:solidFill>
                <a:latin typeface="Roboto Light"/>
                <a:ea typeface="Roboto Light"/>
                <a:cs typeface="Roboto Light"/>
                <a:sym typeface="Roboto Light"/>
              </a:rPr>
              <a:t>Matriarchal figures</a:t>
            </a:r>
            <a:endParaRPr sz="1100" b="0" i="0" u="none" strike="noStrike" cap="none">
              <a:solidFill>
                <a:srgbClr val="394C69"/>
              </a:solidFill>
              <a:latin typeface="Roboto Light"/>
              <a:ea typeface="Roboto Light"/>
              <a:cs typeface="Roboto Light"/>
              <a:sym typeface="Roboto Light"/>
            </a:endParaRPr>
          </a:p>
          <a:p>
            <a:pPr marL="107999" marR="0" lvl="0" indent="-87849" algn="l" rtl="0">
              <a:lnSpc>
                <a:spcPct val="100000"/>
              </a:lnSpc>
              <a:spcBef>
                <a:spcPts val="0"/>
              </a:spcBef>
              <a:spcAft>
                <a:spcPts val="0"/>
              </a:spcAft>
              <a:buClr>
                <a:srgbClr val="394C69"/>
              </a:buClr>
              <a:buSzPts val="1100"/>
              <a:buFont typeface="Roboto Light"/>
              <a:buChar char="●"/>
            </a:pPr>
            <a:r>
              <a:rPr lang="en" sz="1100" b="0" i="0" u="none" strike="noStrike" cap="none">
                <a:solidFill>
                  <a:srgbClr val="394C69"/>
                </a:solidFill>
                <a:latin typeface="Roboto Light"/>
                <a:ea typeface="Roboto Light"/>
                <a:cs typeface="Roboto Light"/>
                <a:sym typeface="Roboto Light"/>
              </a:rPr>
              <a:t>Community Health Workers</a:t>
            </a:r>
            <a:endParaRPr sz="1100" b="0" i="0" u="none" strike="noStrike" cap="none">
              <a:solidFill>
                <a:srgbClr val="394C69"/>
              </a:solidFill>
              <a:latin typeface="Roboto Light"/>
              <a:ea typeface="Roboto Light"/>
              <a:cs typeface="Roboto Light"/>
              <a:sym typeface="Roboto Light"/>
            </a:endParaRPr>
          </a:p>
          <a:p>
            <a:pPr marL="107999" marR="0" lvl="0" indent="-87849" algn="l" rtl="0">
              <a:lnSpc>
                <a:spcPct val="100000"/>
              </a:lnSpc>
              <a:spcBef>
                <a:spcPts val="0"/>
              </a:spcBef>
              <a:spcAft>
                <a:spcPts val="0"/>
              </a:spcAft>
              <a:buClr>
                <a:srgbClr val="394C69"/>
              </a:buClr>
              <a:buSzPts val="1100"/>
              <a:buFont typeface="Roboto Light"/>
              <a:buChar char="●"/>
            </a:pPr>
            <a:r>
              <a:rPr lang="en" sz="1100" b="0" i="0" u="none" strike="noStrike" cap="none">
                <a:solidFill>
                  <a:srgbClr val="394C69"/>
                </a:solidFill>
                <a:latin typeface="Roboto Light"/>
                <a:ea typeface="Roboto Light"/>
                <a:cs typeface="Roboto Light"/>
                <a:sym typeface="Roboto Light"/>
              </a:rPr>
              <a:t>Nurses</a:t>
            </a:r>
            <a:endParaRPr sz="1100" b="0" i="0" u="none" strike="noStrike" cap="none">
              <a:solidFill>
                <a:srgbClr val="394C69"/>
              </a:solidFill>
              <a:latin typeface="Montserrat"/>
              <a:ea typeface="Montserrat"/>
              <a:cs typeface="Montserrat"/>
              <a:sym typeface="Montserrat"/>
            </a:endParaRPr>
          </a:p>
        </p:txBody>
      </p:sp>
      <p:sp>
        <p:nvSpPr>
          <p:cNvPr id="105" name="Google Shape;105;p16"/>
          <p:cNvSpPr txBox="1"/>
          <p:nvPr/>
        </p:nvSpPr>
        <p:spPr>
          <a:xfrm>
            <a:off x="2254237" y="2603168"/>
            <a:ext cx="1897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500"/>
              </a:spcBef>
              <a:spcAft>
                <a:spcPts val="0"/>
              </a:spcAft>
              <a:buClr>
                <a:srgbClr val="000000"/>
              </a:buClr>
              <a:buSzPts val="1400"/>
              <a:buFont typeface="Arial"/>
              <a:buNone/>
            </a:pPr>
            <a:r>
              <a:rPr lang="en" sz="1500" b="0" i="0" u="none" strike="noStrike" cap="none">
                <a:solidFill>
                  <a:srgbClr val="394C69"/>
                </a:solidFill>
                <a:latin typeface="Roboto Medium"/>
                <a:ea typeface="Roboto Medium"/>
                <a:cs typeface="Roboto Medium"/>
                <a:sym typeface="Roboto Medium"/>
              </a:rPr>
              <a:t>1987 AGYW</a:t>
            </a:r>
            <a:r>
              <a:rPr lang="en" sz="1100" b="0" i="0" u="none" strike="noStrike" cap="none">
                <a:solidFill>
                  <a:srgbClr val="394C69"/>
                </a:solidFill>
                <a:latin typeface="Roboto Light"/>
                <a:ea typeface="Roboto Light"/>
                <a:cs typeface="Roboto Light"/>
                <a:sym typeface="Roboto Light"/>
              </a:rPr>
              <a:t> </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94C69"/>
                </a:solidFill>
                <a:latin typeface="Roboto Light"/>
                <a:ea typeface="Roboto Light"/>
                <a:cs typeface="Roboto Light"/>
                <a:sym typeface="Roboto Light"/>
              </a:rPr>
              <a:t>5 KZN districts</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94C69"/>
                </a:solidFill>
                <a:latin typeface="Roboto Light"/>
                <a:ea typeface="Roboto Light"/>
                <a:cs typeface="Roboto Light"/>
                <a:sym typeface="Roboto Light"/>
              </a:rPr>
              <a:t>2 MPU districts</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000"/>
              <a:buFont typeface="Arial"/>
              <a:buNone/>
            </a:pPr>
            <a:endParaRPr sz="1100" b="0" i="0" u="none" strike="noStrike" cap="none">
              <a:solidFill>
                <a:srgbClr val="394C69"/>
              </a:solidFill>
              <a:latin typeface="Roboto Light"/>
              <a:ea typeface="Roboto Light"/>
              <a:cs typeface="Roboto Light"/>
              <a:sym typeface="Roboto Light"/>
            </a:endParaRPr>
          </a:p>
        </p:txBody>
      </p:sp>
      <p:sp>
        <p:nvSpPr>
          <p:cNvPr id="106" name="Google Shape;106;p16"/>
          <p:cNvSpPr txBox="1"/>
          <p:nvPr/>
        </p:nvSpPr>
        <p:spPr>
          <a:xfrm>
            <a:off x="4085461" y="2603175"/>
            <a:ext cx="18528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500"/>
              </a:spcBef>
              <a:spcAft>
                <a:spcPts val="0"/>
              </a:spcAft>
              <a:buClr>
                <a:srgbClr val="000000"/>
              </a:buClr>
              <a:buSzPts val="1400"/>
              <a:buFont typeface="Arial"/>
              <a:buNone/>
            </a:pPr>
            <a:r>
              <a:rPr lang="en" sz="1500" b="0" i="0" u="none" strike="noStrike" cap="none">
                <a:solidFill>
                  <a:srgbClr val="394C69"/>
                </a:solidFill>
                <a:latin typeface="Roboto Medium"/>
                <a:ea typeface="Roboto Medium"/>
                <a:cs typeface="Roboto Medium"/>
                <a:sym typeface="Roboto Medium"/>
              </a:rPr>
              <a:t>1002 AGYW</a:t>
            </a:r>
            <a:endParaRPr sz="1100" b="1" i="0" u="none" strike="noStrike" cap="none">
              <a:solidFill>
                <a:srgbClr val="394C69"/>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100" b="0" i="0" u="none" strike="noStrike" cap="none">
                <a:solidFill>
                  <a:srgbClr val="394C69"/>
                </a:solidFill>
                <a:latin typeface="Roboto Light"/>
                <a:ea typeface="Roboto Light"/>
                <a:cs typeface="Roboto Light"/>
                <a:sym typeface="Roboto Light"/>
              </a:rPr>
              <a:t>5 KZN districts</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000"/>
              <a:buFont typeface="Arial"/>
              <a:buNone/>
            </a:pPr>
            <a:r>
              <a:rPr lang="en" sz="1100" b="0" i="0" u="none" strike="noStrike" cap="none">
                <a:solidFill>
                  <a:srgbClr val="394C69"/>
                </a:solidFill>
                <a:latin typeface="Roboto Light"/>
                <a:ea typeface="Roboto Light"/>
                <a:cs typeface="Roboto Light"/>
                <a:sym typeface="Roboto Light"/>
              </a:rPr>
              <a:t>2 MPU districts</a:t>
            </a:r>
            <a:endParaRPr sz="1100" b="0" i="0" u="none" strike="noStrike" cap="none">
              <a:solidFill>
                <a:srgbClr val="394C69"/>
              </a:solidFill>
              <a:latin typeface="Montserrat"/>
              <a:ea typeface="Montserrat"/>
              <a:cs typeface="Montserrat"/>
              <a:sym typeface="Montserrat"/>
            </a:endParaRPr>
          </a:p>
        </p:txBody>
      </p:sp>
      <p:sp>
        <p:nvSpPr>
          <p:cNvPr id="107" name="Google Shape;107;p16"/>
          <p:cNvSpPr txBox="1"/>
          <p:nvPr/>
        </p:nvSpPr>
        <p:spPr>
          <a:xfrm>
            <a:off x="6279294" y="4840003"/>
            <a:ext cx="1887300" cy="985200"/>
          </a:xfrm>
          <a:prstGeom prst="rect">
            <a:avLst/>
          </a:prstGeom>
          <a:noFill/>
          <a:ln>
            <a:noFill/>
          </a:ln>
        </p:spPr>
        <p:txBody>
          <a:bodyPr spcFirstLastPara="1" wrap="square" lIns="91425" tIns="91425" rIns="91425" bIns="91425" anchor="t" anchorCtr="0">
            <a:spAutoFit/>
          </a:bodyPr>
          <a:lstStyle/>
          <a:p>
            <a:pPr marL="179999" marR="0" lvl="0" indent="-172549"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Intervention opportunities specific to segment and stage </a:t>
            </a:r>
            <a:endParaRPr sz="1300" b="0" i="0" u="none" strike="noStrike" cap="none">
              <a:solidFill>
                <a:srgbClr val="F5EDE7"/>
              </a:solidFill>
              <a:latin typeface="Roboto Medium"/>
              <a:ea typeface="Roboto Medium"/>
              <a:cs typeface="Roboto Medium"/>
              <a:sym typeface="Roboto Medium"/>
            </a:endParaRPr>
          </a:p>
        </p:txBody>
      </p:sp>
      <p:sp>
        <p:nvSpPr>
          <p:cNvPr id="108" name="Google Shape;108;p16"/>
          <p:cNvSpPr txBox="1"/>
          <p:nvPr/>
        </p:nvSpPr>
        <p:spPr>
          <a:xfrm>
            <a:off x="10052941" y="4840003"/>
            <a:ext cx="1887300" cy="1249200"/>
          </a:xfrm>
          <a:prstGeom prst="rect">
            <a:avLst/>
          </a:prstGeom>
          <a:noFill/>
          <a:ln>
            <a:noFill/>
          </a:ln>
        </p:spPr>
        <p:txBody>
          <a:bodyPr spcFirstLastPara="1" wrap="square" lIns="91425" tIns="91425" rIns="91425" bIns="91425" anchor="t" anchorCtr="0">
            <a:spAutoFit/>
          </a:bodyPr>
          <a:lstStyle/>
          <a:p>
            <a:pPr marL="179999" marR="0" lvl="0" indent="-172549"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Relationship Workshop </a:t>
            </a:r>
            <a:endParaRPr sz="1300" b="0" i="0" u="none" strike="noStrike" cap="none">
              <a:solidFill>
                <a:srgbClr val="F5EDE7"/>
              </a:solidFill>
              <a:latin typeface="Roboto Medium"/>
              <a:ea typeface="Roboto Medium"/>
              <a:cs typeface="Roboto Medium"/>
              <a:sym typeface="Roboto Medium"/>
            </a:endParaRPr>
          </a:p>
          <a:p>
            <a:pPr marL="179999" marR="0" lvl="0" indent="-172549" algn="l" rtl="0">
              <a:lnSpc>
                <a:spcPct val="100000"/>
              </a:lnSpc>
              <a:spcBef>
                <a:spcPts val="500"/>
              </a:spcBef>
              <a:spcAft>
                <a:spcPts val="50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22 additional intervention concepts</a:t>
            </a:r>
            <a:endParaRPr sz="1300" b="0" i="0" u="none" strike="noStrike" cap="none">
              <a:solidFill>
                <a:srgbClr val="F5EDE7"/>
              </a:solidFill>
              <a:latin typeface="Roboto Medium"/>
              <a:ea typeface="Roboto Medium"/>
              <a:cs typeface="Roboto Medium"/>
              <a:sym typeface="Roboto Medium"/>
            </a:endParaRPr>
          </a:p>
        </p:txBody>
      </p:sp>
      <p:sp>
        <p:nvSpPr>
          <p:cNvPr id="109" name="Google Shape;109;p16"/>
          <p:cNvSpPr txBox="1"/>
          <p:nvPr/>
        </p:nvSpPr>
        <p:spPr>
          <a:xfrm>
            <a:off x="8165670" y="4840000"/>
            <a:ext cx="1860900" cy="1785600"/>
          </a:xfrm>
          <a:prstGeom prst="rect">
            <a:avLst/>
          </a:prstGeom>
          <a:noFill/>
          <a:ln>
            <a:noFill/>
          </a:ln>
        </p:spPr>
        <p:txBody>
          <a:bodyPr spcFirstLastPara="1" wrap="square" lIns="91425" tIns="91425" rIns="91425" bIns="91425" anchor="t" anchorCtr="0">
            <a:spAutoFit/>
          </a:bodyPr>
          <a:lstStyle/>
          <a:p>
            <a:pPr marL="179999" marR="0" lvl="0" indent="-172549"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Foundational Design Aid</a:t>
            </a:r>
            <a:endParaRPr sz="1300" b="0" i="0" u="none" strike="noStrike" cap="none">
              <a:solidFill>
                <a:srgbClr val="F5EDE7"/>
              </a:solidFill>
              <a:latin typeface="Roboto Medium"/>
              <a:ea typeface="Roboto Medium"/>
              <a:cs typeface="Roboto Medium"/>
              <a:sym typeface="Roboto Medium"/>
            </a:endParaRPr>
          </a:p>
          <a:p>
            <a:pPr marL="179999" marR="0" lvl="0" indent="-172549"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Prioritization Design Aid</a:t>
            </a:r>
            <a:endParaRPr sz="1300" b="0" i="0" u="none" strike="noStrike" cap="none">
              <a:solidFill>
                <a:srgbClr val="F5EDE7"/>
              </a:solidFill>
              <a:latin typeface="Roboto Medium"/>
              <a:ea typeface="Roboto Medium"/>
              <a:cs typeface="Roboto Medium"/>
              <a:sym typeface="Roboto Medium"/>
            </a:endParaRPr>
          </a:p>
          <a:p>
            <a:pPr marL="179999" marR="0" lvl="0" indent="-172549"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Intervention      Design Aid</a:t>
            </a:r>
            <a:endParaRPr sz="1300" b="0" i="0" u="none" strike="noStrike" cap="none">
              <a:solidFill>
                <a:srgbClr val="F5EDE7"/>
              </a:solidFill>
              <a:latin typeface="Roboto Medium"/>
              <a:ea typeface="Roboto Medium"/>
              <a:cs typeface="Roboto Medium"/>
              <a:sym typeface="Roboto Medium"/>
            </a:endParaRPr>
          </a:p>
          <a:p>
            <a:pPr marL="179999" marR="0" lvl="0" indent="-172549" algn="l" rtl="0">
              <a:lnSpc>
                <a:spcPct val="100000"/>
              </a:lnSpc>
              <a:spcBef>
                <a:spcPts val="0"/>
              </a:spcBef>
              <a:spcAft>
                <a:spcPts val="0"/>
              </a:spcAft>
              <a:buClr>
                <a:srgbClr val="F5EDE7"/>
              </a:buClr>
              <a:buSzPts val="1300"/>
              <a:buFont typeface="Roboto Medium"/>
              <a:buChar char="➔"/>
            </a:pPr>
            <a:r>
              <a:rPr lang="en" sz="1300" b="0" i="0" u="none" strike="noStrike" cap="none">
                <a:solidFill>
                  <a:srgbClr val="F5EDE7"/>
                </a:solidFill>
                <a:latin typeface="Roboto Medium"/>
                <a:ea typeface="Roboto Medium"/>
                <a:cs typeface="Roboto Medium"/>
                <a:sym typeface="Roboto Medium"/>
              </a:rPr>
              <a:t>Classification Design Aid</a:t>
            </a:r>
            <a:endParaRPr sz="1300" b="0" i="0" u="none" strike="noStrike" cap="none">
              <a:solidFill>
                <a:srgbClr val="F5EDE7"/>
              </a:solidFill>
              <a:latin typeface="Roboto Medium"/>
              <a:ea typeface="Roboto Medium"/>
              <a:cs typeface="Roboto Medium"/>
              <a:sym typeface="Roboto Medium"/>
            </a:endParaRPr>
          </a:p>
        </p:txBody>
      </p:sp>
      <p:sp>
        <p:nvSpPr>
          <p:cNvPr id="110" name="Google Shape;110;p16"/>
          <p:cNvSpPr txBox="1"/>
          <p:nvPr/>
        </p:nvSpPr>
        <p:spPr>
          <a:xfrm>
            <a:off x="6245044" y="2603163"/>
            <a:ext cx="19242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500"/>
              </a:spcBef>
              <a:spcAft>
                <a:spcPts val="0"/>
              </a:spcAft>
              <a:buClr>
                <a:srgbClr val="000000"/>
              </a:buClr>
              <a:buSzPts val="1100"/>
              <a:buFont typeface="Arial"/>
              <a:buNone/>
            </a:pPr>
            <a:r>
              <a:rPr lang="en" sz="1100" b="0" i="0" u="none" strike="noStrike" cap="none">
                <a:solidFill>
                  <a:srgbClr val="394C69"/>
                </a:solidFill>
                <a:latin typeface="Roboto Light"/>
                <a:ea typeface="Roboto Light"/>
                <a:cs typeface="Roboto Light"/>
                <a:sym typeface="Roboto Light"/>
              </a:rPr>
              <a:t>Refine</a:t>
            </a:r>
            <a:r>
              <a:rPr lang="en" sz="1100">
                <a:solidFill>
                  <a:srgbClr val="394C69"/>
                </a:solidFill>
                <a:latin typeface="Roboto Light"/>
                <a:ea typeface="Roboto Light"/>
                <a:cs typeface="Roboto Light"/>
                <a:sym typeface="Roboto Light"/>
              </a:rPr>
              <a:t>d intervention opportunities </a:t>
            </a:r>
            <a:r>
              <a:rPr lang="en" sz="1100" b="0" i="0" u="none" strike="noStrike" cap="none">
                <a:solidFill>
                  <a:srgbClr val="394C69"/>
                </a:solidFill>
                <a:latin typeface="Roboto Light"/>
                <a:ea typeface="Roboto Light"/>
                <a:cs typeface="Roboto Light"/>
                <a:sym typeface="Roboto Light"/>
              </a:rPr>
              <a:t>with SANAC and Technical Working Group.</a:t>
            </a:r>
            <a:endParaRPr sz="1100" b="1" i="0" u="none" strike="noStrike" cap="none">
              <a:solidFill>
                <a:srgbClr val="394C69"/>
              </a:solidFill>
              <a:latin typeface="Montserrat"/>
              <a:ea typeface="Montserrat"/>
              <a:cs typeface="Montserrat"/>
              <a:sym typeface="Montserrat"/>
            </a:endParaRPr>
          </a:p>
        </p:txBody>
      </p:sp>
      <p:sp>
        <p:nvSpPr>
          <p:cNvPr id="111" name="Google Shape;111;p16"/>
          <p:cNvSpPr txBox="1"/>
          <p:nvPr/>
        </p:nvSpPr>
        <p:spPr>
          <a:xfrm>
            <a:off x="8091993" y="2603163"/>
            <a:ext cx="19242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94C69"/>
                </a:solidFill>
                <a:latin typeface="Roboto Light"/>
                <a:ea typeface="Roboto Light"/>
                <a:cs typeface="Roboto Light"/>
                <a:sym typeface="Roboto Light"/>
              </a:rPr>
              <a:t>Optimized content outputs based on stakeholder need</a:t>
            </a:r>
            <a:r>
              <a:rPr lang="en" sz="1100">
                <a:solidFill>
                  <a:srgbClr val="394C69"/>
                </a:solidFill>
                <a:latin typeface="Roboto Light"/>
                <a:ea typeface="Roboto Light"/>
                <a:cs typeface="Roboto Light"/>
                <a:sym typeface="Roboto Light"/>
              </a:rPr>
              <a:t>s </a:t>
            </a:r>
            <a:r>
              <a:rPr lang="en" sz="1100" b="0" i="0" u="none" strike="noStrike" cap="none">
                <a:solidFill>
                  <a:srgbClr val="394C69"/>
                </a:solidFill>
                <a:latin typeface="Roboto Light"/>
                <a:ea typeface="Roboto Light"/>
                <a:cs typeface="Roboto Light"/>
                <a:sym typeface="Roboto Light"/>
              </a:rPr>
              <a:t>with 12 stakeholders </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394C69"/>
                </a:solidFill>
                <a:latin typeface="Roboto Light"/>
                <a:ea typeface="Roboto Light"/>
                <a:cs typeface="Roboto Light"/>
                <a:sym typeface="Roboto Light"/>
              </a:rPr>
              <a:t>(donor, IPs &amp; government).</a:t>
            </a:r>
            <a:endParaRPr sz="1100" b="0" i="0" u="none" strike="noStrike" cap="none">
              <a:solidFill>
                <a:srgbClr val="394C69"/>
              </a:solidFill>
              <a:latin typeface="Montserrat"/>
              <a:ea typeface="Montserrat"/>
              <a:cs typeface="Montserrat"/>
              <a:sym typeface="Montserrat"/>
            </a:endParaRPr>
          </a:p>
        </p:txBody>
      </p:sp>
      <p:sp>
        <p:nvSpPr>
          <p:cNvPr id="112" name="Google Shape;112;p16"/>
          <p:cNvSpPr txBox="1"/>
          <p:nvPr/>
        </p:nvSpPr>
        <p:spPr>
          <a:xfrm>
            <a:off x="10016051" y="2603175"/>
            <a:ext cx="1897200" cy="16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a:solidFill>
                  <a:srgbClr val="394C69"/>
                </a:solidFill>
                <a:latin typeface="Roboto Light"/>
                <a:ea typeface="Roboto Light"/>
                <a:cs typeface="Roboto Light"/>
                <a:sym typeface="Roboto Light"/>
              </a:rPr>
              <a:t>Co-Created</a:t>
            </a:r>
            <a:r>
              <a:rPr lang="en" sz="1100" b="0" i="0" u="none" strike="noStrike" cap="none">
                <a:solidFill>
                  <a:srgbClr val="394C69"/>
                </a:solidFill>
                <a:latin typeface="Roboto Light"/>
                <a:ea typeface="Roboto Light"/>
                <a:cs typeface="Roboto Light"/>
                <a:sym typeface="Roboto Light"/>
              </a:rPr>
              <a:t> concepts with </a:t>
            </a:r>
            <a:r>
              <a:rPr lang="en" sz="1500" b="0" i="0" u="none" strike="noStrike" cap="none">
                <a:solidFill>
                  <a:srgbClr val="394C69"/>
                </a:solidFill>
                <a:latin typeface="Roboto Medium"/>
                <a:ea typeface="Roboto Medium"/>
                <a:cs typeface="Roboto Medium"/>
                <a:sym typeface="Roboto Medium"/>
              </a:rPr>
              <a:t>60 AGYW</a:t>
            </a:r>
            <a:r>
              <a:rPr lang="en" sz="1100" b="0" i="0" u="none" strike="noStrike" cap="none">
                <a:solidFill>
                  <a:srgbClr val="394C69"/>
                </a:solidFill>
                <a:latin typeface="Roboto Light"/>
                <a:ea typeface="Roboto Light"/>
                <a:cs typeface="Roboto Light"/>
                <a:sym typeface="Roboto Light"/>
              </a:rPr>
              <a:t> &amp; IPs.</a:t>
            </a:r>
            <a:endParaRPr sz="1100" b="0" i="0" u="none" strike="noStrike" cap="none">
              <a:solidFill>
                <a:srgbClr val="394C69"/>
              </a:solidFill>
              <a:latin typeface="Roboto Light"/>
              <a:ea typeface="Roboto Light"/>
              <a:cs typeface="Roboto Light"/>
              <a:sym typeface="Roboto Light"/>
            </a:endParaRPr>
          </a:p>
          <a:p>
            <a:pPr marL="0" marR="0" lvl="0" indent="0" algn="l" rtl="0">
              <a:lnSpc>
                <a:spcPct val="100000"/>
              </a:lnSpc>
              <a:spcBef>
                <a:spcPts val="500"/>
              </a:spcBef>
              <a:spcAft>
                <a:spcPts val="0"/>
              </a:spcAft>
              <a:buClr>
                <a:srgbClr val="000000"/>
              </a:buClr>
              <a:buSzPts val="1100"/>
              <a:buFont typeface="Arial"/>
              <a:buNone/>
            </a:pPr>
            <a:r>
              <a:rPr lang="en" sz="1100" b="0" i="0" u="none" strike="noStrike" cap="none">
                <a:solidFill>
                  <a:srgbClr val="394C69"/>
                </a:solidFill>
                <a:latin typeface="Roboto Light"/>
                <a:ea typeface="Roboto Light"/>
                <a:cs typeface="Roboto Light"/>
                <a:sym typeface="Roboto Light"/>
              </a:rPr>
              <a:t>Refined 1 concept with AGYW, ANOVA, and TBHIV Care.</a:t>
            </a:r>
            <a:endParaRPr sz="1100">
              <a:solidFill>
                <a:srgbClr val="394C69"/>
              </a:solidFill>
              <a:latin typeface="Roboto Light"/>
              <a:ea typeface="Roboto Light"/>
              <a:cs typeface="Roboto Light"/>
              <a:sym typeface="Roboto Light"/>
            </a:endParaRPr>
          </a:p>
          <a:p>
            <a:pPr marL="0" marR="0" lvl="0" indent="0" algn="l" rtl="0">
              <a:lnSpc>
                <a:spcPct val="100000"/>
              </a:lnSpc>
              <a:spcBef>
                <a:spcPts val="1000"/>
              </a:spcBef>
              <a:spcAft>
                <a:spcPts val="0"/>
              </a:spcAft>
              <a:buClr>
                <a:srgbClr val="000000"/>
              </a:buClr>
              <a:buSzPts val="1400"/>
              <a:buFont typeface="Arial"/>
              <a:buNone/>
            </a:pPr>
            <a:r>
              <a:rPr lang="en" sz="1100">
                <a:solidFill>
                  <a:srgbClr val="394C69"/>
                </a:solidFill>
                <a:latin typeface="Roboto Light"/>
                <a:ea typeface="Roboto Light"/>
                <a:cs typeface="Roboto Light"/>
                <a:sym typeface="Roboto Light"/>
              </a:rPr>
              <a:t>Piloted with</a:t>
            </a:r>
            <a:r>
              <a:rPr lang="en" sz="1500">
                <a:solidFill>
                  <a:srgbClr val="394C69"/>
                </a:solidFill>
                <a:latin typeface="Roboto Medium"/>
                <a:ea typeface="Roboto Medium"/>
                <a:cs typeface="Roboto Medium"/>
                <a:sym typeface="Roboto Medium"/>
              </a:rPr>
              <a:t> </a:t>
            </a:r>
            <a:r>
              <a:rPr lang="en" sz="1500" b="0" i="0" u="none" strike="noStrike" cap="none">
                <a:solidFill>
                  <a:srgbClr val="394C69"/>
                </a:solidFill>
                <a:latin typeface="Roboto Medium"/>
                <a:ea typeface="Roboto Medium"/>
                <a:cs typeface="Roboto Medium"/>
                <a:sym typeface="Roboto Medium"/>
              </a:rPr>
              <a:t>158 AGYW</a:t>
            </a:r>
            <a:r>
              <a:rPr lang="en" sz="1100" b="1" i="0" u="none" strike="noStrike" cap="none">
                <a:solidFill>
                  <a:srgbClr val="394C69"/>
                </a:solidFill>
                <a:latin typeface="Montserrat"/>
                <a:ea typeface="Montserrat"/>
                <a:cs typeface="Montserrat"/>
                <a:sym typeface="Montserrat"/>
              </a:rPr>
              <a:t> </a:t>
            </a:r>
            <a:r>
              <a:rPr lang="en" sz="1100" b="0" i="0" u="none" strike="noStrike" cap="none">
                <a:solidFill>
                  <a:srgbClr val="394C69"/>
                </a:solidFill>
                <a:latin typeface="Roboto Light"/>
                <a:ea typeface="Roboto Light"/>
                <a:cs typeface="Roboto Light"/>
                <a:sym typeface="Roboto Light"/>
              </a:rPr>
              <a:t>from KZN &amp; Gauteng </a:t>
            </a:r>
            <a:endParaRPr sz="1100" b="0" i="0" u="none" strike="noStrike" cap="none">
              <a:solidFill>
                <a:srgbClr val="394C69"/>
              </a:solidFill>
              <a:latin typeface="Montserrat"/>
              <a:ea typeface="Montserrat"/>
              <a:cs typeface="Montserrat"/>
              <a:sym typeface="Montserrat"/>
            </a:endParaRPr>
          </a:p>
        </p:txBody>
      </p:sp>
      <p:sp>
        <p:nvSpPr>
          <p:cNvPr id="113" name="Google Shape;113;p16"/>
          <p:cNvSpPr txBox="1"/>
          <p:nvPr/>
        </p:nvSpPr>
        <p:spPr>
          <a:xfrm>
            <a:off x="229250" y="2055275"/>
            <a:ext cx="1924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394C69"/>
                </a:solidFill>
                <a:latin typeface="Oswald Medium"/>
                <a:ea typeface="Oswald Medium"/>
                <a:cs typeface="Oswald Medium"/>
                <a:sym typeface="Oswald Medium"/>
              </a:rPr>
              <a:t>Qualitative</a:t>
            </a:r>
            <a:endParaRPr sz="1500" b="0" i="0" u="none" strike="noStrike" cap="none">
              <a:solidFill>
                <a:srgbClr val="394C69"/>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394C69"/>
                </a:solidFill>
                <a:latin typeface="Oswald Medium"/>
                <a:ea typeface="Oswald Medium"/>
                <a:cs typeface="Oswald Medium"/>
                <a:sym typeface="Oswald Medium"/>
              </a:rPr>
              <a:t>research</a:t>
            </a:r>
            <a:endParaRPr sz="1500" b="0" i="0" u="none" strike="noStrike" cap="none">
              <a:solidFill>
                <a:srgbClr val="394C69"/>
              </a:solidFill>
              <a:latin typeface="Oswald Medium"/>
              <a:ea typeface="Oswald Medium"/>
              <a:cs typeface="Oswald Medium"/>
              <a:sym typeface="Oswald Medium"/>
            </a:endParaRPr>
          </a:p>
        </p:txBody>
      </p:sp>
      <p:sp>
        <p:nvSpPr>
          <p:cNvPr id="114" name="Google Shape;114;p16"/>
          <p:cNvSpPr txBox="1"/>
          <p:nvPr/>
        </p:nvSpPr>
        <p:spPr>
          <a:xfrm>
            <a:off x="2254237" y="2055275"/>
            <a:ext cx="1897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394C69"/>
                </a:solidFill>
                <a:latin typeface="Oswald Medium"/>
                <a:ea typeface="Oswald Medium"/>
                <a:cs typeface="Oswald Medium"/>
                <a:sym typeface="Oswald Medium"/>
              </a:rPr>
              <a:t>Quantitative</a:t>
            </a:r>
            <a:endParaRPr sz="1500" b="0" i="0" u="none" strike="noStrike" cap="none">
              <a:solidFill>
                <a:srgbClr val="394C69"/>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394C69"/>
                </a:solidFill>
                <a:latin typeface="Oswald Medium"/>
                <a:ea typeface="Oswald Medium"/>
                <a:cs typeface="Oswald Medium"/>
                <a:sym typeface="Oswald Medium"/>
              </a:rPr>
              <a:t>research</a:t>
            </a:r>
            <a:endParaRPr sz="1200" b="1" i="0" u="none" strike="noStrike" cap="none">
              <a:solidFill>
                <a:srgbClr val="394C69"/>
              </a:solidFill>
              <a:latin typeface="Montserrat"/>
              <a:ea typeface="Montserrat"/>
              <a:cs typeface="Montserrat"/>
              <a:sym typeface="Montserrat"/>
            </a:endParaRPr>
          </a:p>
        </p:txBody>
      </p:sp>
      <p:sp>
        <p:nvSpPr>
          <p:cNvPr id="115" name="Google Shape;115;p16"/>
          <p:cNvSpPr txBox="1"/>
          <p:nvPr/>
        </p:nvSpPr>
        <p:spPr>
          <a:xfrm>
            <a:off x="4085461" y="2055275"/>
            <a:ext cx="1924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394C69"/>
                </a:solidFill>
                <a:latin typeface="Oswald Medium"/>
                <a:ea typeface="Oswald Medium"/>
                <a:cs typeface="Oswald Medium"/>
                <a:sym typeface="Oswald Medium"/>
              </a:rPr>
              <a:t>Discrete Choice</a:t>
            </a:r>
            <a:endParaRPr sz="1500" b="0" i="0" u="none" strike="noStrike" cap="none">
              <a:solidFill>
                <a:srgbClr val="394C69"/>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394C69"/>
                </a:solidFill>
                <a:latin typeface="Oswald Medium"/>
                <a:ea typeface="Oswald Medium"/>
                <a:cs typeface="Oswald Medium"/>
                <a:sym typeface="Oswald Medium"/>
              </a:rPr>
              <a:t>Methodology</a:t>
            </a:r>
            <a:endParaRPr sz="1200" b="1" i="0" u="none" strike="noStrike" cap="none">
              <a:solidFill>
                <a:srgbClr val="394C69"/>
              </a:solidFill>
              <a:latin typeface="Roboto"/>
              <a:ea typeface="Roboto"/>
              <a:cs typeface="Roboto"/>
              <a:sym typeface="Roboto"/>
            </a:endParaRPr>
          </a:p>
        </p:txBody>
      </p:sp>
      <p:sp>
        <p:nvSpPr>
          <p:cNvPr id="116" name="Google Shape;116;p16"/>
          <p:cNvSpPr txBox="1"/>
          <p:nvPr/>
        </p:nvSpPr>
        <p:spPr>
          <a:xfrm>
            <a:off x="6245043" y="2055275"/>
            <a:ext cx="1852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500" b="0" i="0" u="none" strike="noStrike" cap="none">
                <a:solidFill>
                  <a:srgbClr val="394C69"/>
                </a:solidFill>
                <a:latin typeface="Oswald Medium"/>
                <a:ea typeface="Oswald Medium"/>
                <a:cs typeface="Oswald Medium"/>
                <a:sym typeface="Oswald Medium"/>
              </a:rPr>
              <a:t>Strategic objectives</a:t>
            </a:r>
            <a:endParaRPr sz="1500" b="0" i="0" u="none" strike="noStrike" cap="none">
              <a:solidFill>
                <a:srgbClr val="394C69"/>
              </a:solidFill>
              <a:latin typeface="Oswald Medium"/>
              <a:ea typeface="Oswald Medium"/>
              <a:cs typeface="Oswald Medium"/>
              <a:sym typeface="Oswald Medium"/>
            </a:endParaRPr>
          </a:p>
        </p:txBody>
      </p:sp>
      <p:sp>
        <p:nvSpPr>
          <p:cNvPr id="117" name="Google Shape;117;p16"/>
          <p:cNvSpPr txBox="1"/>
          <p:nvPr/>
        </p:nvSpPr>
        <p:spPr>
          <a:xfrm>
            <a:off x="10016051" y="2055275"/>
            <a:ext cx="1808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500" b="0" i="0" u="none" strike="noStrike" cap="none">
                <a:solidFill>
                  <a:srgbClr val="394C69"/>
                </a:solidFill>
                <a:latin typeface="Oswald Medium"/>
                <a:ea typeface="Oswald Medium"/>
                <a:cs typeface="Oswald Medium"/>
                <a:sym typeface="Oswald Medium"/>
              </a:rPr>
              <a:t>Pilot development and deployment </a:t>
            </a:r>
            <a:endParaRPr sz="1500" b="0" i="0" u="none" strike="noStrike" cap="none">
              <a:solidFill>
                <a:srgbClr val="394C69"/>
              </a:solidFill>
              <a:latin typeface="Oswald Medium"/>
              <a:ea typeface="Oswald Medium"/>
              <a:cs typeface="Oswald Medium"/>
              <a:sym typeface="Oswald Medium"/>
            </a:endParaRPr>
          </a:p>
        </p:txBody>
      </p:sp>
      <p:sp>
        <p:nvSpPr>
          <p:cNvPr id="118" name="Google Shape;118;p16"/>
          <p:cNvSpPr txBox="1"/>
          <p:nvPr/>
        </p:nvSpPr>
        <p:spPr>
          <a:xfrm>
            <a:off x="8091993" y="2055275"/>
            <a:ext cx="1640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500" b="0" i="0" u="none" strike="noStrike" cap="none">
                <a:solidFill>
                  <a:srgbClr val="394C69"/>
                </a:solidFill>
                <a:latin typeface="Oswald Medium"/>
                <a:ea typeface="Oswald Medium"/>
                <a:cs typeface="Oswald Medium"/>
                <a:sym typeface="Oswald Medium"/>
              </a:rPr>
              <a:t>HCD</a:t>
            </a:r>
            <a:endParaRPr sz="1500" b="0" i="0" u="none" strike="noStrike" cap="none">
              <a:solidFill>
                <a:srgbClr val="394C69"/>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1100"/>
              <a:buFont typeface="Arial"/>
              <a:buNone/>
            </a:pPr>
            <a:r>
              <a:rPr lang="en" sz="1500" b="0" i="0" u="none" strike="noStrike" cap="none">
                <a:solidFill>
                  <a:srgbClr val="394C69"/>
                </a:solidFill>
                <a:latin typeface="Oswald Medium"/>
                <a:ea typeface="Oswald Medium"/>
                <a:cs typeface="Oswald Medium"/>
                <a:sym typeface="Oswald Medium"/>
              </a:rPr>
              <a:t>Design Aids</a:t>
            </a:r>
            <a:r>
              <a:rPr lang="en" sz="1200" b="1" i="0" u="none" strike="noStrike" cap="none">
                <a:solidFill>
                  <a:srgbClr val="394C69"/>
                </a:solidFill>
                <a:latin typeface="Montserrat"/>
                <a:ea typeface="Montserrat"/>
                <a:cs typeface="Montserrat"/>
                <a:sym typeface="Montserrat"/>
              </a:rPr>
              <a:t> </a:t>
            </a:r>
            <a:endParaRPr sz="1200" b="1" i="0" u="none" strike="noStrike" cap="none">
              <a:solidFill>
                <a:srgbClr val="394C69"/>
              </a:solidFill>
              <a:latin typeface="Montserrat"/>
              <a:ea typeface="Montserrat"/>
              <a:cs typeface="Montserrat"/>
              <a:sym typeface="Montserrat"/>
            </a:endParaRPr>
          </a:p>
        </p:txBody>
      </p:sp>
      <p:sp>
        <p:nvSpPr>
          <p:cNvPr id="119" name="Google Shape;119;p16"/>
          <p:cNvSpPr/>
          <p:nvPr/>
        </p:nvSpPr>
        <p:spPr>
          <a:xfrm>
            <a:off x="302523" y="762100"/>
            <a:ext cx="11642400" cy="49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500" b="1" i="0" u="none" strike="noStrike" cap="none">
                <a:solidFill>
                  <a:srgbClr val="394C69"/>
                </a:solidFill>
                <a:latin typeface="Roboto Slab"/>
                <a:ea typeface="Roboto Slab"/>
                <a:cs typeface="Roboto Slab"/>
                <a:sym typeface="Roboto Slab"/>
              </a:rPr>
              <a:t>Two locally led project phases that integrated human-centred design methodologies and engaged </a:t>
            </a:r>
            <a:r>
              <a:rPr lang="en" sz="1800" b="1" i="0" u="none" strike="noStrike" cap="none">
                <a:solidFill>
                  <a:srgbClr val="922D50"/>
                </a:solidFill>
                <a:latin typeface="Roboto Slab"/>
                <a:ea typeface="Roboto Slab"/>
                <a:cs typeface="Roboto Slab"/>
                <a:sym typeface="Roboto Slab"/>
              </a:rPr>
              <a:t>over 3,500 stakeholders.</a:t>
            </a:r>
            <a:endParaRPr sz="1800" b="1" i="0" u="none" strike="noStrike" cap="none">
              <a:solidFill>
                <a:srgbClr val="922D50"/>
              </a:solidFill>
              <a:latin typeface="Roboto Slab"/>
              <a:ea typeface="Roboto Slab"/>
              <a:cs typeface="Roboto Slab"/>
              <a:sym typeface="Roboto Slab"/>
            </a:endParaRPr>
          </a:p>
        </p:txBody>
      </p:sp>
      <p:sp>
        <p:nvSpPr>
          <p:cNvPr id="120" name="Google Shape;120;p16"/>
          <p:cNvSpPr txBox="1"/>
          <p:nvPr/>
        </p:nvSpPr>
        <p:spPr>
          <a:xfrm>
            <a:off x="235889" y="4461000"/>
            <a:ext cx="57090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394C69"/>
                </a:solidFill>
                <a:latin typeface="Roboto Slab"/>
                <a:ea typeface="Roboto Slab"/>
                <a:cs typeface="Roboto Slab"/>
                <a:sym typeface="Roboto Slab"/>
              </a:rPr>
              <a:t>Project outcomes:</a:t>
            </a:r>
            <a:endParaRPr sz="2000" b="0" i="0" u="none" strike="noStrike" cap="none">
              <a:solidFill>
                <a:srgbClr val="394C69"/>
              </a:solidFill>
              <a:latin typeface="Roboto Black"/>
              <a:ea typeface="Roboto Black"/>
              <a:cs typeface="Roboto Black"/>
              <a:sym typeface="Roboto Black"/>
            </a:endParaRPr>
          </a:p>
        </p:txBody>
      </p:sp>
      <p:cxnSp>
        <p:nvCxnSpPr>
          <p:cNvPr id="121" name="Google Shape;121;p16"/>
          <p:cNvCxnSpPr/>
          <p:nvPr/>
        </p:nvCxnSpPr>
        <p:spPr>
          <a:xfrm>
            <a:off x="2172653" y="4928550"/>
            <a:ext cx="0" cy="1638300"/>
          </a:xfrm>
          <a:prstGeom prst="straightConnector1">
            <a:avLst/>
          </a:prstGeom>
          <a:noFill/>
          <a:ln w="9525" cap="flat" cmpd="sng">
            <a:solidFill>
              <a:srgbClr val="F5EDE7"/>
            </a:solidFill>
            <a:prstDash val="dot"/>
            <a:round/>
            <a:headEnd type="none" w="sm" len="sm"/>
            <a:tailEnd type="none" w="sm" len="sm"/>
          </a:ln>
        </p:spPr>
      </p:cxnSp>
      <p:cxnSp>
        <p:nvCxnSpPr>
          <p:cNvPr id="122" name="Google Shape;122;p16"/>
          <p:cNvCxnSpPr/>
          <p:nvPr/>
        </p:nvCxnSpPr>
        <p:spPr>
          <a:xfrm>
            <a:off x="4085375" y="4928550"/>
            <a:ext cx="0" cy="1638300"/>
          </a:xfrm>
          <a:prstGeom prst="straightConnector1">
            <a:avLst/>
          </a:prstGeom>
          <a:noFill/>
          <a:ln w="9525" cap="flat" cmpd="sng">
            <a:solidFill>
              <a:srgbClr val="F5EDE7"/>
            </a:solidFill>
            <a:prstDash val="dot"/>
            <a:round/>
            <a:headEnd type="none" w="sm" len="sm"/>
            <a:tailEnd type="none" w="sm" len="sm"/>
          </a:ln>
        </p:spPr>
      </p:cxnSp>
      <p:cxnSp>
        <p:nvCxnSpPr>
          <p:cNvPr id="123" name="Google Shape;123;p16"/>
          <p:cNvCxnSpPr/>
          <p:nvPr/>
        </p:nvCxnSpPr>
        <p:spPr>
          <a:xfrm>
            <a:off x="8117600" y="4928550"/>
            <a:ext cx="0" cy="1638300"/>
          </a:xfrm>
          <a:prstGeom prst="straightConnector1">
            <a:avLst/>
          </a:prstGeom>
          <a:noFill/>
          <a:ln w="9525" cap="flat" cmpd="sng">
            <a:solidFill>
              <a:srgbClr val="F5EDE7"/>
            </a:solidFill>
            <a:prstDash val="dot"/>
            <a:round/>
            <a:headEnd type="none" w="sm" len="sm"/>
            <a:tailEnd type="none" w="sm" len="sm"/>
          </a:ln>
        </p:spPr>
      </p:cxnSp>
      <p:cxnSp>
        <p:nvCxnSpPr>
          <p:cNvPr id="124" name="Google Shape;124;p16"/>
          <p:cNvCxnSpPr/>
          <p:nvPr/>
        </p:nvCxnSpPr>
        <p:spPr>
          <a:xfrm>
            <a:off x="9984830" y="4928550"/>
            <a:ext cx="0" cy="1638300"/>
          </a:xfrm>
          <a:prstGeom prst="straightConnector1">
            <a:avLst/>
          </a:prstGeom>
          <a:noFill/>
          <a:ln w="9525" cap="flat" cmpd="sng">
            <a:solidFill>
              <a:srgbClr val="F5EDE7"/>
            </a:solidFill>
            <a:prstDash val="dot"/>
            <a:round/>
            <a:headEnd type="none" w="sm" len="sm"/>
            <a:tailEnd type="none" w="sm" len="sm"/>
          </a:ln>
        </p:spPr>
      </p:cxnSp>
      <p:grpSp>
        <p:nvGrpSpPr>
          <p:cNvPr id="125" name="Google Shape;125;p16"/>
          <p:cNvGrpSpPr/>
          <p:nvPr/>
        </p:nvGrpSpPr>
        <p:grpSpPr>
          <a:xfrm>
            <a:off x="238298" y="1599748"/>
            <a:ext cx="11363826" cy="994604"/>
            <a:chOff x="748955" y="1561620"/>
            <a:chExt cx="9504706" cy="831887"/>
          </a:xfrm>
        </p:grpSpPr>
        <p:sp>
          <p:nvSpPr>
            <p:cNvPr id="126" name="Google Shape;126;p16"/>
            <p:cNvSpPr txBox="1"/>
            <p:nvPr/>
          </p:nvSpPr>
          <p:spPr>
            <a:xfrm>
              <a:off x="748955" y="1581707"/>
              <a:ext cx="3637500" cy="81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500" i="1">
                  <a:solidFill>
                    <a:srgbClr val="394C69"/>
                  </a:solidFill>
                  <a:latin typeface="Merriweather"/>
                  <a:ea typeface="Merriweather"/>
                  <a:cs typeface="Merriweather"/>
                  <a:sym typeface="Merriweather"/>
                </a:rPr>
                <a:t>What did we learn from AGYW?</a:t>
              </a:r>
              <a:endParaRPr sz="1500" i="1">
                <a:solidFill>
                  <a:srgbClr val="394C69"/>
                </a:solidFill>
                <a:latin typeface="Merriweather"/>
                <a:ea typeface="Merriweather"/>
                <a:cs typeface="Merriweather"/>
                <a:sym typeface="Merriweather"/>
              </a:endParaRPr>
            </a:p>
          </p:txBody>
        </p:sp>
        <p:sp>
          <p:nvSpPr>
            <p:cNvPr id="127" name="Google Shape;127;p16"/>
            <p:cNvSpPr txBox="1"/>
            <p:nvPr/>
          </p:nvSpPr>
          <p:spPr>
            <a:xfrm>
              <a:off x="5753961" y="1561620"/>
              <a:ext cx="4499700" cy="81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500" i="1">
                  <a:solidFill>
                    <a:srgbClr val="394C69"/>
                  </a:solidFill>
                  <a:latin typeface="Merriweather"/>
                  <a:ea typeface="Merriweather"/>
                  <a:cs typeface="Merriweather"/>
                  <a:sym typeface="Merriweather"/>
                </a:rPr>
                <a:t>How might we translate these insights to create impact?</a:t>
              </a:r>
              <a:endParaRPr sz="1100" i="1" u="none" strike="noStrike" cap="none">
                <a:latin typeface="Merriweather"/>
                <a:ea typeface="Merriweather"/>
                <a:cs typeface="Merriweather"/>
                <a:sym typeface="Merriweath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131"/>
        <p:cNvGrpSpPr/>
        <p:nvPr/>
      </p:nvGrpSpPr>
      <p:grpSpPr>
        <a:xfrm>
          <a:off x="0" y="0"/>
          <a:ext cx="0" cy="0"/>
          <a:chOff x="0" y="0"/>
          <a:chExt cx="0" cy="0"/>
        </a:xfrm>
      </p:grpSpPr>
      <p:sp>
        <p:nvSpPr>
          <p:cNvPr id="132" name="Google Shape;132;p17"/>
          <p:cNvSpPr/>
          <p:nvPr/>
        </p:nvSpPr>
        <p:spPr>
          <a:xfrm>
            <a:off x="185000" y="2523775"/>
            <a:ext cx="59367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000" b="1">
                <a:solidFill>
                  <a:srgbClr val="1A2148"/>
                </a:solidFill>
                <a:latin typeface="Roboto"/>
                <a:ea typeface="Roboto"/>
                <a:cs typeface="Roboto"/>
                <a:sym typeface="Roboto"/>
              </a:rPr>
              <a:t>Advisory Board</a:t>
            </a:r>
            <a:endParaRPr sz="2000" b="1">
              <a:solidFill>
                <a:srgbClr val="1A2148"/>
              </a:solidFill>
              <a:latin typeface="Roboto"/>
              <a:ea typeface="Roboto"/>
              <a:cs typeface="Roboto"/>
              <a:sym typeface="Roboto"/>
            </a:endParaRPr>
          </a:p>
          <a:p>
            <a:pPr marL="0" lvl="0" indent="0" algn="l" rtl="0">
              <a:spcBef>
                <a:spcPts val="0"/>
              </a:spcBef>
              <a:spcAft>
                <a:spcPts val="0"/>
              </a:spcAft>
              <a:buNone/>
            </a:pPr>
            <a:endParaRPr sz="2000" b="1">
              <a:solidFill>
                <a:srgbClr val="1A2148"/>
              </a:solidFill>
              <a:latin typeface="Roboto"/>
              <a:ea typeface="Roboto"/>
              <a:cs typeface="Roboto"/>
              <a:sym typeface="Roboto"/>
            </a:endParaRPr>
          </a:p>
          <a:p>
            <a:pPr marL="0" lvl="0" indent="0" algn="l" rtl="0">
              <a:spcBef>
                <a:spcPts val="0"/>
              </a:spcBef>
              <a:spcAft>
                <a:spcPts val="0"/>
              </a:spcAft>
              <a:buNone/>
            </a:pPr>
            <a:r>
              <a:rPr lang="en" sz="2000" b="1">
                <a:solidFill>
                  <a:srgbClr val="1A2148"/>
                </a:solidFill>
                <a:latin typeface="Roboto"/>
                <a:ea typeface="Roboto"/>
                <a:cs typeface="Roboto"/>
                <a:sym typeface="Roboto"/>
              </a:rPr>
              <a:t>Govt:</a:t>
            </a:r>
            <a:r>
              <a:rPr lang="en" sz="2000">
                <a:solidFill>
                  <a:srgbClr val="1A2148"/>
                </a:solidFill>
                <a:latin typeface="Roboto Light"/>
                <a:ea typeface="Roboto Light"/>
                <a:cs typeface="Roboto Light"/>
                <a:sym typeface="Roboto Light"/>
              </a:rPr>
              <a:t> National Dept of Health (NDOH), KZN DOH,  Mpumalanga DOH, SANAC</a:t>
            </a:r>
            <a:endParaRPr sz="2000">
              <a:solidFill>
                <a:srgbClr val="1A2148"/>
              </a:solidFill>
              <a:latin typeface="Roboto Light"/>
              <a:ea typeface="Roboto Light"/>
              <a:cs typeface="Roboto Light"/>
              <a:sym typeface="Roboto Light"/>
            </a:endParaRPr>
          </a:p>
          <a:p>
            <a:pPr marL="0" lvl="0" indent="0" algn="l" rtl="0">
              <a:spcBef>
                <a:spcPts val="0"/>
              </a:spcBef>
              <a:spcAft>
                <a:spcPts val="0"/>
              </a:spcAft>
              <a:buNone/>
            </a:pPr>
            <a:endParaRPr sz="2000">
              <a:solidFill>
                <a:srgbClr val="1A2148"/>
              </a:solidFill>
              <a:latin typeface="Roboto Light"/>
              <a:ea typeface="Roboto Light"/>
              <a:cs typeface="Roboto Light"/>
              <a:sym typeface="Roboto Light"/>
            </a:endParaRPr>
          </a:p>
          <a:p>
            <a:pPr marL="0" lvl="0" indent="0" algn="l" rtl="0">
              <a:spcBef>
                <a:spcPts val="0"/>
              </a:spcBef>
              <a:spcAft>
                <a:spcPts val="0"/>
              </a:spcAft>
              <a:buNone/>
            </a:pPr>
            <a:r>
              <a:rPr lang="en" sz="2000" b="1">
                <a:solidFill>
                  <a:srgbClr val="1A2148"/>
                </a:solidFill>
                <a:latin typeface="Roboto"/>
                <a:ea typeface="Roboto"/>
                <a:cs typeface="Roboto"/>
                <a:sym typeface="Roboto"/>
              </a:rPr>
              <a:t>Donors:</a:t>
            </a:r>
            <a:r>
              <a:rPr lang="en" sz="2000">
                <a:solidFill>
                  <a:srgbClr val="1A2148"/>
                </a:solidFill>
                <a:latin typeface="Roboto Light"/>
                <a:ea typeface="Roboto Light"/>
                <a:cs typeface="Roboto Light"/>
                <a:sym typeface="Roboto Light"/>
              </a:rPr>
              <a:t> USAID, CDC, The Global Fund, WHO</a:t>
            </a:r>
            <a:endParaRPr sz="2000">
              <a:solidFill>
                <a:srgbClr val="1A2148"/>
              </a:solidFill>
              <a:latin typeface="Roboto Light"/>
              <a:ea typeface="Roboto Light"/>
              <a:cs typeface="Roboto Light"/>
              <a:sym typeface="Roboto Light"/>
            </a:endParaRPr>
          </a:p>
          <a:p>
            <a:pPr marL="0" lvl="0" indent="0" algn="l" rtl="0">
              <a:spcBef>
                <a:spcPts val="0"/>
              </a:spcBef>
              <a:spcAft>
                <a:spcPts val="0"/>
              </a:spcAft>
              <a:buNone/>
            </a:pPr>
            <a:endParaRPr sz="2000">
              <a:solidFill>
                <a:srgbClr val="1A2148"/>
              </a:solidFill>
              <a:latin typeface="Roboto Light"/>
              <a:ea typeface="Roboto Light"/>
              <a:cs typeface="Roboto Light"/>
              <a:sym typeface="Roboto Light"/>
            </a:endParaRPr>
          </a:p>
          <a:p>
            <a:pPr marL="0" lvl="0" indent="0" algn="l" rtl="0">
              <a:spcBef>
                <a:spcPts val="0"/>
              </a:spcBef>
              <a:spcAft>
                <a:spcPts val="0"/>
              </a:spcAft>
              <a:buNone/>
            </a:pPr>
            <a:r>
              <a:rPr lang="en" sz="2000" b="1">
                <a:solidFill>
                  <a:srgbClr val="1A2148"/>
                </a:solidFill>
                <a:latin typeface="Roboto"/>
                <a:ea typeface="Roboto"/>
                <a:cs typeface="Roboto"/>
                <a:sym typeface="Roboto"/>
              </a:rPr>
              <a:t>IP:</a:t>
            </a:r>
            <a:r>
              <a:rPr lang="en" sz="2000">
                <a:solidFill>
                  <a:srgbClr val="1A2148"/>
                </a:solidFill>
                <a:latin typeface="Roboto Light"/>
                <a:ea typeface="Roboto Light"/>
                <a:cs typeface="Roboto Light"/>
                <a:sym typeface="Roboto Light"/>
              </a:rPr>
              <a:t> NACOSA, TBHIV Care,  Right to Care, ANOVA, Community Media Trust, Health Systems Trust, AIDSFONDS</a:t>
            </a:r>
            <a:endParaRPr sz="2000">
              <a:solidFill>
                <a:srgbClr val="1A2148"/>
              </a:solidFill>
              <a:latin typeface="Roboto Light"/>
              <a:ea typeface="Roboto Light"/>
              <a:cs typeface="Roboto Light"/>
              <a:sym typeface="Roboto Light"/>
            </a:endParaRPr>
          </a:p>
          <a:p>
            <a:pPr marL="0" lvl="0" indent="0" algn="l" rtl="0">
              <a:spcBef>
                <a:spcPts val="0"/>
              </a:spcBef>
              <a:spcAft>
                <a:spcPts val="0"/>
              </a:spcAft>
              <a:buNone/>
            </a:pPr>
            <a:endParaRPr sz="2400" b="1">
              <a:solidFill>
                <a:srgbClr val="1A2148"/>
              </a:solidFill>
              <a:latin typeface="Roboto Slab"/>
              <a:ea typeface="Roboto Slab"/>
              <a:cs typeface="Roboto Slab"/>
              <a:sym typeface="Roboto Slab"/>
            </a:endParaRPr>
          </a:p>
        </p:txBody>
      </p:sp>
      <p:sp>
        <p:nvSpPr>
          <p:cNvPr id="133" name="Google Shape;133;p17"/>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134" name="Google Shape;134;p17"/>
          <p:cNvSpPr/>
          <p:nvPr/>
        </p:nvSpPr>
        <p:spPr>
          <a:xfrm>
            <a:off x="6251750" y="-3076475"/>
            <a:ext cx="2803500" cy="1772100"/>
          </a:xfrm>
          <a:prstGeom prst="rect">
            <a:avLst/>
          </a:prstGeom>
          <a:solidFill>
            <a:srgbClr val="A7ACA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135" name="Google Shape;135;p17"/>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36" name="Google Shape;136;p17"/>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 name="Google Shape;137;p17"/>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Comprehensive Approach</a:t>
            </a:r>
            <a:endParaRPr sz="2400">
              <a:solidFill>
                <a:srgbClr val="394C69"/>
              </a:solidFill>
              <a:latin typeface="Roboto Black"/>
              <a:ea typeface="Roboto Black"/>
              <a:cs typeface="Roboto Black"/>
              <a:sym typeface="Roboto Black"/>
            </a:endParaRPr>
          </a:p>
        </p:txBody>
      </p:sp>
      <p:sp>
        <p:nvSpPr>
          <p:cNvPr id="138" name="Google Shape;138;p17"/>
          <p:cNvSpPr/>
          <p:nvPr/>
        </p:nvSpPr>
        <p:spPr>
          <a:xfrm>
            <a:off x="228600" y="803250"/>
            <a:ext cx="4685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Who were the partners involved?</a:t>
            </a:r>
            <a:endParaRPr sz="3600">
              <a:solidFill>
                <a:srgbClr val="ECE3DD"/>
              </a:solidFill>
              <a:latin typeface="Roboto Black"/>
              <a:ea typeface="Roboto Black"/>
              <a:cs typeface="Roboto Black"/>
              <a:sym typeface="Roboto Black"/>
            </a:endParaRPr>
          </a:p>
        </p:txBody>
      </p:sp>
      <p:sp>
        <p:nvSpPr>
          <p:cNvPr id="139" name="Google Shape;139;p17"/>
          <p:cNvSpPr/>
          <p:nvPr/>
        </p:nvSpPr>
        <p:spPr>
          <a:xfrm>
            <a:off x="3241896"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40" name="Google Shape;140;p17"/>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5</a:t>
            </a:fld>
            <a:endParaRPr sz="2100">
              <a:solidFill>
                <a:srgbClr val="595959"/>
              </a:solidFill>
            </a:endParaRPr>
          </a:p>
        </p:txBody>
      </p:sp>
      <p:sp>
        <p:nvSpPr>
          <p:cNvPr id="141" name="Google Shape;141;p17"/>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0" lvl="0" indent="0" algn="l" rtl="0">
              <a:lnSpc>
                <a:spcPct val="100000"/>
              </a:lnSpc>
              <a:spcBef>
                <a:spcPts val="0"/>
              </a:spcBef>
              <a:spcAft>
                <a:spcPts val="0"/>
              </a:spcAft>
              <a:buNone/>
            </a:pPr>
            <a:r>
              <a:rPr lang="en" sz="2000" b="1">
                <a:solidFill>
                  <a:srgbClr val="394C69"/>
                </a:solidFill>
                <a:latin typeface="Roboto"/>
                <a:ea typeface="Roboto"/>
                <a:cs typeface="Roboto"/>
                <a:sym typeface="Roboto"/>
              </a:rPr>
              <a:t>Partner</a:t>
            </a:r>
            <a:r>
              <a:rPr lang="en" sz="2000">
                <a:solidFill>
                  <a:srgbClr val="394C69"/>
                </a:solidFill>
                <a:latin typeface="Roboto Light"/>
                <a:ea typeface="Roboto Light"/>
                <a:cs typeface="Roboto Light"/>
                <a:sym typeface="Roboto Light"/>
              </a:rPr>
              <a:t>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AVAC</a:t>
            </a:r>
            <a:endParaRPr sz="2000">
              <a:solidFill>
                <a:srgbClr val="394C69"/>
              </a:solidFill>
              <a:latin typeface="Roboto Light"/>
              <a:ea typeface="Roboto Light"/>
              <a:cs typeface="Roboto Light"/>
              <a:sym typeface="Roboto Light"/>
            </a:endParaRPr>
          </a:p>
          <a:p>
            <a:pPr marL="457200" lvl="0" indent="0" algn="l" rtl="0">
              <a:lnSpc>
                <a:spcPct val="100000"/>
              </a:lnSpc>
              <a:spcBef>
                <a:spcPts val="1000"/>
              </a:spcBef>
              <a:spcAft>
                <a:spcPts val="0"/>
              </a:spcAft>
              <a:buNone/>
            </a:pP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Final Mile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Upstream Thinking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Ask Afrika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Anova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TBHIV Care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Afrika Tikkun</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Advisory Board </a:t>
            </a: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1000"/>
              </a:spcAft>
              <a:buNone/>
            </a:pPr>
            <a:endParaRPr sz="2000">
              <a:solidFill>
                <a:srgbClr val="394C69"/>
              </a:solidFill>
              <a:latin typeface="Roboto Light"/>
              <a:ea typeface="Roboto Light"/>
              <a:cs typeface="Roboto Light"/>
              <a:sym typeface="Roboto Light"/>
            </a:endParaRPr>
          </a:p>
        </p:txBody>
      </p:sp>
      <p:sp>
        <p:nvSpPr>
          <p:cNvPr id="142" name="Google Shape;142;p17"/>
          <p:cNvSpPr/>
          <p:nvPr/>
        </p:nvSpPr>
        <p:spPr>
          <a:xfrm>
            <a:off x="226571"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43" name="Google Shape;143;p17"/>
          <p:cNvSpPr txBox="1"/>
          <p:nvPr/>
        </p:nvSpPr>
        <p:spPr>
          <a:xfrm>
            <a:off x="-3995900" y="-2267600"/>
            <a:ext cx="3000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Nulla quis sem at nibh elementum imperdiet. Duis sagittis ipsum. </a:t>
            </a:r>
            <a:endParaRPr sz="2400">
              <a:solidFill>
                <a:srgbClr val="394C69"/>
              </a:solidFill>
              <a:latin typeface="Roboto Slab"/>
              <a:ea typeface="Roboto Slab"/>
              <a:cs typeface="Roboto Slab"/>
              <a:sym typeface="Roboto Slab"/>
            </a:endParaRPr>
          </a:p>
        </p:txBody>
      </p:sp>
      <p:sp>
        <p:nvSpPr>
          <p:cNvPr id="144" name="Google Shape;144;p17"/>
          <p:cNvSpPr txBox="1"/>
          <p:nvPr/>
        </p:nvSpPr>
        <p:spPr>
          <a:xfrm>
            <a:off x="9141050" y="838300"/>
            <a:ext cx="2803500" cy="3482700"/>
          </a:xfrm>
          <a:prstGeom prst="rect">
            <a:avLst/>
          </a:prstGeom>
          <a:noFill/>
          <a:ln>
            <a:noFill/>
          </a:ln>
        </p:spPr>
        <p:txBody>
          <a:bodyPr spcFirstLastPara="1" wrap="square" lIns="274300" tIns="182875"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rgbClr val="394C69"/>
                </a:solidFill>
                <a:latin typeface="Roboto"/>
                <a:ea typeface="Roboto"/>
                <a:cs typeface="Roboto"/>
                <a:sym typeface="Roboto"/>
              </a:rPr>
              <a:t>Expertise</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Stakeholder Engagement; link to PMM and advocacy</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Behavioral Science </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HCD &amp; Innovation </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Research Fielding</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IP / Co-creator of Pilot</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IP / Co-creator of Pilot</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Recruiting</a:t>
            </a:r>
            <a:endParaRPr sz="1700">
              <a:solidFill>
                <a:srgbClr val="394C69"/>
              </a:solidFill>
              <a:latin typeface="Roboto Light"/>
              <a:ea typeface="Roboto Light"/>
              <a:cs typeface="Roboto Light"/>
              <a:sym typeface="Roboto Light"/>
            </a:endParaRPr>
          </a:p>
          <a:p>
            <a:pPr marL="0" lvl="0" indent="0" algn="l" rtl="0">
              <a:lnSpc>
                <a:spcPct val="145000"/>
              </a:lnSpc>
              <a:spcBef>
                <a:spcPts val="1000"/>
              </a:spcBef>
              <a:spcAft>
                <a:spcPts val="0"/>
              </a:spcAft>
              <a:buNone/>
            </a:pPr>
            <a:r>
              <a:rPr lang="en" sz="1700">
                <a:solidFill>
                  <a:srgbClr val="394C69"/>
                </a:solidFill>
                <a:latin typeface="Roboto Light"/>
                <a:ea typeface="Roboto Light"/>
                <a:cs typeface="Roboto Light"/>
                <a:sym typeface="Roboto Light"/>
              </a:rPr>
              <a:t>Guidance</a:t>
            </a:r>
            <a:endParaRPr sz="1700">
              <a:solidFill>
                <a:srgbClr val="394C69"/>
              </a:solidFill>
              <a:latin typeface="Roboto Light"/>
              <a:ea typeface="Roboto Light"/>
              <a:cs typeface="Roboto Light"/>
              <a:sym typeface="Roboto Light"/>
            </a:endParaRPr>
          </a:p>
          <a:p>
            <a:pPr marL="0" lvl="0" indent="0" algn="l" rtl="0">
              <a:lnSpc>
                <a:spcPct val="140000"/>
              </a:lnSpc>
              <a:spcBef>
                <a:spcPts val="1000"/>
              </a:spcBef>
              <a:spcAft>
                <a:spcPts val="0"/>
              </a:spcAft>
              <a:buNone/>
            </a:pPr>
            <a:endParaRPr sz="1700">
              <a:solidFill>
                <a:srgbClr val="394C69"/>
              </a:solidFill>
              <a:latin typeface="Roboto Light"/>
              <a:ea typeface="Roboto Light"/>
              <a:cs typeface="Roboto Light"/>
              <a:sym typeface="Roboto Light"/>
            </a:endParaRPr>
          </a:p>
          <a:p>
            <a:pPr marL="0" lvl="0" indent="0" algn="l" rtl="0">
              <a:lnSpc>
                <a:spcPct val="140000"/>
              </a:lnSpc>
              <a:spcBef>
                <a:spcPts val="1000"/>
              </a:spcBef>
              <a:spcAft>
                <a:spcPts val="1000"/>
              </a:spcAft>
              <a:buNone/>
            </a:pPr>
            <a:endParaRPr sz="1700">
              <a:solidFill>
                <a:srgbClr val="394C69"/>
              </a:solidFill>
              <a:latin typeface="Roboto Light"/>
              <a:ea typeface="Roboto Light"/>
              <a:cs typeface="Roboto Light"/>
              <a:sym typeface="Roboto Light"/>
            </a:endParaRPr>
          </a:p>
        </p:txBody>
      </p:sp>
      <p:sp>
        <p:nvSpPr>
          <p:cNvPr id="145" name="Google Shape;145;p17"/>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endParaRPr sz="2000" b="1">
              <a:solidFill>
                <a:srgbClr val="394C69"/>
              </a:solidFill>
              <a:latin typeface="Roboto Slab"/>
              <a:ea typeface="Roboto Slab"/>
              <a:cs typeface="Roboto Slab"/>
              <a:sym typeface="Roboto Sla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149"/>
        <p:cNvGrpSpPr/>
        <p:nvPr/>
      </p:nvGrpSpPr>
      <p:grpSpPr>
        <a:xfrm>
          <a:off x="0" y="0"/>
          <a:ext cx="0" cy="0"/>
          <a:chOff x="0" y="0"/>
          <a:chExt cx="0" cy="0"/>
        </a:xfrm>
      </p:grpSpPr>
      <p:sp>
        <p:nvSpPr>
          <p:cNvPr id="150" name="Google Shape;150;p18"/>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151" name="Google Shape;151;p18"/>
          <p:cNvSpPr/>
          <p:nvPr/>
        </p:nvSpPr>
        <p:spPr>
          <a:xfrm>
            <a:off x="6251750" y="-3076475"/>
            <a:ext cx="2803500" cy="1772100"/>
          </a:xfrm>
          <a:prstGeom prst="rect">
            <a:avLst/>
          </a:prstGeom>
          <a:solidFill>
            <a:srgbClr val="A7ACA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152" name="Google Shape;152;p18"/>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53" name="Google Shape;153;p18"/>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4" name="Google Shape;154;p18"/>
          <p:cNvSpPr/>
          <p:nvPr/>
        </p:nvSpPr>
        <p:spPr>
          <a:xfrm>
            <a:off x="381600" y="281925"/>
            <a:ext cx="82269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Findings: AGYW Decision-Making</a:t>
            </a:r>
            <a:endParaRPr sz="2400">
              <a:solidFill>
                <a:srgbClr val="394C69"/>
              </a:solidFill>
              <a:latin typeface="Roboto Black"/>
              <a:ea typeface="Roboto Black"/>
              <a:cs typeface="Roboto Black"/>
              <a:sym typeface="Roboto Black"/>
            </a:endParaRPr>
          </a:p>
        </p:txBody>
      </p:sp>
      <p:sp>
        <p:nvSpPr>
          <p:cNvPr id="155" name="Google Shape;155;p18"/>
          <p:cNvSpPr/>
          <p:nvPr/>
        </p:nvSpPr>
        <p:spPr>
          <a:xfrm>
            <a:off x="228600" y="803250"/>
            <a:ext cx="60789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400" i="1">
                <a:solidFill>
                  <a:srgbClr val="F5EDE7"/>
                </a:solidFill>
                <a:latin typeface="Merriweather"/>
                <a:ea typeface="Merriweather"/>
                <a:cs typeface="Merriweather"/>
                <a:sym typeface="Merriweather"/>
              </a:rPr>
              <a:t>Relationship goals are relevant, not HIV prevention.</a:t>
            </a:r>
            <a:endParaRPr sz="3400">
              <a:solidFill>
                <a:srgbClr val="ECE3DD"/>
              </a:solidFill>
              <a:latin typeface="Roboto Black"/>
              <a:ea typeface="Roboto Black"/>
              <a:cs typeface="Roboto Black"/>
              <a:sym typeface="Roboto Black"/>
            </a:endParaRPr>
          </a:p>
        </p:txBody>
      </p:sp>
      <p:sp>
        <p:nvSpPr>
          <p:cNvPr id="156" name="Google Shape;156;p18"/>
          <p:cNvSpPr/>
          <p:nvPr/>
        </p:nvSpPr>
        <p:spPr>
          <a:xfrm>
            <a:off x="3241896"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57" name="Google Shape;157;p18"/>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6</a:t>
            </a:fld>
            <a:endParaRPr sz="2100">
              <a:solidFill>
                <a:srgbClr val="595959"/>
              </a:solidFill>
            </a:endParaRPr>
          </a:p>
        </p:txBody>
      </p:sp>
      <p:sp>
        <p:nvSpPr>
          <p:cNvPr id="158" name="Google Shape;158;p18"/>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0" lvl="0" indent="0" algn="l" rtl="0">
              <a:lnSpc>
                <a:spcPct val="100000"/>
              </a:lnSpc>
              <a:spcBef>
                <a:spcPts val="0"/>
              </a:spcBef>
              <a:spcAft>
                <a:spcPts val="0"/>
              </a:spcAft>
              <a:buNone/>
            </a:pPr>
            <a:r>
              <a:rPr lang="en" sz="2000" b="1">
                <a:solidFill>
                  <a:srgbClr val="394C69"/>
                </a:solidFill>
                <a:latin typeface="Roboto"/>
                <a:ea typeface="Roboto"/>
                <a:cs typeface="Roboto"/>
                <a:sym typeface="Roboto"/>
              </a:rPr>
              <a:t>The majority of AGYW are not ready to adopt HIV prevention for three reasons:</a:t>
            </a:r>
            <a:endParaRPr sz="2000" b="1">
              <a:solidFill>
                <a:srgbClr val="394C69"/>
              </a:solidFill>
              <a:latin typeface="Roboto"/>
              <a:ea typeface="Roboto"/>
              <a:cs typeface="Roboto"/>
              <a:sym typeface="Roboto"/>
            </a:endParaRPr>
          </a:p>
          <a:p>
            <a:pPr marL="320040" lvl="0" indent="-243840" algn="l" rtl="0">
              <a:lnSpc>
                <a:spcPct val="100000"/>
              </a:lnSpc>
              <a:spcBef>
                <a:spcPts val="1000"/>
              </a:spcBef>
              <a:spcAft>
                <a:spcPts val="0"/>
              </a:spcAft>
              <a:buClr>
                <a:srgbClr val="394C69"/>
              </a:buClr>
              <a:buSzPts val="2400"/>
              <a:buFont typeface="Roboto Black"/>
              <a:buAutoNum type="arabicPeriod"/>
            </a:pPr>
            <a:r>
              <a:rPr lang="en" sz="2000">
                <a:solidFill>
                  <a:srgbClr val="394C69"/>
                </a:solidFill>
                <a:latin typeface="Roboto Light"/>
                <a:ea typeface="Roboto Light"/>
                <a:cs typeface="Roboto Light"/>
                <a:sym typeface="Roboto Light"/>
              </a:rPr>
              <a:t>Programs lead with risk and health, not relationships with partners, which are more important to AGYW at this stage of life. </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AutoNum type="arabicPeriod"/>
            </a:pPr>
            <a:r>
              <a:rPr lang="en" sz="2000">
                <a:solidFill>
                  <a:srgbClr val="394C69"/>
                </a:solidFill>
                <a:latin typeface="Roboto Light"/>
                <a:ea typeface="Roboto Light"/>
                <a:cs typeface="Roboto Light"/>
                <a:sym typeface="Roboto Light"/>
              </a:rPr>
              <a:t>Many AGYW prioritize the needs and preferences of others over their own.</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AutoNum type="arabicPeriod"/>
            </a:pPr>
            <a:r>
              <a:rPr lang="en" sz="2000">
                <a:solidFill>
                  <a:srgbClr val="394C69"/>
                </a:solidFill>
                <a:latin typeface="Roboto Light"/>
                <a:ea typeface="Roboto Light"/>
                <a:cs typeface="Roboto Light"/>
                <a:sym typeface="Roboto Light"/>
              </a:rPr>
              <a:t>There is a gap in positive influencers for AGYW within the HIV prevention ecosystem. </a:t>
            </a: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1000"/>
              </a:spcAft>
              <a:buNone/>
            </a:pPr>
            <a:endParaRPr sz="2000">
              <a:solidFill>
                <a:srgbClr val="394C69"/>
              </a:solidFill>
              <a:latin typeface="Roboto Light"/>
              <a:ea typeface="Roboto Light"/>
              <a:cs typeface="Roboto Light"/>
              <a:sym typeface="Roboto Light"/>
            </a:endParaRPr>
          </a:p>
        </p:txBody>
      </p:sp>
      <p:sp>
        <p:nvSpPr>
          <p:cNvPr id="159" name="Google Shape;159;p18"/>
          <p:cNvSpPr/>
          <p:nvPr/>
        </p:nvSpPr>
        <p:spPr>
          <a:xfrm>
            <a:off x="226571"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60" name="Google Shape;160;p18"/>
          <p:cNvSpPr txBox="1"/>
          <p:nvPr/>
        </p:nvSpPr>
        <p:spPr>
          <a:xfrm>
            <a:off x="-3995900" y="-2267600"/>
            <a:ext cx="3000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Nulla quis sem at nibh elementum imperdiet. Duis sagittis ipsum. </a:t>
            </a:r>
            <a:endParaRPr sz="2400">
              <a:solidFill>
                <a:srgbClr val="394C69"/>
              </a:solidFill>
              <a:latin typeface="Roboto Slab"/>
              <a:ea typeface="Roboto Slab"/>
              <a:cs typeface="Roboto Slab"/>
              <a:sym typeface="Roboto Slab"/>
            </a:endParaRPr>
          </a:p>
        </p:txBody>
      </p:sp>
      <p:sp>
        <p:nvSpPr>
          <p:cNvPr id="161" name="Google Shape;161;p18"/>
          <p:cNvSpPr txBox="1"/>
          <p:nvPr/>
        </p:nvSpPr>
        <p:spPr>
          <a:xfrm>
            <a:off x="381600" y="5050350"/>
            <a:ext cx="2210100" cy="132060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None/>
            </a:pPr>
            <a:r>
              <a:rPr lang="en" sz="4800">
                <a:solidFill>
                  <a:srgbClr val="922D50"/>
                </a:solidFill>
                <a:latin typeface="Roboto Black"/>
                <a:ea typeface="Roboto Black"/>
                <a:cs typeface="Roboto Black"/>
                <a:sym typeface="Roboto Black"/>
              </a:rPr>
              <a:t>48%</a:t>
            </a:r>
            <a:r>
              <a:rPr lang="en" sz="4800">
                <a:solidFill>
                  <a:srgbClr val="922D50"/>
                </a:solidFill>
                <a:latin typeface="Roboto Light"/>
                <a:ea typeface="Roboto Light"/>
                <a:cs typeface="Roboto Light"/>
                <a:sym typeface="Roboto Light"/>
              </a:rPr>
              <a:t> </a:t>
            </a:r>
            <a:endParaRPr sz="4800">
              <a:solidFill>
                <a:srgbClr val="922D50"/>
              </a:solidFill>
              <a:latin typeface="Roboto Light"/>
              <a:ea typeface="Roboto Light"/>
              <a:cs typeface="Roboto Light"/>
              <a:sym typeface="Roboto Light"/>
            </a:endParaRPr>
          </a:p>
          <a:p>
            <a:pPr marL="0" lvl="0" indent="0" algn="l" rtl="0">
              <a:spcBef>
                <a:spcPts val="0"/>
              </a:spcBef>
              <a:spcAft>
                <a:spcPts val="0"/>
              </a:spcAft>
              <a:buNone/>
            </a:pPr>
            <a:r>
              <a:rPr lang="en" sz="1500">
                <a:solidFill>
                  <a:srgbClr val="922D50"/>
                </a:solidFill>
                <a:latin typeface="Roboto Medium"/>
                <a:ea typeface="Roboto Medium"/>
                <a:cs typeface="Roboto Medium"/>
                <a:sym typeface="Roboto Medium"/>
              </a:rPr>
              <a:t>think they are at lower risk of contracting HIV compared to their peers</a:t>
            </a:r>
            <a:endParaRPr sz="1500">
              <a:solidFill>
                <a:srgbClr val="922D50"/>
              </a:solidFill>
              <a:latin typeface="Roboto Medium"/>
              <a:ea typeface="Roboto Medium"/>
              <a:cs typeface="Roboto Medium"/>
              <a:sym typeface="Roboto Medium"/>
            </a:endParaRPr>
          </a:p>
        </p:txBody>
      </p:sp>
      <p:sp>
        <p:nvSpPr>
          <p:cNvPr id="162" name="Google Shape;162;p18"/>
          <p:cNvSpPr txBox="1"/>
          <p:nvPr/>
        </p:nvSpPr>
        <p:spPr>
          <a:xfrm>
            <a:off x="2967225" y="5050350"/>
            <a:ext cx="2210100" cy="108990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None/>
            </a:pPr>
            <a:r>
              <a:rPr lang="en" sz="4800">
                <a:solidFill>
                  <a:srgbClr val="922D50"/>
                </a:solidFill>
                <a:latin typeface="Roboto Black"/>
                <a:ea typeface="Roboto Black"/>
                <a:cs typeface="Roboto Black"/>
                <a:sym typeface="Roboto Black"/>
              </a:rPr>
              <a:t>62% </a:t>
            </a:r>
            <a:endParaRPr sz="4800">
              <a:solidFill>
                <a:srgbClr val="922D50"/>
              </a:solidFill>
              <a:latin typeface="Roboto Light"/>
              <a:ea typeface="Roboto Light"/>
              <a:cs typeface="Roboto Light"/>
              <a:sym typeface="Roboto Light"/>
            </a:endParaRPr>
          </a:p>
          <a:p>
            <a:pPr marL="0" lvl="0" indent="0" algn="l" rtl="0">
              <a:spcBef>
                <a:spcPts val="0"/>
              </a:spcBef>
              <a:spcAft>
                <a:spcPts val="0"/>
              </a:spcAft>
              <a:buNone/>
            </a:pPr>
            <a:r>
              <a:rPr lang="en" sz="1500">
                <a:solidFill>
                  <a:srgbClr val="922D50"/>
                </a:solidFill>
                <a:latin typeface="Roboto Medium"/>
                <a:ea typeface="Roboto Medium"/>
                <a:cs typeface="Roboto Medium"/>
                <a:sym typeface="Roboto Medium"/>
              </a:rPr>
              <a:t>are not ready for prevention methods</a:t>
            </a:r>
            <a:endParaRPr sz="1500">
              <a:solidFill>
                <a:srgbClr val="922D50"/>
              </a:solidFill>
              <a:latin typeface="Roboto Medium"/>
              <a:ea typeface="Roboto Medium"/>
              <a:cs typeface="Roboto Medium"/>
              <a:sym typeface="Roboto Medium"/>
            </a:endParaRPr>
          </a:p>
        </p:txBody>
      </p:sp>
      <p:sp>
        <p:nvSpPr>
          <p:cNvPr id="163" name="Google Shape;163;p18"/>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Most adolescent girls and young women (AGYW)  at high risk are not ready for HIV prevention. </a:t>
            </a:r>
            <a:endParaRPr sz="2400">
              <a:solidFill>
                <a:srgbClr val="394C69"/>
              </a:solidFill>
              <a:latin typeface="Roboto Slab"/>
              <a:ea typeface="Roboto Slab"/>
              <a:cs typeface="Roboto Slab"/>
              <a:sym typeface="Roboto Slab"/>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167"/>
        <p:cNvGrpSpPr/>
        <p:nvPr/>
      </p:nvGrpSpPr>
      <p:grpSpPr>
        <a:xfrm>
          <a:off x="0" y="0"/>
          <a:ext cx="0" cy="0"/>
          <a:chOff x="0" y="0"/>
          <a:chExt cx="0" cy="0"/>
        </a:xfrm>
      </p:grpSpPr>
      <p:sp>
        <p:nvSpPr>
          <p:cNvPr id="168" name="Google Shape;168;p19"/>
          <p:cNvSpPr/>
          <p:nvPr/>
        </p:nvSpPr>
        <p:spPr>
          <a:xfrm>
            <a:off x="6251750" y="-3076475"/>
            <a:ext cx="2803500" cy="1772100"/>
          </a:xfrm>
          <a:prstGeom prst="rect">
            <a:avLst/>
          </a:prstGeom>
          <a:solidFill>
            <a:srgbClr val="A7ACA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169" name="Google Shape;169;p19"/>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70" name="Google Shape;170;p19"/>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1" name="Google Shape;171;p19"/>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Findings: AGYW Decision-Making</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None/>
            </a:pPr>
            <a:endParaRPr sz="2400">
              <a:solidFill>
                <a:srgbClr val="394C69"/>
              </a:solidFill>
              <a:latin typeface="Roboto Black"/>
              <a:ea typeface="Roboto Black"/>
              <a:cs typeface="Roboto Black"/>
              <a:sym typeface="Roboto Black"/>
            </a:endParaRPr>
          </a:p>
        </p:txBody>
      </p:sp>
      <p:sp>
        <p:nvSpPr>
          <p:cNvPr id="172" name="Google Shape;172;p19"/>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Sexual health is not relevant until the ‘big flip’</a:t>
            </a:r>
            <a:endParaRPr sz="3600">
              <a:solidFill>
                <a:srgbClr val="ECE3DD"/>
              </a:solidFill>
              <a:latin typeface="Roboto Black"/>
              <a:ea typeface="Roboto Black"/>
              <a:cs typeface="Roboto Black"/>
              <a:sym typeface="Roboto Black"/>
            </a:endParaRPr>
          </a:p>
        </p:txBody>
      </p:sp>
      <p:sp>
        <p:nvSpPr>
          <p:cNvPr id="173" name="Google Shape;173;p19"/>
          <p:cNvSpPr/>
          <p:nvPr/>
        </p:nvSpPr>
        <p:spPr>
          <a:xfrm>
            <a:off x="3241896"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74" name="Google Shape;174;p19"/>
          <p:cNvSpPr/>
          <p:nvPr/>
        </p:nvSpPr>
        <p:spPr>
          <a:xfrm>
            <a:off x="226575" y="2523775"/>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AGYW are on a journey to achieving their relationship goals.</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Sexual health is only relevant to them in the later stages of this journey.</a:t>
            </a:r>
            <a:endParaRPr sz="2400" b="1">
              <a:solidFill>
                <a:srgbClr val="394C69"/>
              </a:solidFill>
              <a:latin typeface="Roboto Slab"/>
              <a:ea typeface="Roboto Slab"/>
              <a:cs typeface="Roboto Slab"/>
              <a:sym typeface="Roboto Slab"/>
            </a:endParaRPr>
          </a:p>
        </p:txBody>
      </p:sp>
      <p:sp>
        <p:nvSpPr>
          <p:cNvPr id="175" name="Google Shape;175;p19"/>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7</a:t>
            </a:fld>
            <a:endParaRPr sz="2100">
              <a:solidFill>
                <a:srgbClr val="595959"/>
              </a:solidFill>
            </a:endParaRPr>
          </a:p>
        </p:txBody>
      </p:sp>
      <p:sp>
        <p:nvSpPr>
          <p:cNvPr id="176" name="Google Shape;176;p19"/>
          <p:cNvSpPr/>
          <p:nvPr/>
        </p:nvSpPr>
        <p:spPr>
          <a:xfrm>
            <a:off x="226571"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177" name="Google Shape;177;p19"/>
          <p:cNvSpPr txBox="1"/>
          <p:nvPr/>
        </p:nvSpPr>
        <p:spPr>
          <a:xfrm>
            <a:off x="-3995900" y="-2267600"/>
            <a:ext cx="3000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Nulla quis sem at nibh elementum imperdiet. Duis sagittis ipsum. </a:t>
            </a:r>
            <a:endParaRPr sz="2400">
              <a:solidFill>
                <a:srgbClr val="394C69"/>
              </a:solidFill>
              <a:latin typeface="Roboto Slab"/>
              <a:ea typeface="Roboto Slab"/>
              <a:cs typeface="Roboto Slab"/>
              <a:sym typeface="Roboto Slab"/>
            </a:endParaRPr>
          </a:p>
        </p:txBody>
      </p:sp>
      <p:sp>
        <p:nvSpPr>
          <p:cNvPr id="178" name="Google Shape;178;p19"/>
          <p:cNvSpPr/>
          <p:nvPr/>
        </p:nvSpPr>
        <p:spPr>
          <a:xfrm>
            <a:off x="8741125" y="2553975"/>
            <a:ext cx="3170700" cy="2917500"/>
          </a:xfrm>
          <a:prstGeom prst="roundRect">
            <a:avLst>
              <a:gd name="adj" fmla="val 8162"/>
            </a:avLst>
          </a:prstGeom>
          <a:solidFill>
            <a:srgbClr val="394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4226275" y="2553975"/>
            <a:ext cx="4479600" cy="2917500"/>
          </a:xfrm>
          <a:prstGeom prst="roundRect">
            <a:avLst>
              <a:gd name="adj" fmla="val 8162"/>
            </a:avLst>
          </a:prstGeom>
          <a:solidFill>
            <a:srgbClr val="394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8296394" y="2784750"/>
            <a:ext cx="849900" cy="3240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394C69"/>
                </a:solidFill>
                <a:latin typeface="Roboto"/>
                <a:ea typeface="Roboto"/>
                <a:cs typeface="Roboto"/>
                <a:sym typeface="Roboto"/>
              </a:rPr>
              <a:t>‘big flip’</a:t>
            </a:r>
            <a:endParaRPr sz="1500" b="1">
              <a:solidFill>
                <a:srgbClr val="394C69"/>
              </a:solidFill>
              <a:latin typeface="Roboto"/>
              <a:ea typeface="Roboto"/>
              <a:cs typeface="Roboto"/>
              <a:sym typeface="Roboto"/>
            </a:endParaRPr>
          </a:p>
        </p:txBody>
      </p:sp>
      <p:sp>
        <p:nvSpPr>
          <p:cNvPr id="181" name="Google Shape;181;p19"/>
          <p:cNvSpPr/>
          <p:nvPr/>
        </p:nvSpPr>
        <p:spPr>
          <a:xfrm>
            <a:off x="4369275" y="4593946"/>
            <a:ext cx="1424700" cy="5370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Shaping</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 sz="1000">
                <a:solidFill>
                  <a:srgbClr val="FFFFFF"/>
                </a:solidFill>
                <a:latin typeface="Oswald"/>
                <a:ea typeface="Oswald"/>
                <a:cs typeface="Oswald"/>
                <a:sym typeface="Oswald"/>
              </a:rPr>
              <a:t>my opinions</a:t>
            </a:r>
            <a:endParaRPr sz="900" b="1">
              <a:solidFill>
                <a:srgbClr val="FFFFFF"/>
              </a:solidFill>
              <a:latin typeface="Montserrat"/>
              <a:ea typeface="Montserrat"/>
              <a:cs typeface="Montserrat"/>
              <a:sym typeface="Montserrat"/>
            </a:endParaRPr>
          </a:p>
        </p:txBody>
      </p:sp>
      <p:sp>
        <p:nvSpPr>
          <p:cNvPr id="182" name="Google Shape;182;p19"/>
          <p:cNvSpPr/>
          <p:nvPr/>
        </p:nvSpPr>
        <p:spPr>
          <a:xfrm>
            <a:off x="5828899" y="4593946"/>
            <a:ext cx="1346700" cy="5370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Seeing</a:t>
            </a:r>
            <a:endParaRPr sz="1600">
              <a:solidFill>
                <a:srgbClr val="FFFFFF"/>
              </a:solidFill>
              <a:latin typeface="Oswald Medium"/>
              <a:ea typeface="Oswald Medium"/>
              <a:cs typeface="Oswald Medium"/>
              <a:sym typeface="Oswald Medium"/>
            </a:endParaRPr>
          </a:p>
          <a:p>
            <a:pPr marL="0" lvl="0" indent="0" algn="ctr" rtl="0">
              <a:spcBef>
                <a:spcPts val="0"/>
              </a:spcBef>
              <a:spcAft>
                <a:spcPts val="0"/>
              </a:spcAft>
              <a:buClr>
                <a:srgbClr val="000000"/>
              </a:buClr>
              <a:buSzPts val="1100"/>
              <a:buFont typeface="Arial"/>
              <a:buNone/>
            </a:pPr>
            <a:r>
              <a:rPr lang="en" sz="1000">
                <a:solidFill>
                  <a:srgbClr val="FFFFFF"/>
                </a:solidFill>
                <a:latin typeface="Oswald"/>
                <a:ea typeface="Oswald"/>
                <a:cs typeface="Oswald"/>
                <a:sym typeface="Oswald"/>
              </a:rPr>
              <a:t>HIV differently</a:t>
            </a:r>
            <a:endParaRPr sz="800" b="1">
              <a:solidFill>
                <a:srgbClr val="FFFFFF"/>
              </a:solidFill>
              <a:latin typeface="Montserrat"/>
              <a:ea typeface="Montserrat"/>
              <a:cs typeface="Montserrat"/>
              <a:sym typeface="Montserrat"/>
            </a:endParaRPr>
          </a:p>
        </p:txBody>
      </p:sp>
      <p:sp>
        <p:nvSpPr>
          <p:cNvPr id="183" name="Google Shape;183;p19"/>
          <p:cNvSpPr/>
          <p:nvPr/>
        </p:nvSpPr>
        <p:spPr>
          <a:xfrm>
            <a:off x="10346837" y="4593949"/>
            <a:ext cx="1424700" cy="5370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Evolving</a:t>
            </a:r>
            <a:endParaRPr sz="1200" b="1">
              <a:solidFill>
                <a:srgbClr val="FFFFFF"/>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a:solidFill>
                  <a:srgbClr val="FFFFFF"/>
                </a:solidFill>
                <a:latin typeface="Oswald"/>
                <a:ea typeface="Oswald"/>
                <a:cs typeface="Oswald"/>
                <a:sym typeface="Oswald"/>
              </a:rPr>
              <a:t>routines to life changes</a:t>
            </a:r>
            <a:endParaRPr sz="800" b="1">
              <a:solidFill>
                <a:srgbClr val="FFFFFF"/>
              </a:solidFill>
              <a:latin typeface="Montserrat"/>
              <a:ea typeface="Montserrat"/>
              <a:cs typeface="Montserrat"/>
              <a:sym typeface="Montserrat"/>
            </a:endParaRPr>
          </a:p>
        </p:txBody>
      </p:sp>
      <p:sp>
        <p:nvSpPr>
          <p:cNvPr id="184" name="Google Shape;184;p19"/>
          <p:cNvSpPr/>
          <p:nvPr/>
        </p:nvSpPr>
        <p:spPr>
          <a:xfrm>
            <a:off x="7210700" y="4593946"/>
            <a:ext cx="1346700" cy="5370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b="1">
              <a:solidFill>
                <a:srgbClr val="FFFFFF"/>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endParaRPr sz="700" b="1">
              <a:solidFill>
                <a:srgbClr val="FFFFFF"/>
              </a:solidFill>
              <a:latin typeface="Montserrat"/>
              <a:ea typeface="Montserrat"/>
              <a:cs typeface="Montserrat"/>
              <a:sym typeface="Montserrat"/>
            </a:endParaRPr>
          </a:p>
        </p:txBody>
      </p:sp>
      <p:sp>
        <p:nvSpPr>
          <p:cNvPr id="185" name="Google Shape;185;p19"/>
          <p:cNvSpPr/>
          <p:nvPr/>
        </p:nvSpPr>
        <p:spPr>
          <a:xfrm>
            <a:off x="8866623" y="4593946"/>
            <a:ext cx="1424700" cy="5370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Embedding</a:t>
            </a:r>
            <a:endParaRPr sz="1200" b="1">
              <a:solidFill>
                <a:srgbClr val="FFFFFF"/>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a:solidFill>
                  <a:srgbClr val="FFFFFF"/>
                </a:solidFill>
                <a:latin typeface="Oswald"/>
                <a:ea typeface="Oswald"/>
                <a:cs typeface="Oswald"/>
                <a:sym typeface="Oswald"/>
              </a:rPr>
              <a:t>healthy habits</a:t>
            </a:r>
            <a:endParaRPr sz="800" b="1">
              <a:solidFill>
                <a:srgbClr val="FFFFFF"/>
              </a:solidFill>
              <a:latin typeface="Montserrat"/>
              <a:ea typeface="Montserrat"/>
              <a:cs typeface="Montserrat"/>
              <a:sym typeface="Montserrat"/>
            </a:endParaRPr>
          </a:p>
        </p:txBody>
      </p:sp>
      <p:sp>
        <p:nvSpPr>
          <p:cNvPr id="186" name="Google Shape;186;p19"/>
          <p:cNvSpPr/>
          <p:nvPr/>
        </p:nvSpPr>
        <p:spPr>
          <a:xfrm>
            <a:off x="7119282" y="4517751"/>
            <a:ext cx="1529400" cy="537000"/>
          </a:xfrm>
          <a:prstGeom prst="roundRect">
            <a:avLst>
              <a:gd name="adj" fmla="val 5000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SemiBold"/>
                <a:ea typeface="Oswald SemiBold"/>
                <a:cs typeface="Oswald SemiBold"/>
                <a:sym typeface="Oswald SemiBold"/>
              </a:rPr>
              <a:t>Recalibrating</a:t>
            </a:r>
            <a:endParaRPr sz="1200" b="1">
              <a:solidFill>
                <a:srgbClr val="FFFFFF"/>
              </a:solidFill>
              <a:latin typeface="Montserrat"/>
              <a:ea typeface="Montserrat"/>
              <a:cs typeface="Montserrat"/>
              <a:sym typeface="Montserrat"/>
            </a:endParaRPr>
          </a:p>
        </p:txBody>
      </p:sp>
      <p:sp>
        <p:nvSpPr>
          <p:cNvPr id="187" name="Google Shape;187;p19"/>
          <p:cNvSpPr/>
          <p:nvPr/>
        </p:nvSpPr>
        <p:spPr>
          <a:xfrm>
            <a:off x="7113248" y="4659546"/>
            <a:ext cx="1541400" cy="537000"/>
          </a:xfrm>
          <a:prstGeom prst="roundRect">
            <a:avLst>
              <a:gd name="adj" fmla="val 50000"/>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b="1">
                <a:solidFill>
                  <a:srgbClr val="FFFFFF"/>
                </a:solidFill>
                <a:latin typeface="Montserrat"/>
                <a:ea typeface="Montserrat"/>
                <a:cs typeface="Montserrat"/>
                <a:sym typeface="Montserrat"/>
              </a:rPr>
              <a:t> </a:t>
            </a:r>
            <a:endParaRPr sz="1200" b="1">
              <a:solidFill>
                <a:srgbClr val="FFFFFF"/>
              </a:solidFill>
              <a:latin typeface="Montserrat"/>
              <a:ea typeface="Montserrat"/>
              <a:cs typeface="Montserrat"/>
              <a:sym typeface="Montserrat"/>
            </a:endParaRPr>
          </a:p>
          <a:p>
            <a:pPr marL="0" lvl="0" indent="0" algn="ctr" rtl="0">
              <a:lnSpc>
                <a:spcPct val="80000"/>
              </a:lnSpc>
              <a:spcBef>
                <a:spcPts val="0"/>
              </a:spcBef>
              <a:spcAft>
                <a:spcPts val="0"/>
              </a:spcAft>
              <a:buClr>
                <a:srgbClr val="000000"/>
              </a:buClr>
              <a:buSzPts val="1100"/>
              <a:buFont typeface="Arial"/>
              <a:buNone/>
            </a:pPr>
            <a:r>
              <a:rPr lang="en" sz="1000">
                <a:solidFill>
                  <a:srgbClr val="FFFFFF"/>
                </a:solidFill>
                <a:latin typeface="Oswald"/>
                <a:ea typeface="Oswald"/>
                <a:cs typeface="Oswald"/>
                <a:sym typeface="Oswald"/>
              </a:rPr>
              <a:t>how to manage partners</a:t>
            </a:r>
            <a:endParaRPr sz="1000">
              <a:solidFill>
                <a:srgbClr val="FFFFFF"/>
              </a:solidFill>
              <a:latin typeface="Oswald"/>
              <a:ea typeface="Oswald"/>
              <a:cs typeface="Oswald"/>
              <a:sym typeface="Oswald"/>
            </a:endParaRPr>
          </a:p>
        </p:txBody>
      </p:sp>
      <p:sp>
        <p:nvSpPr>
          <p:cNvPr id="188" name="Google Shape;188;p19"/>
          <p:cNvSpPr txBox="1"/>
          <p:nvPr/>
        </p:nvSpPr>
        <p:spPr>
          <a:xfrm>
            <a:off x="4455400" y="3604588"/>
            <a:ext cx="3803700" cy="708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rgbClr val="000000"/>
              </a:buClr>
              <a:buSzPts val="1100"/>
              <a:buFont typeface="Arial"/>
              <a:buNone/>
            </a:pPr>
            <a:r>
              <a:rPr lang="en" sz="1000">
                <a:solidFill>
                  <a:srgbClr val="F5EDE7"/>
                </a:solidFill>
                <a:latin typeface="Roboto Light"/>
                <a:ea typeface="Roboto Light"/>
                <a:cs typeface="Roboto Light"/>
                <a:sym typeface="Roboto Light"/>
              </a:rPr>
              <a:t>OBJECTIVE 1: </a:t>
            </a:r>
            <a:br>
              <a:rPr lang="en" sz="1000" b="1">
                <a:solidFill>
                  <a:srgbClr val="F5EDE7"/>
                </a:solidFill>
                <a:latin typeface="Proxima Nova"/>
                <a:ea typeface="Proxima Nova"/>
                <a:cs typeface="Proxima Nova"/>
                <a:sym typeface="Proxima Nova"/>
              </a:rPr>
            </a:br>
            <a:r>
              <a:rPr lang="en" sz="1200" b="1">
                <a:solidFill>
                  <a:srgbClr val="F5EDE7"/>
                </a:solidFill>
                <a:latin typeface="Proxima Nova"/>
                <a:ea typeface="Proxima Nova"/>
                <a:cs typeface="Proxima Nova"/>
                <a:sym typeface="Proxima Nova"/>
              </a:rPr>
              <a:t>Help these AGYW form the intent to develop healthy prevention habits in sexual relationships.</a:t>
            </a:r>
            <a:endParaRPr sz="1200">
              <a:solidFill>
                <a:srgbClr val="F5EDE7"/>
              </a:solidFill>
              <a:latin typeface="Roboto Light"/>
              <a:ea typeface="Roboto Light"/>
              <a:cs typeface="Roboto Light"/>
              <a:sym typeface="Roboto Light"/>
            </a:endParaRPr>
          </a:p>
        </p:txBody>
      </p:sp>
      <p:sp>
        <p:nvSpPr>
          <p:cNvPr id="189" name="Google Shape;189;p19"/>
          <p:cNvSpPr txBox="1"/>
          <p:nvPr/>
        </p:nvSpPr>
        <p:spPr>
          <a:xfrm>
            <a:off x="9088800" y="3604588"/>
            <a:ext cx="2635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000">
                <a:solidFill>
                  <a:srgbClr val="F5EDE7"/>
                </a:solidFill>
                <a:latin typeface="Roboto Light"/>
                <a:ea typeface="Roboto Light"/>
                <a:cs typeface="Roboto Light"/>
                <a:sym typeface="Roboto Light"/>
              </a:rPr>
              <a:t>OBJECTIVE 2:</a:t>
            </a:r>
            <a:br>
              <a:rPr lang="en" sz="1000" b="1">
                <a:solidFill>
                  <a:srgbClr val="F5EDE7"/>
                </a:solidFill>
                <a:latin typeface="Proxima Nova"/>
                <a:ea typeface="Proxima Nova"/>
                <a:cs typeface="Proxima Nova"/>
                <a:sym typeface="Proxima Nova"/>
              </a:rPr>
            </a:br>
            <a:r>
              <a:rPr lang="en" sz="1200" b="1">
                <a:solidFill>
                  <a:srgbClr val="F5EDE7"/>
                </a:solidFill>
                <a:latin typeface="Proxima Nova"/>
                <a:ea typeface="Proxima Nova"/>
                <a:cs typeface="Proxima Nova"/>
                <a:sym typeface="Proxima Nova"/>
              </a:rPr>
              <a:t>Help these AGYW establish and sustain healthy prevention habits.</a:t>
            </a:r>
            <a:endParaRPr sz="1200">
              <a:solidFill>
                <a:srgbClr val="F5EDE7"/>
              </a:solidFill>
              <a:latin typeface="Roboto Light"/>
              <a:ea typeface="Roboto Light"/>
              <a:cs typeface="Roboto Light"/>
              <a:sym typeface="Roboto Light"/>
            </a:endParaRPr>
          </a:p>
        </p:txBody>
      </p:sp>
      <p:sp>
        <p:nvSpPr>
          <p:cNvPr id="190" name="Google Shape;190;p19"/>
          <p:cNvSpPr/>
          <p:nvPr/>
        </p:nvSpPr>
        <p:spPr>
          <a:xfrm>
            <a:off x="4482971" y="4494798"/>
            <a:ext cx="180600" cy="180600"/>
          </a:xfrm>
          <a:prstGeom prst="ellipse">
            <a:avLst/>
          </a:prstGeom>
          <a:solidFill>
            <a:srgbClr val="F5ED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txBox="1"/>
          <p:nvPr/>
        </p:nvSpPr>
        <p:spPr>
          <a:xfrm>
            <a:off x="4454842" y="4413661"/>
            <a:ext cx="180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94C69"/>
                </a:solidFill>
                <a:latin typeface="Montserrat Black"/>
                <a:ea typeface="Montserrat Black"/>
                <a:cs typeface="Montserrat Black"/>
                <a:sym typeface="Montserrat Black"/>
              </a:rPr>
              <a:t>1</a:t>
            </a:r>
            <a:endParaRPr sz="1000">
              <a:solidFill>
                <a:srgbClr val="394C69"/>
              </a:solidFill>
              <a:latin typeface="Montserrat Black"/>
              <a:ea typeface="Montserrat Black"/>
              <a:cs typeface="Montserrat Black"/>
              <a:sym typeface="Montserrat Black"/>
            </a:endParaRPr>
          </a:p>
        </p:txBody>
      </p:sp>
      <p:sp>
        <p:nvSpPr>
          <p:cNvPr id="192" name="Google Shape;192;p19"/>
          <p:cNvSpPr/>
          <p:nvPr/>
        </p:nvSpPr>
        <p:spPr>
          <a:xfrm>
            <a:off x="5930594" y="4494798"/>
            <a:ext cx="180600" cy="180600"/>
          </a:xfrm>
          <a:prstGeom prst="ellipse">
            <a:avLst/>
          </a:prstGeom>
          <a:solidFill>
            <a:srgbClr val="F5ED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txBox="1"/>
          <p:nvPr/>
        </p:nvSpPr>
        <p:spPr>
          <a:xfrm>
            <a:off x="5885671" y="4413661"/>
            <a:ext cx="180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94C69"/>
                </a:solidFill>
                <a:latin typeface="Montserrat Black"/>
                <a:ea typeface="Montserrat Black"/>
                <a:cs typeface="Montserrat Black"/>
                <a:sym typeface="Montserrat Black"/>
              </a:rPr>
              <a:t>2</a:t>
            </a:r>
            <a:endParaRPr sz="1000">
              <a:solidFill>
                <a:srgbClr val="394C69"/>
              </a:solidFill>
              <a:latin typeface="Montserrat Black"/>
              <a:ea typeface="Montserrat Black"/>
              <a:cs typeface="Montserrat Black"/>
              <a:sym typeface="Montserrat Black"/>
            </a:endParaRPr>
          </a:p>
        </p:txBody>
      </p:sp>
      <p:sp>
        <p:nvSpPr>
          <p:cNvPr id="194" name="Google Shape;194;p19"/>
          <p:cNvSpPr/>
          <p:nvPr/>
        </p:nvSpPr>
        <p:spPr>
          <a:xfrm>
            <a:off x="7310506" y="4494798"/>
            <a:ext cx="180600" cy="180600"/>
          </a:xfrm>
          <a:prstGeom prst="ellipse">
            <a:avLst/>
          </a:prstGeom>
          <a:solidFill>
            <a:srgbClr val="F5ED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txBox="1"/>
          <p:nvPr/>
        </p:nvSpPr>
        <p:spPr>
          <a:xfrm>
            <a:off x="7265583" y="4413661"/>
            <a:ext cx="180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94C69"/>
                </a:solidFill>
                <a:latin typeface="Montserrat Black"/>
                <a:ea typeface="Montserrat Black"/>
                <a:cs typeface="Montserrat Black"/>
                <a:sym typeface="Montserrat Black"/>
              </a:rPr>
              <a:t>3</a:t>
            </a:r>
            <a:endParaRPr sz="1000">
              <a:solidFill>
                <a:srgbClr val="394C69"/>
              </a:solidFill>
              <a:latin typeface="Montserrat Black"/>
              <a:ea typeface="Montserrat Black"/>
              <a:cs typeface="Montserrat Black"/>
              <a:sym typeface="Montserrat Black"/>
            </a:endParaRPr>
          </a:p>
        </p:txBody>
      </p:sp>
      <p:sp>
        <p:nvSpPr>
          <p:cNvPr id="196" name="Google Shape;196;p19"/>
          <p:cNvSpPr/>
          <p:nvPr/>
        </p:nvSpPr>
        <p:spPr>
          <a:xfrm>
            <a:off x="8976553" y="4494708"/>
            <a:ext cx="180600" cy="180600"/>
          </a:xfrm>
          <a:prstGeom prst="ellipse">
            <a:avLst/>
          </a:prstGeom>
          <a:solidFill>
            <a:srgbClr val="F5ED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txBox="1"/>
          <p:nvPr/>
        </p:nvSpPr>
        <p:spPr>
          <a:xfrm>
            <a:off x="8919625" y="4411950"/>
            <a:ext cx="23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94C69"/>
                </a:solidFill>
                <a:latin typeface="Montserrat Black"/>
                <a:ea typeface="Montserrat Black"/>
                <a:cs typeface="Montserrat Black"/>
                <a:sym typeface="Montserrat Black"/>
              </a:rPr>
              <a:t>4</a:t>
            </a:r>
            <a:endParaRPr sz="1000">
              <a:solidFill>
                <a:srgbClr val="394C69"/>
              </a:solidFill>
              <a:latin typeface="Montserrat Black"/>
              <a:ea typeface="Montserrat Black"/>
              <a:cs typeface="Montserrat Black"/>
              <a:sym typeface="Montserrat Black"/>
            </a:endParaRPr>
          </a:p>
        </p:txBody>
      </p:sp>
      <p:sp>
        <p:nvSpPr>
          <p:cNvPr id="198" name="Google Shape;198;p19"/>
          <p:cNvSpPr/>
          <p:nvPr/>
        </p:nvSpPr>
        <p:spPr>
          <a:xfrm>
            <a:off x="10438503" y="4481613"/>
            <a:ext cx="180600" cy="180600"/>
          </a:xfrm>
          <a:prstGeom prst="ellipse">
            <a:avLst/>
          </a:prstGeom>
          <a:solidFill>
            <a:srgbClr val="F5ED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txBox="1"/>
          <p:nvPr/>
        </p:nvSpPr>
        <p:spPr>
          <a:xfrm>
            <a:off x="10399178" y="4400476"/>
            <a:ext cx="180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94C69"/>
                </a:solidFill>
                <a:latin typeface="Montserrat Black"/>
                <a:ea typeface="Montserrat Black"/>
                <a:cs typeface="Montserrat Black"/>
                <a:sym typeface="Montserrat Black"/>
              </a:rPr>
              <a:t>5</a:t>
            </a:r>
            <a:endParaRPr sz="1000">
              <a:solidFill>
                <a:srgbClr val="394C69"/>
              </a:solidFill>
              <a:latin typeface="Montserrat Black"/>
              <a:ea typeface="Montserrat Black"/>
              <a:cs typeface="Montserrat Black"/>
              <a:sym typeface="Montserrat Black"/>
            </a:endParaRPr>
          </a:p>
        </p:txBody>
      </p:sp>
      <p:sp>
        <p:nvSpPr>
          <p:cNvPr id="200" name="Google Shape;200;p19"/>
          <p:cNvSpPr/>
          <p:nvPr/>
        </p:nvSpPr>
        <p:spPr>
          <a:xfrm>
            <a:off x="4228400" y="5680325"/>
            <a:ext cx="4477500" cy="893100"/>
          </a:xfrm>
          <a:prstGeom prst="wedgeRectCallout">
            <a:avLst>
              <a:gd name="adj1" fmla="val -22158"/>
              <a:gd name="adj2" fmla="val -72111"/>
            </a:avLst>
          </a:prstGeom>
          <a:solidFill>
            <a:srgbClr val="FFC9BC"/>
          </a:solidFill>
          <a:ln>
            <a:noFill/>
          </a:ln>
        </p:spPr>
        <p:txBody>
          <a:bodyPr spcFirstLastPara="1" wrap="square" lIns="182875" tIns="91425" rIns="182875" bIns="0" anchor="t" anchorCtr="0">
            <a:noAutofit/>
          </a:bodyPr>
          <a:lstStyle/>
          <a:p>
            <a:pPr marL="0" marR="0" lvl="0" indent="0" algn="l" rtl="0">
              <a:lnSpc>
                <a:spcPct val="100000"/>
              </a:lnSpc>
              <a:spcBef>
                <a:spcPts val="0"/>
              </a:spcBef>
              <a:spcAft>
                <a:spcPts val="0"/>
              </a:spcAft>
              <a:buNone/>
            </a:pPr>
            <a:r>
              <a:rPr lang="en" sz="1100" i="1">
                <a:solidFill>
                  <a:srgbClr val="000000"/>
                </a:solidFill>
                <a:latin typeface="Merriweather Light"/>
                <a:ea typeface="Merriweather Light"/>
                <a:cs typeface="Merriweather Light"/>
                <a:sym typeface="Merriweather Light"/>
              </a:rPr>
              <a:t>“We’re afraid that if we use a condom when we have sex </a:t>
            </a:r>
            <a:endParaRPr sz="1100" i="1">
              <a:solidFill>
                <a:srgbClr val="000000"/>
              </a:solidFill>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None/>
            </a:pPr>
            <a:r>
              <a:rPr lang="en" sz="1100" i="1">
                <a:solidFill>
                  <a:srgbClr val="000000"/>
                </a:solidFill>
                <a:latin typeface="Merriweather Light"/>
                <a:ea typeface="Merriweather Light"/>
                <a:cs typeface="Merriweather Light"/>
                <a:sym typeface="Merriweather Light"/>
              </a:rPr>
              <a:t>with a boy, he will leave you.” </a:t>
            </a:r>
            <a:endParaRPr sz="1100" i="1">
              <a:solidFill>
                <a:srgbClr val="000000"/>
              </a:solidFill>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None/>
            </a:pPr>
            <a:endParaRPr sz="1100" i="1">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None/>
            </a:pPr>
            <a:r>
              <a:rPr lang="en" sz="1100">
                <a:solidFill>
                  <a:srgbClr val="000000"/>
                </a:solidFill>
                <a:latin typeface="Roboto"/>
                <a:ea typeface="Roboto"/>
                <a:cs typeface="Roboto"/>
                <a:sym typeface="Roboto"/>
              </a:rPr>
              <a:t>- Adolescent girl in Mpumalanga</a:t>
            </a:r>
            <a:endParaRPr sz="1100" i="1">
              <a:solidFill>
                <a:srgbClr val="000000"/>
              </a:solidFill>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None/>
            </a:pPr>
            <a:endParaRPr sz="1100" i="1">
              <a:solidFill>
                <a:srgbClr val="000000"/>
              </a:solidFill>
              <a:latin typeface="Merriweather Light"/>
              <a:ea typeface="Merriweather Light"/>
              <a:cs typeface="Merriweather Light"/>
              <a:sym typeface="Merriweather Light"/>
            </a:endParaRPr>
          </a:p>
        </p:txBody>
      </p:sp>
      <p:sp>
        <p:nvSpPr>
          <p:cNvPr id="201" name="Google Shape;201;p19"/>
          <p:cNvSpPr/>
          <p:nvPr/>
        </p:nvSpPr>
        <p:spPr>
          <a:xfrm flipH="1">
            <a:off x="8738125" y="5680325"/>
            <a:ext cx="3173700" cy="893100"/>
          </a:xfrm>
          <a:prstGeom prst="wedgeRectCallout">
            <a:avLst>
              <a:gd name="adj1" fmla="val 20182"/>
              <a:gd name="adj2" fmla="val -70121"/>
            </a:avLst>
          </a:prstGeom>
          <a:solidFill>
            <a:srgbClr val="FFC9BC"/>
          </a:solidFill>
          <a:ln>
            <a:noFill/>
          </a:ln>
        </p:spPr>
        <p:txBody>
          <a:bodyPr spcFirstLastPara="1" wrap="square" lIns="182875" tIns="91425" rIns="182875" bIns="0" anchor="t" anchorCtr="0">
            <a:noAutofit/>
          </a:bodyPr>
          <a:lstStyle/>
          <a:p>
            <a:pPr marL="0" marR="0" lvl="0" indent="0" algn="l" rtl="0">
              <a:lnSpc>
                <a:spcPct val="100000"/>
              </a:lnSpc>
              <a:spcBef>
                <a:spcPts val="0"/>
              </a:spcBef>
              <a:spcAft>
                <a:spcPts val="0"/>
              </a:spcAft>
              <a:buNone/>
            </a:pPr>
            <a:r>
              <a:rPr lang="en" sz="1100" i="1">
                <a:solidFill>
                  <a:srgbClr val="000000"/>
                </a:solidFill>
                <a:latin typeface="Merriweather Light"/>
                <a:ea typeface="Merriweather Light"/>
                <a:cs typeface="Merriweather Light"/>
                <a:sym typeface="Merriweather Light"/>
              </a:rPr>
              <a:t>“I protect myself all the time and if it happens that I don’t agree with my partner that means nothing will happen. I abstain.” </a:t>
            </a:r>
            <a:endParaRPr sz="1100" i="1">
              <a:solidFill>
                <a:srgbClr val="000000"/>
              </a:solidFill>
              <a:latin typeface="Merriweather Light"/>
              <a:ea typeface="Merriweather Light"/>
              <a:cs typeface="Merriweather Light"/>
              <a:sym typeface="Merriweather Light"/>
            </a:endParaRPr>
          </a:p>
          <a:p>
            <a:pPr marL="0" marR="0" lvl="0" indent="0" algn="l" rtl="0">
              <a:lnSpc>
                <a:spcPct val="100000"/>
              </a:lnSpc>
              <a:spcBef>
                <a:spcPts val="0"/>
              </a:spcBef>
              <a:spcAft>
                <a:spcPts val="0"/>
              </a:spcAft>
              <a:buNone/>
            </a:pPr>
            <a:r>
              <a:rPr lang="en" sz="1100">
                <a:solidFill>
                  <a:srgbClr val="000000"/>
                </a:solidFill>
                <a:latin typeface="Roboto"/>
                <a:ea typeface="Roboto"/>
                <a:cs typeface="Roboto"/>
                <a:sym typeface="Roboto"/>
              </a:rPr>
              <a:t>- Young woman in Mpumalanga</a:t>
            </a:r>
            <a:endParaRPr sz="1100" i="1">
              <a:solidFill>
                <a:srgbClr val="000000"/>
              </a:solidFill>
              <a:latin typeface="Merriweather Light"/>
              <a:ea typeface="Merriweather Light"/>
              <a:cs typeface="Merriweather Light"/>
              <a:sym typeface="Merriweather Light"/>
            </a:endParaRPr>
          </a:p>
        </p:txBody>
      </p:sp>
      <p:sp>
        <p:nvSpPr>
          <p:cNvPr id="202" name="Google Shape;202;p19"/>
          <p:cNvSpPr/>
          <p:nvPr/>
        </p:nvSpPr>
        <p:spPr>
          <a:xfrm>
            <a:off x="8525350" y="3164800"/>
            <a:ext cx="444900" cy="341400"/>
          </a:xfrm>
          <a:prstGeom prst="uturnArrow">
            <a:avLst>
              <a:gd name="adj1" fmla="val 22241"/>
              <a:gd name="adj2" fmla="val 24486"/>
              <a:gd name="adj3" fmla="val 25000"/>
              <a:gd name="adj4" fmla="val 43750"/>
              <a:gd name="adj5" fmla="val 98067"/>
            </a:avLst>
          </a:prstGeom>
          <a:solidFill>
            <a:srgbClr val="FFA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txBox="1"/>
          <p:nvPr/>
        </p:nvSpPr>
        <p:spPr>
          <a:xfrm>
            <a:off x="4473325" y="2753488"/>
            <a:ext cx="31737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rgbClr val="000000"/>
              </a:buClr>
              <a:buSzPts val="1100"/>
              <a:buFont typeface="Arial"/>
              <a:buNone/>
            </a:pPr>
            <a:r>
              <a:rPr lang="en" sz="1200">
                <a:solidFill>
                  <a:srgbClr val="FFADD5"/>
                </a:solidFill>
                <a:latin typeface="Roboto"/>
                <a:ea typeface="Roboto"/>
                <a:cs typeface="Roboto"/>
                <a:sym typeface="Roboto"/>
              </a:rPr>
              <a:t>EXTERNALLY FOCUSSED</a:t>
            </a:r>
            <a:endParaRPr sz="1200">
              <a:solidFill>
                <a:srgbClr val="FFADD5"/>
              </a:solidFill>
              <a:latin typeface="Roboto"/>
              <a:ea typeface="Roboto"/>
              <a:cs typeface="Roboto"/>
              <a:sym typeface="Roboto"/>
            </a:endParaRPr>
          </a:p>
          <a:p>
            <a:pPr marL="0" lvl="0" indent="0" algn="l" rtl="0">
              <a:lnSpc>
                <a:spcPct val="100000"/>
              </a:lnSpc>
              <a:spcBef>
                <a:spcPts val="0"/>
              </a:spcBef>
              <a:spcAft>
                <a:spcPts val="0"/>
              </a:spcAft>
              <a:buClr>
                <a:srgbClr val="000000"/>
              </a:buClr>
              <a:buSzPts val="1100"/>
              <a:buFont typeface="Arial"/>
              <a:buNone/>
            </a:pPr>
            <a:r>
              <a:rPr lang="en" sz="1500">
                <a:solidFill>
                  <a:srgbClr val="FFADD5"/>
                </a:solidFill>
                <a:latin typeface="Roboto Medium"/>
                <a:ea typeface="Roboto Medium"/>
                <a:cs typeface="Roboto Medium"/>
                <a:sym typeface="Roboto Medium"/>
              </a:rPr>
              <a:t>62% of AGYW prioritise the needs of others in their relationships.</a:t>
            </a:r>
            <a:endParaRPr sz="1500">
              <a:solidFill>
                <a:srgbClr val="FFADD5"/>
              </a:solidFill>
              <a:latin typeface="Roboto Medium"/>
              <a:ea typeface="Roboto Medium"/>
              <a:cs typeface="Roboto Medium"/>
              <a:sym typeface="Roboto Medium"/>
            </a:endParaRPr>
          </a:p>
        </p:txBody>
      </p:sp>
      <p:sp>
        <p:nvSpPr>
          <p:cNvPr id="204" name="Google Shape;204;p19"/>
          <p:cNvSpPr txBox="1"/>
          <p:nvPr/>
        </p:nvSpPr>
        <p:spPr>
          <a:xfrm>
            <a:off x="9100425" y="2753488"/>
            <a:ext cx="28113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rgbClr val="000000"/>
              </a:buClr>
              <a:buSzPts val="1100"/>
              <a:buFont typeface="Arial"/>
              <a:buNone/>
            </a:pPr>
            <a:r>
              <a:rPr lang="en" sz="1200">
                <a:solidFill>
                  <a:srgbClr val="FFADD5"/>
                </a:solidFill>
                <a:latin typeface="Roboto"/>
                <a:ea typeface="Roboto"/>
                <a:cs typeface="Roboto"/>
                <a:sym typeface="Roboto"/>
              </a:rPr>
              <a:t>INTERNALLY FOCUSSED</a:t>
            </a:r>
            <a:endParaRPr sz="1500" b="1">
              <a:solidFill>
                <a:srgbClr val="FFADD5"/>
              </a:solidFill>
              <a:latin typeface="Proxima Nova"/>
              <a:ea typeface="Proxima Nova"/>
              <a:cs typeface="Proxima Nova"/>
              <a:sym typeface="Proxima Nova"/>
            </a:endParaRPr>
          </a:p>
          <a:p>
            <a:pPr marL="0" lvl="0" indent="0" algn="l" rtl="0">
              <a:lnSpc>
                <a:spcPct val="100000"/>
              </a:lnSpc>
              <a:spcBef>
                <a:spcPts val="0"/>
              </a:spcBef>
              <a:spcAft>
                <a:spcPts val="0"/>
              </a:spcAft>
              <a:buClr>
                <a:srgbClr val="000000"/>
              </a:buClr>
              <a:buSzPts val="1100"/>
              <a:buFont typeface="Arial"/>
              <a:buNone/>
            </a:pPr>
            <a:r>
              <a:rPr lang="en" sz="1500">
                <a:solidFill>
                  <a:srgbClr val="FFADD5"/>
                </a:solidFill>
                <a:latin typeface="Roboto Medium"/>
                <a:ea typeface="Roboto Medium"/>
                <a:cs typeface="Roboto Medium"/>
                <a:sym typeface="Roboto Medium"/>
              </a:rPr>
              <a:t>38% of AGYW prioritize their sexual health in relationships.</a:t>
            </a:r>
            <a:endParaRPr sz="1500">
              <a:solidFill>
                <a:srgbClr val="FFADD5"/>
              </a:solidFill>
              <a:latin typeface="Proxima Nova"/>
              <a:ea typeface="Proxima Nova"/>
              <a:cs typeface="Proxima Nova"/>
              <a:sym typeface="Proxima Nova"/>
            </a:endParaRPr>
          </a:p>
        </p:txBody>
      </p:sp>
      <p:sp>
        <p:nvSpPr>
          <p:cNvPr id="205" name="Google Shape;205;p19"/>
          <p:cNvSpPr txBox="1"/>
          <p:nvPr/>
        </p:nvSpPr>
        <p:spPr>
          <a:xfrm>
            <a:off x="5379322" y="2191393"/>
            <a:ext cx="2366400" cy="384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en" sz="1300">
                <a:solidFill>
                  <a:srgbClr val="394C69"/>
                </a:solidFill>
                <a:latin typeface="Roboto Medium"/>
                <a:ea typeface="Roboto Medium"/>
                <a:cs typeface="Roboto Medium"/>
                <a:sym typeface="Roboto Medium"/>
              </a:rPr>
              <a:t>‘pre-flip’ </a:t>
            </a:r>
            <a:endParaRPr sz="1300">
              <a:solidFill>
                <a:srgbClr val="394C69"/>
              </a:solidFill>
              <a:latin typeface="Proxima Nova"/>
              <a:ea typeface="Proxima Nova"/>
              <a:cs typeface="Proxima Nova"/>
              <a:sym typeface="Proxima Nova"/>
            </a:endParaRPr>
          </a:p>
        </p:txBody>
      </p:sp>
      <p:sp>
        <p:nvSpPr>
          <p:cNvPr id="206" name="Google Shape;206;p19"/>
          <p:cNvSpPr txBox="1"/>
          <p:nvPr/>
        </p:nvSpPr>
        <p:spPr>
          <a:xfrm>
            <a:off x="9223497" y="2191393"/>
            <a:ext cx="2366400" cy="3849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rgbClr val="000000"/>
              </a:buClr>
              <a:buSzPts val="1100"/>
              <a:buFont typeface="Arial"/>
              <a:buNone/>
            </a:pPr>
            <a:r>
              <a:rPr lang="en" sz="1300">
                <a:solidFill>
                  <a:srgbClr val="394C69"/>
                </a:solidFill>
                <a:latin typeface="Roboto Medium"/>
                <a:ea typeface="Roboto Medium"/>
                <a:cs typeface="Roboto Medium"/>
                <a:sym typeface="Roboto Medium"/>
              </a:rPr>
              <a:t>‘post-flip’ </a:t>
            </a:r>
            <a:endParaRPr sz="1300">
              <a:solidFill>
                <a:srgbClr val="394C69"/>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210"/>
        <p:cNvGrpSpPr/>
        <p:nvPr/>
      </p:nvGrpSpPr>
      <p:grpSpPr>
        <a:xfrm>
          <a:off x="0" y="0"/>
          <a:ext cx="0" cy="0"/>
          <a:chOff x="0" y="0"/>
          <a:chExt cx="0" cy="0"/>
        </a:xfrm>
      </p:grpSpPr>
      <p:sp>
        <p:nvSpPr>
          <p:cNvPr id="211" name="Google Shape;211;p20"/>
          <p:cNvSpPr/>
          <p:nvPr/>
        </p:nvSpPr>
        <p:spPr>
          <a:xfrm>
            <a:off x="229250" y="831450"/>
            <a:ext cx="4098900" cy="25443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212" name="Google Shape;212;p20"/>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3" name="Google Shape;213;p20"/>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a:solidFill>
                  <a:srgbClr val="394C69"/>
                </a:solidFill>
                <a:latin typeface="Roboto Black"/>
                <a:ea typeface="Roboto Black"/>
                <a:cs typeface="Roboto Black"/>
                <a:sym typeface="Roboto Black"/>
              </a:rPr>
              <a:t>Findings: AGYW Decision-Making</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Clr>
                <a:schemeClr val="dk1"/>
              </a:buClr>
              <a:buSzPts val="1100"/>
              <a:buFont typeface="Arial"/>
              <a:buNone/>
            </a:pPr>
            <a:endParaRPr sz="2400">
              <a:solidFill>
                <a:srgbClr val="394C69"/>
              </a:solidFill>
              <a:latin typeface="Roboto Black"/>
              <a:ea typeface="Roboto Black"/>
              <a:cs typeface="Roboto Black"/>
              <a:sym typeface="Roboto Black"/>
            </a:endParaRPr>
          </a:p>
        </p:txBody>
      </p:sp>
      <p:sp>
        <p:nvSpPr>
          <p:cNvPr id="214" name="Google Shape;214;p20"/>
          <p:cNvSpPr/>
          <p:nvPr/>
        </p:nvSpPr>
        <p:spPr>
          <a:xfrm>
            <a:off x="228600" y="803250"/>
            <a:ext cx="4029000" cy="1772100"/>
          </a:xfrm>
          <a:prstGeom prst="rect">
            <a:avLst/>
          </a:prstGeom>
          <a:noFill/>
          <a:ln>
            <a:noFill/>
          </a:ln>
        </p:spPr>
        <p:txBody>
          <a:bodyPr spcFirstLastPara="1" wrap="square" lIns="228600" tIns="91425" rIns="0" bIns="0" anchor="t" anchorCtr="0">
            <a:noAutofit/>
          </a:bodyPr>
          <a:lstStyle/>
          <a:p>
            <a:pPr marL="0" lvl="0" indent="0" algn="l" rtl="0">
              <a:spcBef>
                <a:spcPts val="0"/>
              </a:spcBef>
              <a:spcAft>
                <a:spcPts val="0"/>
              </a:spcAft>
              <a:buClr>
                <a:schemeClr val="dk1"/>
              </a:buClr>
              <a:buSzPts val="1100"/>
              <a:buFont typeface="Arial"/>
              <a:buNone/>
            </a:pPr>
            <a:r>
              <a:rPr lang="en" sz="3600" i="1">
                <a:solidFill>
                  <a:srgbClr val="F5EDE7"/>
                </a:solidFill>
                <a:latin typeface="Merriweather"/>
                <a:ea typeface="Merriweather"/>
                <a:cs typeface="Merriweather"/>
                <a:sym typeface="Merriweather"/>
              </a:rPr>
              <a:t>Distinct segments driven by their relationship goals</a:t>
            </a:r>
            <a:endParaRPr sz="3600">
              <a:solidFill>
                <a:srgbClr val="ECE3DD"/>
              </a:solidFill>
              <a:latin typeface="Roboto Black"/>
              <a:ea typeface="Roboto Black"/>
              <a:cs typeface="Roboto Black"/>
              <a:sym typeface="Roboto Black"/>
            </a:endParaRPr>
          </a:p>
        </p:txBody>
      </p:sp>
      <p:sp>
        <p:nvSpPr>
          <p:cNvPr id="215" name="Google Shape;215;p20"/>
          <p:cNvSpPr/>
          <p:nvPr/>
        </p:nvSpPr>
        <p:spPr>
          <a:xfrm>
            <a:off x="226575" y="3746250"/>
            <a:ext cx="2924100" cy="41076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One-size fits all solutions don’t work because AGYW are not all the same, even within the same demographics.</a:t>
            </a:r>
            <a:endParaRPr sz="2400" b="1">
              <a:solidFill>
                <a:srgbClr val="394C69"/>
              </a:solidFill>
              <a:latin typeface="Roboto Slab"/>
              <a:ea typeface="Roboto Slab"/>
              <a:cs typeface="Roboto Slab"/>
              <a:sym typeface="Roboto Slab"/>
            </a:endParaRPr>
          </a:p>
          <a:p>
            <a:pPr marL="0" lvl="0" indent="0" algn="l" rtl="0">
              <a:spcBef>
                <a:spcPts val="0"/>
              </a:spcBef>
              <a:spcAft>
                <a:spcPts val="0"/>
              </a:spcAft>
              <a:buNone/>
            </a:pPr>
            <a:endParaRPr sz="2400">
              <a:solidFill>
                <a:srgbClr val="394C69"/>
              </a:solidFill>
              <a:latin typeface="Roboto Slab"/>
              <a:ea typeface="Roboto Slab"/>
              <a:cs typeface="Roboto Slab"/>
              <a:sym typeface="Roboto Slab"/>
            </a:endParaRPr>
          </a:p>
        </p:txBody>
      </p:sp>
      <p:sp>
        <p:nvSpPr>
          <p:cNvPr id="216" name="Google Shape;216;p20"/>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8</a:t>
            </a:fld>
            <a:endParaRPr sz="2100">
              <a:solidFill>
                <a:srgbClr val="595959"/>
              </a:solidFill>
            </a:endParaRPr>
          </a:p>
        </p:txBody>
      </p:sp>
      <p:sp>
        <p:nvSpPr>
          <p:cNvPr id="217" name="Google Shape;217;p20"/>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320040" lvl="0" indent="-243840" algn="l" rtl="0">
              <a:lnSpc>
                <a:spcPct val="100000"/>
              </a:lnSpc>
              <a:spcBef>
                <a:spcPts val="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AGYW segments differ in their sexual decision-making power, risk perception and emotional response toward HIV.</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There is no magic bullet for prevention product attributes. </a:t>
            </a:r>
            <a:endParaRPr sz="2000">
              <a:solidFill>
                <a:srgbClr val="394C69"/>
              </a:solidFill>
              <a:latin typeface="Roboto Light"/>
              <a:ea typeface="Roboto Light"/>
              <a:cs typeface="Roboto Light"/>
              <a:sym typeface="Roboto Light"/>
            </a:endParaRPr>
          </a:p>
          <a:p>
            <a:pPr marL="914400" lvl="1" indent="-381000" algn="l" rtl="0">
              <a:lnSpc>
                <a:spcPct val="100000"/>
              </a:lnSpc>
              <a:spcBef>
                <a:spcPts val="1000"/>
              </a:spcBef>
              <a:spcAft>
                <a:spcPts val="100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Need to provide options so AGYW have flexibility to adapt to changing relationships and contexts.</a:t>
            </a:r>
            <a:endParaRPr sz="2000">
              <a:solidFill>
                <a:srgbClr val="394C69"/>
              </a:solidFill>
              <a:latin typeface="Roboto Light"/>
              <a:ea typeface="Roboto Light"/>
              <a:cs typeface="Roboto Light"/>
              <a:sym typeface="Roboto Light"/>
            </a:endParaRPr>
          </a:p>
        </p:txBody>
      </p:sp>
      <p:grpSp>
        <p:nvGrpSpPr>
          <p:cNvPr id="218" name="Google Shape;218;p20"/>
          <p:cNvGrpSpPr/>
          <p:nvPr/>
        </p:nvGrpSpPr>
        <p:grpSpPr>
          <a:xfrm>
            <a:off x="4517974" y="822025"/>
            <a:ext cx="7426883" cy="3866745"/>
            <a:chOff x="5555890" y="2548868"/>
            <a:chExt cx="4340161" cy="2913900"/>
          </a:xfrm>
        </p:grpSpPr>
        <p:sp>
          <p:nvSpPr>
            <p:cNvPr id="219" name="Google Shape;219;p20"/>
            <p:cNvSpPr/>
            <p:nvPr/>
          </p:nvSpPr>
          <p:spPr>
            <a:xfrm>
              <a:off x="5555890" y="2548868"/>
              <a:ext cx="1299900" cy="2913900"/>
            </a:xfrm>
            <a:prstGeom prst="roundRect">
              <a:avLst>
                <a:gd name="adj" fmla="val 4837"/>
              </a:avLst>
            </a:prstGeom>
            <a:solidFill>
              <a:srgbClr val="37C9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0" name="Google Shape;220;p20"/>
            <p:cNvSpPr/>
            <p:nvPr/>
          </p:nvSpPr>
          <p:spPr>
            <a:xfrm>
              <a:off x="8596150" y="2548868"/>
              <a:ext cx="1299900" cy="2913900"/>
            </a:xfrm>
            <a:prstGeom prst="roundRect">
              <a:avLst>
                <a:gd name="adj" fmla="val 4837"/>
              </a:avLst>
            </a:prstGeom>
            <a:solidFill>
              <a:srgbClr val="B991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1" name="Google Shape;221;p20"/>
            <p:cNvSpPr/>
            <p:nvPr/>
          </p:nvSpPr>
          <p:spPr>
            <a:xfrm>
              <a:off x="7019196" y="2548868"/>
              <a:ext cx="1434900" cy="2913900"/>
            </a:xfrm>
            <a:prstGeom prst="roundRect">
              <a:avLst>
                <a:gd name="adj" fmla="val 0"/>
              </a:avLst>
            </a:prstGeom>
            <a:solidFill>
              <a:srgbClr val="FAA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0"/>
            <p:cNvSpPr/>
            <p:nvPr/>
          </p:nvSpPr>
          <p:spPr>
            <a:xfrm>
              <a:off x="5719303" y="2548868"/>
              <a:ext cx="1299900" cy="2913900"/>
            </a:xfrm>
            <a:prstGeom prst="roundRect">
              <a:avLst>
                <a:gd name="adj" fmla="val 0"/>
              </a:avLst>
            </a:prstGeom>
            <a:solidFill>
              <a:srgbClr val="37C9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3" name="Google Shape;223;p20"/>
            <p:cNvSpPr/>
            <p:nvPr/>
          </p:nvSpPr>
          <p:spPr>
            <a:xfrm>
              <a:off x="8454096" y="2548868"/>
              <a:ext cx="1299900" cy="2913900"/>
            </a:xfrm>
            <a:prstGeom prst="roundRect">
              <a:avLst>
                <a:gd name="adj" fmla="val 0"/>
              </a:avLst>
            </a:prstGeom>
            <a:solidFill>
              <a:srgbClr val="B991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24" name="Google Shape;224;p20"/>
          <p:cNvGrpSpPr/>
          <p:nvPr/>
        </p:nvGrpSpPr>
        <p:grpSpPr>
          <a:xfrm>
            <a:off x="7318925" y="1323638"/>
            <a:ext cx="2163376" cy="2243153"/>
            <a:chOff x="7192730" y="4041875"/>
            <a:chExt cx="1264245" cy="1310866"/>
          </a:xfrm>
        </p:grpSpPr>
        <p:pic>
          <p:nvPicPr>
            <p:cNvPr id="225" name="Google Shape;225;p20"/>
            <p:cNvPicPr preferRelativeResize="0"/>
            <p:nvPr/>
          </p:nvPicPr>
          <p:blipFill>
            <a:blip r:embed="rId3">
              <a:alphaModFix/>
            </a:blip>
            <a:stretch>
              <a:fillRect/>
            </a:stretch>
          </p:blipFill>
          <p:spPr>
            <a:xfrm>
              <a:off x="7192730" y="4188954"/>
              <a:ext cx="1264240" cy="1163786"/>
            </a:xfrm>
            <a:prstGeom prst="rect">
              <a:avLst/>
            </a:prstGeom>
            <a:noFill/>
            <a:ln>
              <a:noFill/>
            </a:ln>
          </p:spPr>
        </p:pic>
        <p:sp>
          <p:nvSpPr>
            <p:cNvPr id="226" name="Google Shape;226;p20"/>
            <p:cNvSpPr/>
            <p:nvPr/>
          </p:nvSpPr>
          <p:spPr>
            <a:xfrm rot="-5400000">
              <a:off x="7965575" y="4128575"/>
              <a:ext cx="578100" cy="404700"/>
            </a:xfrm>
            <a:prstGeom prst="triangle">
              <a:avLst>
                <a:gd name="adj" fmla="val 49586"/>
              </a:avLst>
            </a:prstGeom>
            <a:solidFill>
              <a:srgbClr val="FAA6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27" name="Google Shape;227;p20"/>
          <p:cNvGrpSpPr/>
          <p:nvPr/>
        </p:nvGrpSpPr>
        <p:grpSpPr>
          <a:xfrm>
            <a:off x="4856371" y="1236367"/>
            <a:ext cx="2170572" cy="2330386"/>
            <a:chOff x="5753650" y="3990875"/>
            <a:chExt cx="1268450" cy="1361843"/>
          </a:xfrm>
        </p:grpSpPr>
        <p:pic>
          <p:nvPicPr>
            <p:cNvPr id="228" name="Google Shape;228;p20"/>
            <p:cNvPicPr preferRelativeResize="0"/>
            <p:nvPr/>
          </p:nvPicPr>
          <p:blipFill>
            <a:blip r:embed="rId4">
              <a:alphaModFix/>
            </a:blip>
            <a:stretch>
              <a:fillRect/>
            </a:stretch>
          </p:blipFill>
          <p:spPr>
            <a:xfrm>
              <a:off x="5753650" y="4193244"/>
              <a:ext cx="1264252" cy="1159473"/>
            </a:xfrm>
            <a:prstGeom prst="rect">
              <a:avLst/>
            </a:prstGeom>
            <a:noFill/>
            <a:ln>
              <a:noFill/>
            </a:ln>
          </p:spPr>
        </p:pic>
        <p:sp>
          <p:nvSpPr>
            <p:cNvPr id="229" name="Google Shape;229;p20"/>
            <p:cNvSpPr/>
            <p:nvPr/>
          </p:nvSpPr>
          <p:spPr>
            <a:xfrm rot="-5400000">
              <a:off x="6494550" y="4113725"/>
              <a:ext cx="650400" cy="404700"/>
            </a:xfrm>
            <a:prstGeom prst="triangle">
              <a:avLst>
                <a:gd name="adj" fmla="val 49586"/>
              </a:avLst>
            </a:prstGeom>
            <a:solidFill>
              <a:srgbClr val="37C9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30" name="Google Shape;230;p20"/>
          <p:cNvGrpSpPr/>
          <p:nvPr/>
        </p:nvGrpSpPr>
        <p:grpSpPr>
          <a:xfrm>
            <a:off x="9781459" y="1274869"/>
            <a:ext cx="2163367" cy="2291920"/>
            <a:chOff x="8631799" y="4013375"/>
            <a:chExt cx="1264240" cy="1339364"/>
          </a:xfrm>
        </p:grpSpPr>
        <p:pic>
          <p:nvPicPr>
            <p:cNvPr id="231" name="Google Shape;231;p20"/>
            <p:cNvPicPr preferRelativeResize="0"/>
            <p:nvPr/>
          </p:nvPicPr>
          <p:blipFill>
            <a:blip r:embed="rId5">
              <a:alphaModFix/>
            </a:blip>
            <a:stretch>
              <a:fillRect/>
            </a:stretch>
          </p:blipFill>
          <p:spPr>
            <a:xfrm>
              <a:off x="8631799" y="4188953"/>
              <a:ext cx="1264240" cy="1163786"/>
            </a:xfrm>
            <a:prstGeom prst="rect">
              <a:avLst/>
            </a:prstGeom>
            <a:noFill/>
            <a:ln>
              <a:noFill/>
            </a:ln>
          </p:spPr>
        </p:pic>
        <p:sp>
          <p:nvSpPr>
            <p:cNvPr id="232" name="Google Shape;232;p20"/>
            <p:cNvSpPr/>
            <p:nvPr/>
          </p:nvSpPr>
          <p:spPr>
            <a:xfrm rot="-5400000">
              <a:off x="9386825" y="4113725"/>
              <a:ext cx="605400" cy="404700"/>
            </a:xfrm>
            <a:prstGeom prst="triangle">
              <a:avLst>
                <a:gd name="adj" fmla="val 49586"/>
              </a:avLst>
            </a:prstGeom>
            <a:solidFill>
              <a:srgbClr val="B991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33" name="Google Shape;233;p20"/>
          <p:cNvSpPr txBox="1"/>
          <p:nvPr/>
        </p:nvSpPr>
        <p:spPr>
          <a:xfrm>
            <a:off x="4716702" y="838999"/>
            <a:ext cx="2476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500" b="1">
                <a:solidFill>
                  <a:srgbClr val="394C69"/>
                </a:solidFill>
                <a:latin typeface="Roboto Slab"/>
                <a:ea typeface="Roboto Slab"/>
                <a:cs typeface="Roboto Slab"/>
                <a:sym typeface="Roboto Slab"/>
              </a:rPr>
              <a:t>Lifestyle</a:t>
            </a:r>
            <a:endParaRPr sz="1500" b="1">
              <a:solidFill>
                <a:srgbClr val="394C69"/>
              </a:solidFill>
              <a:latin typeface="Roboto Slab"/>
              <a:ea typeface="Roboto Slab"/>
              <a:cs typeface="Roboto Slab"/>
              <a:sym typeface="Roboto Slab"/>
            </a:endParaRPr>
          </a:p>
          <a:p>
            <a:pPr marL="0" marR="0" lvl="0" indent="0" algn="l" rtl="0">
              <a:lnSpc>
                <a:spcPct val="100000"/>
              </a:lnSpc>
              <a:spcBef>
                <a:spcPts val="0"/>
              </a:spcBef>
              <a:spcAft>
                <a:spcPts val="0"/>
              </a:spcAft>
              <a:buNone/>
            </a:pPr>
            <a:r>
              <a:rPr lang="en" sz="1500" b="1">
                <a:solidFill>
                  <a:srgbClr val="394C69"/>
                </a:solidFill>
                <a:latin typeface="Roboto Slab"/>
                <a:ea typeface="Roboto Slab"/>
                <a:cs typeface="Roboto Slab"/>
                <a:sym typeface="Roboto Slab"/>
              </a:rPr>
              <a:t>Lulu</a:t>
            </a:r>
            <a:r>
              <a:rPr lang="en" b="1">
                <a:solidFill>
                  <a:srgbClr val="FFFFFF"/>
                </a:solidFill>
                <a:latin typeface="Merriweather"/>
                <a:ea typeface="Merriweather"/>
                <a:cs typeface="Merriweather"/>
                <a:sym typeface="Merriweather"/>
              </a:rPr>
              <a:t> </a:t>
            </a:r>
            <a:endParaRPr b="1">
              <a:latin typeface="Merriweather"/>
              <a:ea typeface="Merriweather"/>
              <a:cs typeface="Merriweather"/>
              <a:sym typeface="Merriweather"/>
            </a:endParaRPr>
          </a:p>
        </p:txBody>
      </p:sp>
      <p:sp>
        <p:nvSpPr>
          <p:cNvPr id="234" name="Google Shape;234;p20"/>
          <p:cNvSpPr txBox="1"/>
          <p:nvPr/>
        </p:nvSpPr>
        <p:spPr>
          <a:xfrm>
            <a:off x="7225484" y="838990"/>
            <a:ext cx="2256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394C69"/>
                </a:solidFill>
                <a:latin typeface="Roboto Slab"/>
                <a:ea typeface="Roboto Slab"/>
                <a:cs typeface="Roboto Slab"/>
                <a:sym typeface="Roboto Slab"/>
              </a:rPr>
              <a:t>Affirmation</a:t>
            </a:r>
            <a:endParaRPr sz="1500" b="1">
              <a:solidFill>
                <a:srgbClr val="394C69"/>
              </a:solidFill>
              <a:latin typeface="Roboto Slab"/>
              <a:ea typeface="Roboto Slab"/>
              <a:cs typeface="Roboto Slab"/>
              <a:sym typeface="Roboto Slab"/>
            </a:endParaRPr>
          </a:p>
          <a:p>
            <a:pPr marL="0" lvl="0" indent="0" algn="l" rtl="0">
              <a:spcBef>
                <a:spcPts val="0"/>
              </a:spcBef>
              <a:spcAft>
                <a:spcPts val="0"/>
              </a:spcAft>
              <a:buNone/>
            </a:pPr>
            <a:r>
              <a:rPr lang="en" sz="1500" b="1">
                <a:solidFill>
                  <a:srgbClr val="394C69"/>
                </a:solidFill>
                <a:latin typeface="Roboto Slab"/>
                <a:ea typeface="Roboto Slab"/>
                <a:cs typeface="Roboto Slab"/>
                <a:sym typeface="Roboto Slab"/>
              </a:rPr>
              <a:t>Ayabonga</a:t>
            </a:r>
            <a:endParaRPr sz="1500" b="1">
              <a:solidFill>
                <a:srgbClr val="394C69"/>
              </a:solidFill>
              <a:latin typeface="Roboto Slab"/>
              <a:ea typeface="Roboto Slab"/>
              <a:cs typeface="Roboto Slab"/>
              <a:sym typeface="Roboto Slab"/>
            </a:endParaRPr>
          </a:p>
        </p:txBody>
      </p:sp>
      <p:sp>
        <p:nvSpPr>
          <p:cNvPr id="235" name="Google Shape;235;p20"/>
          <p:cNvSpPr txBox="1"/>
          <p:nvPr/>
        </p:nvSpPr>
        <p:spPr>
          <a:xfrm>
            <a:off x="9711013" y="838990"/>
            <a:ext cx="2224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00" b="1">
                <a:solidFill>
                  <a:srgbClr val="394C69"/>
                </a:solidFill>
                <a:latin typeface="Roboto Slab"/>
                <a:ea typeface="Roboto Slab"/>
                <a:cs typeface="Roboto Slab"/>
                <a:sym typeface="Roboto Slab"/>
              </a:rPr>
              <a:t>Respect</a:t>
            </a:r>
            <a:endParaRPr sz="1500" b="1">
              <a:solidFill>
                <a:srgbClr val="394C69"/>
              </a:solidFill>
              <a:latin typeface="Roboto Slab"/>
              <a:ea typeface="Roboto Slab"/>
              <a:cs typeface="Roboto Slab"/>
              <a:sym typeface="Roboto Slab"/>
            </a:endParaRPr>
          </a:p>
          <a:p>
            <a:pPr marL="0" lvl="0" indent="0" algn="l" rtl="0">
              <a:spcBef>
                <a:spcPts val="0"/>
              </a:spcBef>
              <a:spcAft>
                <a:spcPts val="0"/>
              </a:spcAft>
              <a:buNone/>
            </a:pPr>
            <a:r>
              <a:rPr lang="en" sz="1500" b="1">
                <a:solidFill>
                  <a:srgbClr val="394C69"/>
                </a:solidFill>
                <a:latin typeface="Roboto Slab"/>
                <a:ea typeface="Roboto Slab"/>
                <a:cs typeface="Roboto Slab"/>
                <a:sym typeface="Roboto Slab"/>
              </a:rPr>
              <a:t>Rethabile</a:t>
            </a:r>
            <a:endParaRPr sz="1500" b="1">
              <a:solidFill>
                <a:srgbClr val="394C69"/>
              </a:solidFill>
              <a:latin typeface="Roboto Slab"/>
              <a:ea typeface="Roboto Slab"/>
              <a:cs typeface="Roboto Slab"/>
              <a:sym typeface="Roboto Slab"/>
            </a:endParaRPr>
          </a:p>
        </p:txBody>
      </p:sp>
      <p:pic>
        <p:nvPicPr>
          <p:cNvPr id="236" name="Google Shape;236;p20"/>
          <p:cNvPicPr preferRelativeResize="0"/>
          <p:nvPr/>
        </p:nvPicPr>
        <p:blipFill>
          <a:blip r:embed="rId6">
            <a:alphaModFix/>
          </a:blip>
          <a:stretch>
            <a:fillRect/>
          </a:stretch>
        </p:blipFill>
        <p:spPr>
          <a:xfrm>
            <a:off x="9851637" y="1500913"/>
            <a:ext cx="340062" cy="260541"/>
          </a:xfrm>
          <a:prstGeom prst="rect">
            <a:avLst/>
          </a:prstGeom>
          <a:noFill/>
          <a:ln>
            <a:noFill/>
          </a:ln>
        </p:spPr>
      </p:pic>
      <p:pic>
        <p:nvPicPr>
          <p:cNvPr id="237" name="Google Shape;237;p20"/>
          <p:cNvPicPr preferRelativeResize="0"/>
          <p:nvPr/>
        </p:nvPicPr>
        <p:blipFill>
          <a:blip r:embed="rId7">
            <a:alphaModFix/>
          </a:blip>
          <a:stretch>
            <a:fillRect/>
          </a:stretch>
        </p:blipFill>
        <p:spPr>
          <a:xfrm>
            <a:off x="4830138" y="1430437"/>
            <a:ext cx="286396" cy="299884"/>
          </a:xfrm>
          <a:prstGeom prst="rect">
            <a:avLst/>
          </a:prstGeom>
          <a:noFill/>
          <a:ln>
            <a:noFill/>
          </a:ln>
        </p:spPr>
      </p:pic>
      <p:pic>
        <p:nvPicPr>
          <p:cNvPr id="238" name="Google Shape;238;p20"/>
          <p:cNvPicPr preferRelativeResize="0"/>
          <p:nvPr/>
        </p:nvPicPr>
        <p:blipFill>
          <a:blip r:embed="rId8">
            <a:alphaModFix/>
          </a:blip>
          <a:stretch>
            <a:fillRect/>
          </a:stretch>
        </p:blipFill>
        <p:spPr>
          <a:xfrm>
            <a:off x="7314060" y="1493461"/>
            <a:ext cx="340060" cy="299884"/>
          </a:xfrm>
          <a:prstGeom prst="rect">
            <a:avLst/>
          </a:prstGeom>
          <a:noFill/>
          <a:ln>
            <a:noFill/>
          </a:ln>
        </p:spPr>
      </p:pic>
      <p:sp>
        <p:nvSpPr>
          <p:cNvPr id="239" name="Google Shape;239;p20"/>
          <p:cNvSpPr txBox="1"/>
          <p:nvPr/>
        </p:nvSpPr>
        <p:spPr>
          <a:xfrm>
            <a:off x="4715831" y="3745576"/>
            <a:ext cx="2310900" cy="891300"/>
          </a:xfrm>
          <a:prstGeom prst="rect">
            <a:avLst/>
          </a:prstGeom>
          <a:noFill/>
          <a:ln>
            <a:noFill/>
          </a:ln>
        </p:spPr>
        <p:txBody>
          <a:bodyPr spcFirstLastPara="1" wrap="square" lIns="0" tIns="3800" rIns="0" bIns="0" anchor="t" anchorCtr="0">
            <a:noAutofit/>
          </a:bodyPr>
          <a:lstStyle/>
          <a:p>
            <a:pPr marL="107999" marR="165100" lvl="0" indent="0" algn="l" rtl="0">
              <a:lnSpc>
                <a:spcPct val="101699"/>
              </a:lnSpc>
              <a:spcBef>
                <a:spcPts val="505"/>
              </a:spcBef>
              <a:spcAft>
                <a:spcPts val="0"/>
              </a:spcAft>
              <a:buNone/>
            </a:pPr>
            <a:r>
              <a:rPr lang="en" sz="1500" b="1">
                <a:solidFill>
                  <a:srgbClr val="394C69"/>
                </a:solidFill>
                <a:latin typeface="Roboto Slab"/>
                <a:ea typeface="Roboto Slab"/>
                <a:cs typeface="Roboto Slab"/>
                <a:sym typeface="Roboto Slab"/>
              </a:rPr>
              <a:t>Prioritizes functional  or material needs</a:t>
            </a:r>
            <a:endParaRPr sz="1000" b="1">
              <a:solidFill>
                <a:srgbClr val="F1FAEE"/>
              </a:solidFill>
              <a:latin typeface="Proxima Nova"/>
              <a:ea typeface="Proxima Nova"/>
              <a:cs typeface="Proxima Nova"/>
              <a:sym typeface="Proxima Nova"/>
            </a:endParaRPr>
          </a:p>
        </p:txBody>
      </p:sp>
      <p:sp>
        <p:nvSpPr>
          <p:cNvPr id="240" name="Google Shape;240;p20"/>
          <p:cNvSpPr txBox="1"/>
          <p:nvPr/>
        </p:nvSpPr>
        <p:spPr>
          <a:xfrm>
            <a:off x="7203455" y="3745576"/>
            <a:ext cx="2426700" cy="891300"/>
          </a:xfrm>
          <a:prstGeom prst="rect">
            <a:avLst/>
          </a:prstGeom>
          <a:noFill/>
          <a:ln>
            <a:noFill/>
          </a:ln>
        </p:spPr>
        <p:txBody>
          <a:bodyPr spcFirstLastPara="1" wrap="square" lIns="0" tIns="3800" rIns="0" bIns="0" anchor="t" anchorCtr="0">
            <a:noAutofit/>
          </a:bodyPr>
          <a:lstStyle/>
          <a:p>
            <a:pPr marL="107999" marR="227965" lvl="0" indent="0" algn="l" rtl="0">
              <a:lnSpc>
                <a:spcPct val="101699"/>
              </a:lnSpc>
              <a:spcBef>
                <a:spcPts val="505"/>
              </a:spcBef>
              <a:spcAft>
                <a:spcPts val="0"/>
              </a:spcAft>
              <a:buNone/>
            </a:pPr>
            <a:r>
              <a:rPr lang="en" sz="1500" b="1">
                <a:solidFill>
                  <a:srgbClr val="394C69"/>
                </a:solidFill>
                <a:latin typeface="Roboto Slab"/>
                <a:ea typeface="Roboto Slab"/>
                <a:cs typeface="Roboto Slab"/>
                <a:sym typeface="Roboto Slab"/>
              </a:rPr>
              <a:t>Looks for emotional support, validation, and understanding</a:t>
            </a:r>
            <a:endParaRPr sz="1000" b="1">
              <a:solidFill>
                <a:srgbClr val="F1FAEE"/>
              </a:solidFill>
              <a:latin typeface="Proxima Nova"/>
              <a:ea typeface="Proxima Nova"/>
              <a:cs typeface="Proxima Nova"/>
              <a:sym typeface="Proxima Nova"/>
            </a:endParaRPr>
          </a:p>
        </p:txBody>
      </p:sp>
      <p:sp>
        <p:nvSpPr>
          <p:cNvPr id="241" name="Google Shape;241;p20"/>
          <p:cNvSpPr txBox="1"/>
          <p:nvPr/>
        </p:nvSpPr>
        <p:spPr>
          <a:xfrm>
            <a:off x="9672672" y="3746256"/>
            <a:ext cx="2224500" cy="891300"/>
          </a:xfrm>
          <a:prstGeom prst="rect">
            <a:avLst/>
          </a:prstGeom>
          <a:noFill/>
          <a:ln>
            <a:noFill/>
          </a:ln>
        </p:spPr>
        <p:txBody>
          <a:bodyPr spcFirstLastPara="1" wrap="square" lIns="0" tIns="0" rIns="0" bIns="0" anchor="t" anchorCtr="0">
            <a:noAutofit/>
          </a:bodyPr>
          <a:lstStyle/>
          <a:p>
            <a:pPr marL="107999" marR="227965" lvl="0" indent="0" algn="l" rtl="0">
              <a:lnSpc>
                <a:spcPct val="101699"/>
              </a:lnSpc>
              <a:spcBef>
                <a:spcPts val="505"/>
              </a:spcBef>
              <a:spcAft>
                <a:spcPts val="0"/>
              </a:spcAft>
              <a:buNone/>
            </a:pPr>
            <a:r>
              <a:rPr lang="en" sz="1500" b="1">
                <a:solidFill>
                  <a:srgbClr val="394C69"/>
                </a:solidFill>
                <a:latin typeface="Roboto Slab"/>
                <a:ea typeface="Roboto Slab"/>
                <a:cs typeface="Roboto Slab"/>
                <a:sym typeface="Roboto Slab"/>
              </a:rPr>
              <a:t>Looks for equity and being heard</a:t>
            </a:r>
            <a:endParaRPr sz="1000" b="1">
              <a:solidFill>
                <a:srgbClr val="F1FAEE"/>
              </a:solidFill>
              <a:latin typeface="Proxima Nova"/>
              <a:ea typeface="Proxima Nova"/>
              <a:cs typeface="Proxima Nova"/>
              <a:sym typeface="Proxima Nova"/>
            </a:endParaRPr>
          </a:p>
        </p:txBody>
      </p:sp>
      <p:sp>
        <p:nvSpPr>
          <p:cNvPr id="242" name="Google Shape;242;p20"/>
          <p:cNvSpPr txBox="1"/>
          <p:nvPr/>
        </p:nvSpPr>
        <p:spPr>
          <a:xfrm>
            <a:off x="4715825" y="3437418"/>
            <a:ext cx="2426700" cy="561000"/>
          </a:xfrm>
          <a:prstGeom prst="rect">
            <a:avLst/>
          </a:prstGeom>
          <a:noFill/>
          <a:ln>
            <a:noFill/>
          </a:ln>
        </p:spPr>
        <p:txBody>
          <a:bodyPr spcFirstLastPara="1" wrap="square" lIns="0" tIns="3800" rIns="0" bIns="0" anchor="t" anchorCtr="0">
            <a:noAutofit/>
          </a:bodyPr>
          <a:lstStyle/>
          <a:p>
            <a:pPr marL="107999" marR="165100" lvl="0" indent="0" algn="l" rtl="0">
              <a:lnSpc>
                <a:spcPct val="101699"/>
              </a:lnSpc>
              <a:spcBef>
                <a:spcPts val="505"/>
              </a:spcBef>
              <a:spcAft>
                <a:spcPts val="0"/>
              </a:spcAft>
              <a:buNone/>
            </a:pPr>
            <a:r>
              <a:rPr lang="en" sz="1950">
                <a:solidFill>
                  <a:srgbClr val="394C69"/>
                </a:solidFill>
                <a:latin typeface="Roboto Black"/>
                <a:ea typeface="Roboto Black"/>
                <a:cs typeface="Roboto Black"/>
                <a:sym typeface="Roboto Black"/>
              </a:rPr>
              <a:t>28%</a:t>
            </a:r>
            <a:endParaRPr sz="1000" b="1">
              <a:solidFill>
                <a:srgbClr val="F1FAEE"/>
              </a:solidFill>
              <a:latin typeface="Proxima Nova"/>
              <a:ea typeface="Proxima Nova"/>
              <a:cs typeface="Proxima Nova"/>
              <a:sym typeface="Proxima Nova"/>
            </a:endParaRPr>
          </a:p>
        </p:txBody>
      </p:sp>
      <p:sp>
        <p:nvSpPr>
          <p:cNvPr id="243" name="Google Shape;243;p20"/>
          <p:cNvSpPr txBox="1"/>
          <p:nvPr/>
        </p:nvSpPr>
        <p:spPr>
          <a:xfrm>
            <a:off x="7203458" y="3437418"/>
            <a:ext cx="2476200" cy="561000"/>
          </a:xfrm>
          <a:prstGeom prst="rect">
            <a:avLst/>
          </a:prstGeom>
          <a:noFill/>
          <a:ln>
            <a:noFill/>
          </a:ln>
        </p:spPr>
        <p:txBody>
          <a:bodyPr spcFirstLastPara="1" wrap="square" lIns="0" tIns="3800" rIns="0" bIns="0" anchor="t" anchorCtr="0">
            <a:noAutofit/>
          </a:bodyPr>
          <a:lstStyle/>
          <a:p>
            <a:pPr marL="107999" marR="227965" lvl="0" indent="0" algn="l" rtl="0">
              <a:lnSpc>
                <a:spcPct val="101699"/>
              </a:lnSpc>
              <a:spcBef>
                <a:spcPts val="505"/>
              </a:spcBef>
              <a:spcAft>
                <a:spcPts val="0"/>
              </a:spcAft>
              <a:buNone/>
            </a:pPr>
            <a:r>
              <a:rPr lang="en" sz="1950">
                <a:solidFill>
                  <a:srgbClr val="394C69"/>
                </a:solidFill>
                <a:latin typeface="Roboto Black"/>
                <a:ea typeface="Roboto Black"/>
                <a:cs typeface="Roboto Black"/>
                <a:sym typeface="Roboto Black"/>
              </a:rPr>
              <a:t>30%</a:t>
            </a:r>
            <a:endParaRPr sz="1000" b="1">
              <a:solidFill>
                <a:srgbClr val="F1FAEE"/>
              </a:solidFill>
              <a:latin typeface="Proxima Nova"/>
              <a:ea typeface="Proxima Nova"/>
              <a:cs typeface="Proxima Nova"/>
              <a:sym typeface="Proxima Nova"/>
            </a:endParaRPr>
          </a:p>
        </p:txBody>
      </p:sp>
      <p:sp>
        <p:nvSpPr>
          <p:cNvPr id="244" name="Google Shape;244;p20"/>
          <p:cNvSpPr txBox="1"/>
          <p:nvPr/>
        </p:nvSpPr>
        <p:spPr>
          <a:xfrm>
            <a:off x="9672671" y="3437844"/>
            <a:ext cx="2224500" cy="561000"/>
          </a:xfrm>
          <a:prstGeom prst="rect">
            <a:avLst/>
          </a:prstGeom>
          <a:noFill/>
          <a:ln>
            <a:noFill/>
          </a:ln>
        </p:spPr>
        <p:txBody>
          <a:bodyPr spcFirstLastPara="1" wrap="square" lIns="0" tIns="0" rIns="0" bIns="0" anchor="t" anchorCtr="0">
            <a:noAutofit/>
          </a:bodyPr>
          <a:lstStyle/>
          <a:p>
            <a:pPr marL="107999" marR="227965" lvl="0" indent="0" algn="l" rtl="0">
              <a:lnSpc>
                <a:spcPct val="101699"/>
              </a:lnSpc>
              <a:spcBef>
                <a:spcPts val="505"/>
              </a:spcBef>
              <a:spcAft>
                <a:spcPts val="0"/>
              </a:spcAft>
              <a:buNone/>
            </a:pPr>
            <a:r>
              <a:rPr lang="en" sz="1950">
                <a:solidFill>
                  <a:srgbClr val="394C69"/>
                </a:solidFill>
                <a:latin typeface="Roboto Black"/>
                <a:ea typeface="Roboto Black"/>
                <a:cs typeface="Roboto Black"/>
                <a:sym typeface="Roboto Black"/>
              </a:rPr>
              <a:t>42%</a:t>
            </a:r>
            <a:endParaRPr sz="1000" b="1">
              <a:solidFill>
                <a:srgbClr val="F1FAEE"/>
              </a:solidFill>
              <a:latin typeface="Proxima Nova"/>
              <a:ea typeface="Proxima Nova"/>
              <a:cs typeface="Proxima Nova"/>
              <a:sym typeface="Proxima Nova"/>
            </a:endParaRPr>
          </a:p>
        </p:txBody>
      </p:sp>
      <p:sp>
        <p:nvSpPr>
          <p:cNvPr id="245" name="Google Shape;245;p20"/>
          <p:cNvSpPr/>
          <p:nvPr/>
        </p:nvSpPr>
        <p:spPr>
          <a:xfrm>
            <a:off x="4543426" y="4791929"/>
            <a:ext cx="2476200" cy="1532100"/>
          </a:xfrm>
          <a:prstGeom prst="wedgeRectCallout">
            <a:avLst>
              <a:gd name="adj1" fmla="val -33171"/>
              <a:gd name="adj2" fmla="val 67589"/>
            </a:avLst>
          </a:prstGeom>
          <a:solidFill>
            <a:srgbClr val="37C9D6"/>
          </a:solidFill>
          <a:ln w="38100" cap="flat" cmpd="sng">
            <a:solidFill>
              <a:srgbClr val="F5EDE7"/>
            </a:solidFill>
            <a:prstDash val="solid"/>
            <a:round/>
            <a:headEnd type="none" w="sm" len="sm"/>
            <a:tailEnd type="none" w="sm" len="sm"/>
          </a:ln>
        </p:spPr>
        <p:txBody>
          <a:bodyPr spcFirstLastPara="1" wrap="square" lIns="182875" tIns="91425" rIns="90000" bIns="0" anchor="t" anchorCtr="0">
            <a:noAutofit/>
          </a:bodyPr>
          <a:lstStyle/>
          <a:p>
            <a:pPr marL="0" lvl="0" indent="0" algn="l" rtl="0">
              <a:spcBef>
                <a:spcPts val="400"/>
              </a:spcBef>
              <a:spcAft>
                <a:spcPts val="0"/>
              </a:spcAft>
              <a:buClr>
                <a:srgbClr val="000000"/>
              </a:buClr>
              <a:buSzPts val="1100"/>
              <a:buFont typeface="Arial"/>
              <a:buNone/>
            </a:pPr>
            <a:r>
              <a:rPr lang="en" sz="1000" i="1">
                <a:solidFill>
                  <a:srgbClr val="000000"/>
                </a:solidFill>
                <a:latin typeface="Merriweather Light"/>
                <a:ea typeface="Merriweather Light"/>
                <a:cs typeface="Merriweather Light"/>
                <a:sym typeface="Merriweather Light"/>
              </a:rPr>
              <a:t>"Yes, I have multiple partners,  but I have many needs. I also  deserve to have an iphone and have a weave. Yes, I got it the way I got it, but I don’t care  what people think."</a:t>
            </a:r>
            <a:endParaRPr sz="1000">
              <a:solidFill>
                <a:srgbClr val="000000"/>
              </a:solidFill>
              <a:latin typeface="Roboto"/>
              <a:ea typeface="Roboto"/>
              <a:cs typeface="Roboto"/>
              <a:sym typeface="Roboto"/>
            </a:endParaRPr>
          </a:p>
        </p:txBody>
      </p:sp>
      <p:sp>
        <p:nvSpPr>
          <p:cNvPr id="246" name="Google Shape;246;p20"/>
          <p:cNvSpPr/>
          <p:nvPr/>
        </p:nvSpPr>
        <p:spPr>
          <a:xfrm>
            <a:off x="7030921" y="4791929"/>
            <a:ext cx="2476200" cy="1532100"/>
          </a:xfrm>
          <a:prstGeom prst="wedgeRectCallout">
            <a:avLst>
              <a:gd name="adj1" fmla="val -33171"/>
              <a:gd name="adj2" fmla="val 67589"/>
            </a:avLst>
          </a:prstGeom>
          <a:solidFill>
            <a:srgbClr val="FAA64A"/>
          </a:solidFill>
          <a:ln w="38100" cap="flat" cmpd="sng">
            <a:solidFill>
              <a:srgbClr val="F5EDE7"/>
            </a:solidFill>
            <a:prstDash val="solid"/>
            <a:round/>
            <a:headEnd type="none" w="sm" len="sm"/>
            <a:tailEnd type="none" w="sm" len="sm"/>
          </a:ln>
        </p:spPr>
        <p:txBody>
          <a:bodyPr spcFirstLastPara="1" wrap="square" lIns="182875" tIns="91425" rIns="90000" bIns="0" anchor="t" anchorCtr="0">
            <a:noAutofit/>
          </a:bodyPr>
          <a:lstStyle/>
          <a:p>
            <a:pPr marL="0" lvl="0" indent="0" algn="l" rtl="0">
              <a:spcBef>
                <a:spcPts val="400"/>
              </a:spcBef>
              <a:spcAft>
                <a:spcPts val="0"/>
              </a:spcAft>
              <a:buClr>
                <a:srgbClr val="000000"/>
              </a:buClr>
              <a:buSzPts val="1100"/>
              <a:buFont typeface="Arial"/>
              <a:buNone/>
            </a:pPr>
            <a:r>
              <a:rPr lang="en" sz="1000" i="1">
                <a:solidFill>
                  <a:srgbClr val="000000"/>
                </a:solidFill>
                <a:latin typeface="Merriweather Light"/>
                <a:ea typeface="Merriweather Light"/>
                <a:cs typeface="Merriweather Light"/>
                <a:sym typeface="Merriweather Light"/>
              </a:rPr>
              <a:t>“It’s difficult, what if he leaves me if I suggest/insist on using condoms?    I love him these days... it’s hard to start a new relationship from scratch. This one knows me already and he understands things, like my  curfew at home. Someone else might not be able to understand.”</a:t>
            </a:r>
            <a:endParaRPr sz="1000" i="1">
              <a:solidFill>
                <a:srgbClr val="000000"/>
              </a:solidFill>
              <a:latin typeface="Merriweather Light"/>
              <a:ea typeface="Merriweather Light"/>
              <a:cs typeface="Merriweather Light"/>
              <a:sym typeface="Merriweather Light"/>
            </a:endParaRPr>
          </a:p>
        </p:txBody>
      </p:sp>
      <p:sp>
        <p:nvSpPr>
          <p:cNvPr id="247" name="Google Shape;247;p20"/>
          <p:cNvSpPr/>
          <p:nvPr/>
        </p:nvSpPr>
        <p:spPr>
          <a:xfrm>
            <a:off x="9499348" y="4791929"/>
            <a:ext cx="2426700" cy="1532100"/>
          </a:xfrm>
          <a:prstGeom prst="wedgeRectCallout">
            <a:avLst>
              <a:gd name="adj1" fmla="val -33171"/>
              <a:gd name="adj2" fmla="val 67589"/>
            </a:avLst>
          </a:prstGeom>
          <a:solidFill>
            <a:srgbClr val="B991D9"/>
          </a:solidFill>
          <a:ln w="38100" cap="flat" cmpd="sng">
            <a:solidFill>
              <a:srgbClr val="F5EDE7"/>
            </a:solidFill>
            <a:prstDash val="solid"/>
            <a:round/>
            <a:headEnd type="none" w="sm" len="sm"/>
            <a:tailEnd type="none" w="sm" len="sm"/>
          </a:ln>
        </p:spPr>
        <p:txBody>
          <a:bodyPr spcFirstLastPara="1" wrap="square" lIns="182875" tIns="91425" rIns="90000" bIns="0" anchor="t" anchorCtr="0">
            <a:noAutofit/>
          </a:bodyPr>
          <a:lstStyle/>
          <a:p>
            <a:pPr marL="0" lvl="0" indent="0" algn="l" rtl="0">
              <a:spcBef>
                <a:spcPts val="400"/>
              </a:spcBef>
              <a:spcAft>
                <a:spcPts val="0"/>
              </a:spcAft>
              <a:buClr>
                <a:srgbClr val="000000"/>
              </a:buClr>
              <a:buSzPts val="1100"/>
              <a:buFont typeface="Arial"/>
              <a:buNone/>
            </a:pPr>
            <a:r>
              <a:rPr lang="en" sz="1000" i="1">
                <a:solidFill>
                  <a:srgbClr val="000000"/>
                </a:solidFill>
                <a:latin typeface="Merriweather Light"/>
                <a:ea typeface="Merriweather Light"/>
                <a:cs typeface="Merriweather Light"/>
                <a:sym typeface="Merriweather Light"/>
              </a:rPr>
              <a:t>“He can buy alcohol that can fill up the whole table and other things for all I care. But this is my body and future, so no, I won’t.</a:t>
            </a:r>
            <a:endParaRPr sz="1000" i="1">
              <a:solidFill>
                <a:srgbClr val="000000"/>
              </a:solidFill>
              <a:latin typeface="Merriweather Light"/>
              <a:ea typeface="Merriweather Light"/>
              <a:cs typeface="Merriweather Light"/>
              <a:sym typeface="Merriweather Light"/>
            </a:endParaRPr>
          </a:p>
          <a:p>
            <a:pPr marL="0" lvl="0" indent="0" algn="l" rtl="0">
              <a:spcBef>
                <a:spcPts val="400"/>
              </a:spcBef>
              <a:spcAft>
                <a:spcPts val="0"/>
              </a:spcAft>
              <a:buClr>
                <a:srgbClr val="000000"/>
              </a:buClr>
              <a:buSzPts val="1100"/>
              <a:buFont typeface="Arial"/>
              <a:buNone/>
            </a:pPr>
            <a:r>
              <a:rPr lang="en" sz="1000" i="1">
                <a:solidFill>
                  <a:srgbClr val="000000"/>
                </a:solidFill>
                <a:latin typeface="Merriweather Light"/>
                <a:ea typeface="Merriweather Light"/>
                <a:cs typeface="Merriweather Light"/>
                <a:sym typeface="Merriweather Light"/>
              </a:rPr>
              <a:t>If I sleep with him, tomorrow he calls another girl - then who will get sick? It’s me, not those girls..."</a:t>
            </a:r>
            <a:endParaRPr sz="1000" i="1">
              <a:solidFill>
                <a:srgbClr val="000000"/>
              </a:solidFill>
              <a:latin typeface="Merriweather Light"/>
              <a:ea typeface="Merriweather Light"/>
              <a:cs typeface="Merriweather Light"/>
              <a:sym typeface="Merriweather Light"/>
            </a:endParaRPr>
          </a:p>
        </p:txBody>
      </p:sp>
      <p:cxnSp>
        <p:nvCxnSpPr>
          <p:cNvPr id="248" name="Google Shape;248;p20"/>
          <p:cNvCxnSpPr/>
          <p:nvPr/>
        </p:nvCxnSpPr>
        <p:spPr>
          <a:xfrm rot="10800000">
            <a:off x="7019562" y="781260"/>
            <a:ext cx="0" cy="3955200"/>
          </a:xfrm>
          <a:prstGeom prst="straightConnector1">
            <a:avLst/>
          </a:prstGeom>
          <a:noFill/>
          <a:ln w="38100" cap="flat" cmpd="sng">
            <a:solidFill>
              <a:srgbClr val="F5EDE7"/>
            </a:solidFill>
            <a:prstDash val="solid"/>
            <a:round/>
            <a:headEnd type="none" w="med" len="med"/>
            <a:tailEnd type="none" w="med" len="med"/>
          </a:ln>
        </p:spPr>
      </p:cxnSp>
      <p:cxnSp>
        <p:nvCxnSpPr>
          <p:cNvPr id="249" name="Google Shape;249;p20"/>
          <p:cNvCxnSpPr/>
          <p:nvPr/>
        </p:nvCxnSpPr>
        <p:spPr>
          <a:xfrm rot="10800000">
            <a:off x="9507057" y="781260"/>
            <a:ext cx="0" cy="3955200"/>
          </a:xfrm>
          <a:prstGeom prst="straightConnector1">
            <a:avLst/>
          </a:prstGeom>
          <a:noFill/>
          <a:ln w="38100" cap="flat" cmpd="sng">
            <a:solidFill>
              <a:srgbClr val="F5EDE7"/>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DE7"/>
        </a:solidFill>
        <a:effectLst/>
      </p:bgPr>
    </p:bg>
    <p:spTree>
      <p:nvGrpSpPr>
        <p:cNvPr id="1" name="Shape 253"/>
        <p:cNvGrpSpPr/>
        <p:nvPr/>
      </p:nvGrpSpPr>
      <p:grpSpPr>
        <a:xfrm>
          <a:off x="0" y="0"/>
          <a:ext cx="0" cy="0"/>
          <a:chOff x="0" y="0"/>
          <a:chExt cx="0" cy="0"/>
        </a:xfrm>
      </p:grpSpPr>
      <p:sp>
        <p:nvSpPr>
          <p:cNvPr id="254" name="Google Shape;254;p21"/>
          <p:cNvSpPr/>
          <p:nvPr/>
        </p:nvSpPr>
        <p:spPr>
          <a:xfrm>
            <a:off x="14979000" y="-3373175"/>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255" name="Google Shape;255;p21"/>
          <p:cNvSpPr/>
          <p:nvPr/>
        </p:nvSpPr>
        <p:spPr>
          <a:xfrm>
            <a:off x="6251750" y="-3076475"/>
            <a:ext cx="2803500" cy="1772100"/>
          </a:xfrm>
          <a:prstGeom prst="rect">
            <a:avLst/>
          </a:prstGeom>
          <a:solidFill>
            <a:srgbClr val="A7ACA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256" name="Google Shape;256;p21"/>
          <p:cNvSpPr/>
          <p:nvPr/>
        </p:nvSpPr>
        <p:spPr>
          <a:xfrm>
            <a:off x="229250" y="831450"/>
            <a:ext cx="5936700" cy="13017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257" name="Google Shape;257;p21"/>
          <p:cNvSpPr/>
          <p:nvPr/>
        </p:nvSpPr>
        <p:spPr>
          <a:xfrm rot="5400000">
            <a:off x="-86350" y="315600"/>
            <a:ext cx="722700" cy="91500"/>
          </a:xfrm>
          <a:prstGeom prst="rect">
            <a:avLst/>
          </a:prstGeom>
          <a:solidFill>
            <a:srgbClr val="394C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8" name="Google Shape;258;p21"/>
          <p:cNvSpPr/>
          <p:nvPr/>
        </p:nvSpPr>
        <p:spPr>
          <a:xfrm>
            <a:off x="381600" y="281925"/>
            <a:ext cx="5784300" cy="55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400">
                <a:solidFill>
                  <a:srgbClr val="394C69"/>
                </a:solidFill>
                <a:latin typeface="Roboto Black"/>
                <a:ea typeface="Roboto Black"/>
                <a:cs typeface="Roboto Black"/>
                <a:sym typeface="Roboto Black"/>
              </a:rPr>
              <a:t>Finding Solutions: Pilot Objective</a:t>
            </a: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Clr>
                <a:schemeClr val="dk1"/>
              </a:buClr>
              <a:buSzPts val="1100"/>
              <a:buFont typeface="Arial"/>
              <a:buNone/>
            </a:pPr>
            <a:endParaRPr sz="2400">
              <a:solidFill>
                <a:srgbClr val="394C69"/>
              </a:solidFill>
              <a:latin typeface="Roboto Black"/>
              <a:ea typeface="Roboto Black"/>
              <a:cs typeface="Roboto Black"/>
              <a:sym typeface="Roboto Black"/>
            </a:endParaRPr>
          </a:p>
          <a:p>
            <a:pPr marL="0" lvl="0" indent="0" algn="l" rtl="0">
              <a:spcBef>
                <a:spcPts val="0"/>
              </a:spcBef>
              <a:spcAft>
                <a:spcPts val="0"/>
              </a:spcAft>
              <a:buNone/>
            </a:pPr>
            <a:endParaRPr sz="2400">
              <a:solidFill>
                <a:srgbClr val="394C69"/>
              </a:solidFill>
              <a:latin typeface="Roboto Black"/>
              <a:ea typeface="Roboto Black"/>
              <a:cs typeface="Roboto Black"/>
              <a:sym typeface="Roboto Black"/>
            </a:endParaRPr>
          </a:p>
        </p:txBody>
      </p:sp>
      <p:sp>
        <p:nvSpPr>
          <p:cNvPr id="259" name="Google Shape;259;p21"/>
          <p:cNvSpPr/>
          <p:nvPr/>
        </p:nvSpPr>
        <p:spPr>
          <a:xfrm>
            <a:off x="228600" y="803250"/>
            <a:ext cx="5936700" cy="1772100"/>
          </a:xfrm>
          <a:prstGeom prst="rect">
            <a:avLst/>
          </a:prstGeom>
          <a:noFill/>
          <a:ln>
            <a:noFill/>
          </a:ln>
        </p:spPr>
        <p:txBody>
          <a:bodyPr spcFirstLastPara="1" wrap="square" lIns="228600" tIns="91425" rIns="0" bIns="0" anchor="t" anchorCtr="0">
            <a:noAutofit/>
          </a:bodyPr>
          <a:lstStyle/>
          <a:p>
            <a:pPr marL="0" marR="0" lvl="0" indent="0" algn="l" rtl="0">
              <a:lnSpc>
                <a:spcPct val="100000"/>
              </a:lnSpc>
              <a:spcBef>
                <a:spcPts val="0"/>
              </a:spcBef>
              <a:spcAft>
                <a:spcPts val="0"/>
              </a:spcAft>
              <a:buNone/>
            </a:pPr>
            <a:r>
              <a:rPr lang="en" sz="3600" i="1">
                <a:solidFill>
                  <a:srgbClr val="F5EDE7"/>
                </a:solidFill>
                <a:latin typeface="Merriweather"/>
                <a:ea typeface="Merriweather"/>
                <a:cs typeface="Merriweather"/>
                <a:sym typeface="Merriweather"/>
              </a:rPr>
              <a:t>Help AGYW progress through the journey  </a:t>
            </a:r>
            <a:endParaRPr sz="3600" i="1">
              <a:solidFill>
                <a:srgbClr val="F5EDE7"/>
              </a:solidFill>
              <a:latin typeface="Merriweather"/>
              <a:ea typeface="Merriweather"/>
              <a:cs typeface="Merriweather"/>
              <a:sym typeface="Merriweather"/>
            </a:endParaRPr>
          </a:p>
        </p:txBody>
      </p:sp>
      <p:sp>
        <p:nvSpPr>
          <p:cNvPr id="260" name="Google Shape;260;p21"/>
          <p:cNvSpPr/>
          <p:nvPr/>
        </p:nvSpPr>
        <p:spPr>
          <a:xfrm>
            <a:off x="3241896"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261" name="Google Shape;261;p21"/>
          <p:cNvSpPr/>
          <p:nvPr/>
        </p:nvSpPr>
        <p:spPr>
          <a:xfrm>
            <a:off x="-4784000" y="1449475"/>
            <a:ext cx="2924100" cy="722700"/>
          </a:xfrm>
          <a:prstGeom prst="rect">
            <a:avLst/>
          </a:prstGeom>
          <a:noFill/>
          <a:ln>
            <a:noFill/>
          </a:ln>
        </p:spPr>
        <p:txBody>
          <a:bodyPr spcFirstLastPara="1" wrap="square" lIns="182875" tIns="91425" rIns="0" bIns="0" anchor="t" anchorCtr="0">
            <a:noAutofit/>
          </a:bodyPr>
          <a:lstStyle/>
          <a:p>
            <a:pPr marL="0" lvl="0" indent="0" algn="l" rtl="0">
              <a:spcBef>
                <a:spcPts val="0"/>
              </a:spcBef>
              <a:spcAft>
                <a:spcPts val="0"/>
              </a:spcAft>
              <a:buNone/>
            </a:pPr>
            <a:r>
              <a:rPr lang="en" sz="2400" b="1">
                <a:solidFill>
                  <a:srgbClr val="394C69"/>
                </a:solidFill>
                <a:latin typeface="Roboto Slab"/>
                <a:ea typeface="Roboto Slab"/>
                <a:cs typeface="Roboto Slab"/>
                <a:sym typeface="Roboto Slab"/>
              </a:rPr>
              <a:t>Help AGYW to…</a:t>
            </a:r>
            <a:endParaRPr sz="2400">
              <a:solidFill>
                <a:srgbClr val="394C69"/>
              </a:solidFill>
              <a:latin typeface="Roboto Slab"/>
              <a:ea typeface="Roboto Slab"/>
              <a:cs typeface="Roboto Slab"/>
              <a:sym typeface="Roboto Slab"/>
            </a:endParaRPr>
          </a:p>
        </p:txBody>
      </p:sp>
      <p:sp>
        <p:nvSpPr>
          <p:cNvPr id="262" name="Google Shape;262;p21"/>
          <p:cNvSpPr/>
          <p:nvPr/>
        </p:nvSpPr>
        <p:spPr>
          <a:xfrm>
            <a:off x="12345675" y="3657750"/>
            <a:ext cx="7683600" cy="2713200"/>
          </a:xfrm>
          <a:prstGeom prst="rect">
            <a:avLst/>
          </a:prstGeom>
          <a:solidFill>
            <a:srgbClr val="C17C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3" name="Google Shape;263;p21"/>
          <p:cNvSpPr/>
          <p:nvPr/>
        </p:nvSpPr>
        <p:spPr>
          <a:xfrm>
            <a:off x="12778198" y="552450"/>
            <a:ext cx="2496300" cy="7899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2</a:t>
            </a:r>
            <a:endParaRPr sz="2000">
              <a:solidFill>
                <a:srgbClr val="394C69"/>
              </a:solidFill>
              <a:latin typeface="Roboto Black"/>
              <a:ea typeface="Roboto Black"/>
              <a:cs typeface="Roboto Black"/>
              <a:sym typeface="Roboto Black"/>
            </a:endParaRPr>
          </a:p>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Prioritization</a:t>
            </a:r>
            <a:endParaRPr sz="2000">
              <a:solidFill>
                <a:srgbClr val="394C69"/>
              </a:solidFill>
              <a:latin typeface="Roboto Black"/>
              <a:ea typeface="Roboto Black"/>
              <a:cs typeface="Roboto Black"/>
              <a:sym typeface="Roboto Black"/>
            </a:endParaRPr>
          </a:p>
          <a:p>
            <a:pPr marL="0" marR="0" lvl="0" indent="0" algn="l" rtl="0">
              <a:lnSpc>
                <a:spcPct val="95000"/>
              </a:lnSpc>
              <a:spcBef>
                <a:spcPts val="0"/>
              </a:spcBef>
              <a:spcAft>
                <a:spcPts val="0"/>
              </a:spcAft>
              <a:buNone/>
            </a:pPr>
            <a:r>
              <a:rPr lang="en" sz="2000">
                <a:solidFill>
                  <a:srgbClr val="394C69"/>
                </a:solidFill>
                <a:latin typeface="Roboto Black"/>
                <a:ea typeface="Roboto Black"/>
                <a:cs typeface="Roboto Black"/>
                <a:sym typeface="Roboto Black"/>
              </a:rPr>
              <a:t>Design Aid</a:t>
            </a:r>
            <a:endParaRPr sz="1200">
              <a:solidFill>
                <a:srgbClr val="073763"/>
              </a:solidFill>
              <a:latin typeface="Roboto Light"/>
              <a:ea typeface="Roboto Light"/>
              <a:cs typeface="Roboto Light"/>
              <a:sym typeface="Roboto Light"/>
            </a:endParaRPr>
          </a:p>
        </p:txBody>
      </p:sp>
      <p:sp>
        <p:nvSpPr>
          <p:cNvPr id="264" name="Google Shape;264;p21"/>
          <p:cNvSpPr/>
          <p:nvPr/>
        </p:nvSpPr>
        <p:spPr>
          <a:xfrm>
            <a:off x="12778196" y="2419825"/>
            <a:ext cx="2496300" cy="7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500" i="1">
                <a:solidFill>
                  <a:srgbClr val="394C69"/>
                </a:solidFill>
                <a:latin typeface="Merriweather"/>
                <a:ea typeface="Merriweather"/>
                <a:cs typeface="Merriweather"/>
                <a:sym typeface="Merriweather"/>
              </a:rPr>
              <a:t>Which problems</a:t>
            </a:r>
            <a:endParaRPr sz="1500" i="1">
              <a:solidFill>
                <a:srgbClr val="394C69"/>
              </a:solidFill>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 sz="1500" i="1">
                <a:solidFill>
                  <a:srgbClr val="394C69"/>
                </a:solidFill>
                <a:latin typeface="Merriweather"/>
                <a:ea typeface="Merriweather"/>
                <a:cs typeface="Merriweather"/>
                <a:sym typeface="Merriweather"/>
              </a:rPr>
              <a:t>should we focus on?</a:t>
            </a:r>
            <a:endParaRPr sz="1500">
              <a:solidFill>
                <a:srgbClr val="394C69"/>
              </a:solidFill>
              <a:latin typeface="Roboto Light"/>
              <a:ea typeface="Roboto Light"/>
              <a:cs typeface="Roboto Light"/>
              <a:sym typeface="Roboto Light"/>
            </a:endParaRPr>
          </a:p>
        </p:txBody>
      </p:sp>
      <p:sp>
        <p:nvSpPr>
          <p:cNvPr id="265" name="Google Shape;265;p21"/>
          <p:cNvSpPr/>
          <p:nvPr/>
        </p:nvSpPr>
        <p:spPr>
          <a:xfrm>
            <a:off x="12778198" y="1449475"/>
            <a:ext cx="2496300" cy="101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200">
                <a:solidFill>
                  <a:srgbClr val="394C69"/>
                </a:solidFill>
                <a:latin typeface="Roboto Light"/>
                <a:ea typeface="Roboto Light"/>
                <a:cs typeface="Roboto Light"/>
                <a:sym typeface="Roboto Light"/>
              </a:rPr>
              <a:t>Visual map to prioritize problems across the AGYW journey to healthy sexual relationships, identify gaps, and opportunities for current programming. </a:t>
            </a:r>
            <a:endParaRPr sz="1200">
              <a:solidFill>
                <a:srgbClr val="394C69"/>
              </a:solidFill>
              <a:latin typeface="Roboto Light"/>
              <a:ea typeface="Roboto Light"/>
              <a:cs typeface="Roboto Light"/>
              <a:sym typeface="Roboto Light"/>
            </a:endParaRPr>
          </a:p>
        </p:txBody>
      </p:sp>
      <p:sp>
        <p:nvSpPr>
          <p:cNvPr id="266" name="Google Shape;266;p21"/>
          <p:cNvSpPr txBox="1"/>
          <p:nvPr/>
        </p:nvSpPr>
        <p:spPr>
          <a:xfrm>
            <a:off x="6251650" y="162950"/>
            <a:ext cx="5679000" cy="391200"/>
          </a:xfrm>
          <a:prstGeom prst="rect">
            <a:avLst/>
          </a:prstGeom>
          <a:noFill/>
          <a:ln>
            <a:noFill/>
          </a:ln>
        </p:spPr>
        <p:txBody>
          <a:bodyPr spcFirstLastPara="1" wrap="square" lIns="92425" tIns="92425" rIns="0" bIns="92425" anchor="ctr" anchorCtr="0">
            <a:noAutofit/>
          </a:bodyPr>
          <a:lstStyle/>
          <a:p>
            <a:pPr marL="0" lvl="0" indent="0" algn="r" rtl="0">
              <a:spcBef>
                <a:spcPts val="0"/>
              </a:spcBef>
              <a:spcAft>
                <a:spcPts val="0"/>
              </a:spcAft>
              <a:buNone/>
            </a:pPr>
            <a:r>
              <a:rPr lang="en" sz="1200">
                <a:solidFill>
                  <a:srgbClr val="394C69"/>
                </a:solidFill>
                <a:latin typeface="Oswald"/>
                <a:ea typeface="Oswald"/>
                <a:cs typeface="Oswald"/>
                <a:sym typeface="Oswald"/>
              </a:rPr>
              <a:t>CREATING RELEVANCE THROUGH RELATIONSHIPS      </a:t>
            </a:r>
            <a:fld id="{00000000-1234-1234-1234-123412341234}" type="slidenum">
              <a:rPr lang="en" sz="2100" b="1">
                <a:solidFill>
                  <a:srgbClr val="394C69"/>
                </a:solidFill>
                <a:latin typeface="Oswald"/>
                <a:ea typeface="Oswald"/>
                <a:cs typeface="Oswald"/>
                <a:sym typeface="Oswald"/>
              </a:rPr>
              <a:t>9</a:t>
            </a:fld>
            <a:endParaRPr sz="2100">
              <a:solidFill>
                <a:srgbClr val="595959"/>
              </a:solidFill>
            </a:endParaRPr>
          </a:p>
        </p:txBody>
      </p:sp>
      <p:sp>
        <p:nvSpPr>
          <p:cNvPr id="267" name="Google Shape;267;p21"/>
          <p:cNvSpPr txBox="1"/>
          <p:nvPr/>
        </p:nvSpPr>
        <p:spPr>
          <a:xfrm>
            <a:off x="14979000" y="-3373175"/>
            <a:ext cx="5692800" cy="3482700"/>
          </a:xfrm>
          <a:prstGeom prst="rect">
            <a:avLst/>
          </a:prstGeom>
          <a:noFill/>
          <a:ln>
            <a:noFill/>
          </a:ln>
        </p:spPr>
        <p:txBody>
          <a:bodyPr spcFirstLastPara="1" wrap="square" lIns="274300" tIns="182875" rIns="0" bIns="0" anchor="t" anchorCtr="0">
            <a:noAutofit/>
          </a:bodyPr>
          <a:lstStyle/>
          <a:p>
            <a:pPr marL="320040" lvl="0" indent="-243840" algn="l" rtl="0">
              <a:lnSpc>
                <a:spcPct val="100000"/>
              </a:lnSpc>
              <a:spcBef>
                <a:spcPts val="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Foundational Research package</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Segmentation Profiles</a:t>
            </a:r>
            <a:endParaRPr sz="2000">
              <a:solidFill>
                <a:srgbClr val="394C69"/>
              </a:solidFill>
              <a:latin typeface="Roboto Light"/>
              <a:ea typeface="Roboto Light"/>
              <a:cs typeface="Roboto Light"/>
              <a:sym typeface="Roboto Light"/>
            </a:endParaRPr>
          </a:p>
          <a:p>
            <a:pPr marL="731520" lvl="1" indent="-172719" algn="l" rtl="0">
              <a:lnSpc>
                <a:spcPct val="100000"/>
              </a:lnSpc>
              <a:spcBef>
                <a:spcPts val="0"/>
              </a:spcBef>
              <a:spcAft>
                <a:spcPts val="0"/>
              </a:spcAft>
              <a:buClr>
                <a:srgbClr val="394C69"/>
              </a:buClr>
              <a:buSzPts val="2000"/>
              <a:buFont typeface="Roboto Light"/>
              <a:buChar char="○"/>
            </a:pPr>
            <a:r>
              <a:rPr lang="en" sz="2000">
                <a:solidFill>
                  <a:srgbClr val="394C69"/>
                </a:solidFill>
                <a:latin typeface="Roboto Light"/>
                <a:ea typeface="Roboto Light"/>
                <a:cs typeface="Roboto Light"/>
                <a:sym typeface="Roboto Light"/>
              </a:rPr>
              <a:t>Guidelines for providers to identify AGYW by segment</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15 quantitatively prioritized AGYW challenges</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22 program concepts co-designed with AGYW and providers</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Discrete Choice Modelling output of prevention product attributes by segment</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Intervention Design Tool (with Idea Starters)</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1000"/>
              </a:spcAft>
              <a:buClr>
                <a:srgbClr val="394C69"/>
              </a:buClr>
              <a:buSzPts val="2400"/>
              <a:buFont typeface="Roboto Black"/>
              <a:buChar char="●"/>
            </a:pPr>
            <a:r>
              <a:rPr lang="en" sz="2000">
                <a:solidFill>
                  <a:srgbClr val="394C69"/>
                </a:solidFill>
                <a:latin typeface="Roboto Light"/>
                <a:ea typeface="Roboto Light"/>
                <a:cs typeface="Roboto Light"/>
                <a:sym typeface="Roboto Light"/>
              </a:rPr>
              <a:t>Pilot deployment kit: discussion guides, collateral, and “Story of Pilot” report</a:t>
            </a:r>
            <a:endParaRPr sz="2000">
              <a:solidFill>
                <a:srgbClr val="394C69"/>
              </a:solidFill>
              <a:latin typeface="Roboto Light"/>
              <a:ea typeface="Roboto Light"/>
              <a:cs typeface="Roboto Light"/>
              <a:sym typeface="Roboto Light"/>
            </a:endParaRPr>
          </a:p>
        </p:txBody>
      </p:sp>
      <p:sp>
        <p:nvSpPr>
          <p:cNvPr id="268" name="Google Shape;268;p21"/>
          <p:cNvSpPr/>
          <p:nvPr/>
        </p:nvSpPr>
        <p:spPr>
          <a:xfrm>
            <a:off x="226571" y="-4017575"/>
            <a:ext cx="2924100" cy="2713200"/>
          </a:xfrm>
          <a:prstGeom prst="rect">
            <a:avLst/>
          </a:prstGeom>
          <a:solidFill>
            <a:srgbClr val="394C69"/>
          </a:solidFill>
          <a:ln>
            <a:noFill/>
          </a:ln>
        </p:spPr>
        <p:txBody>
          <a:bodyPr spcFirstLastPara="1" wrap="square" lIns="35975" tIns="35975" rIns="35975" bIns="35975" anchor="ctr" anchorCtr="0">
            <a:noAutofit/>
          </a:bodyPr>
          <a:lstStyle/>
          <a:p>
            <a:pPr marL="0" marR="0" lvl="0" indent="0" algn="l" rtl="0">
              <a:lnSpc>
                <a:spcPct val="100000"/>
              </a:lnSpc>
              <a:spcBef>
                <a:spcPts val="0"/>
              </a:spcBef>
              <a:spcAft>
                <a:spcPts val="0"/>
              </a:spcAft>
              <a:buNone/>
            </a:pPr>
            <a:endParaRPr/>
          </a:p>
        </p:txBody>
      </p:sp>
      <p:sp>
        <p:nvSpPr>
          <p:cNvPr id="269" name="Google Shape;269;p21"/>
          <p:cNvSpPr txBox="1"/>
          <p:nvPr/>
        </p:nvSpPr>
        <p:spPr>
          <a:xfrm>
            <a:off x="-2245273" y="-1401225"/>
            <a:ext cx="3551400" cy="933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a:solidFill>
                  <a:srgbClr val="000000"/>
                </a:solidFill>
                <a:latin typeface="Roboto"/>
                <a:ea typeface="Roboto"/>
                <a:cs typeface="Roboto"/>
                <a:sym typeface="Roboto"/>
              </a:rPr>
              <a:t>Focused on early stage AGYW challenges: </a:t>
            </a:r>
            <a:endParaRPr>
              <a:solidFill>
                <a:srgbClr val="000000"/>
              </a:solidFill>
              <a:latin typeface="Roboto"/>
              <a:ea typeface="Roboto"/>
              <a:cs typeface="Roboto"/>
              <a:sym typeface="Roboto"/>
            </a:endParaRPr>
          </a:p>
          <a:p>
            <a:pPr marL="0" marR="0" lvl="0" indent="0" algn="l" rtl="0">
              <a:lnSpc>
                <a:spcPct val="100000"/>
              </a:lnSpc>
              <a:spcBef>
                <a:spcPts val="400"/>
              </a:spcBef>
              <a:spcAft>
                <a:spcPts val="0"/>
              </a:spcAft>
              <a:buClr>
                <a:srgbClr val="000000"/>
              </a:buClr>
              <a:buSzPts val="1100"/>
              <a:buFont typeface="Arial"/>
              <a:buNone/>
            </a:pPr>
            <a:endParaRPr i="1">
              <a:solidFill>
                <a:srgbClr val="000000"/>
              </a:solidFill>
              <a:latin typeface="Roboto"/>
              <a:ea typeface="Roboto"/>
              <a:cs typeface="Roboto"/>
              <a:sym typeface="Roboto"/>
            </a:endParaRPr>
          </a:p>
          <a:p>
            <a:pPr marL="0" marR="0" lvl="0" indent="0" algn="l" rtl="0">
              <a:lnSpc>
                <a:spcPct val="100000"/>
              </a:lnSpc>
              <a:spcBef>
                <a:spcPts val="400"/>
              </a:spcBef>
              <a:spcAft>
                <a:spcPts val="400"/>
              </a:spcAft>
              <a:buClr>
                <a:srgbClr val="000000"/>
              </a:buClr>
              <a:buSzPts val="1100"/>
              <a:buFont typeface="Arial"/>
              <a:buNone/>
            </a:pPr>
            <a:r>
              <a:rPr lang="en" i="1">
                <a:solidFill>
                  <a:srgbClr val="000000"/>
                </a:solidFill>
                <a:latin typeface="Roboto"/>
                <a:ea typeface="Roboto"/>
                <a:cs typeface="Roboto"/>
                <a:sym typeface="Roboto"/>
              </a:rPr>
              <a:t>Help AGYW to...</a:t>
            </a:r>
            <a:endParaRPr i="1">
              <a:solidFill>
                <a:srgbClr val="000000"/>
              </a:solidFill>
              <a:latin typeface="Roboto"/>
              <a:ea typeface="Roboto"/>
              <a:cs typeface="Roboto"/>
              <a:sym typeface="Roboto"/>
            </a:endParaRPr>
          </a:p>
        </p:txBody>
      </p:sp>
      <p:sp>
        <p:nvSpPr>
          <p:cNvPr id="270" name="Google Shape;270;p21"/>
          <p:cNvSpPr txBox="1"/>
          <p:nvPr/>
        </p:nvSpPr>
        <p:spPr>
          <a:xfrm>
            <a:off x="238063" y="2869463"/>
            <a:ext cx="582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94C69"/>
                </a:solidFill>
                <a:latin typeface="Oswald SemiBold"/>
                <a:ea typeface="Oswald SemiBold"/>
                <a:cs typeface="Oswald SemiBold"/>
                <a:sym typeface="Oswald SemiBold"/>
              </a:rPr>
              <a:t>The Pilot was designed to progress AGYW past the “Big Flip”</a:t>
            </a:r>
            <a:endParaRPr/>
          </a:p>
        </p:txBody>
      </p:sp>
      <p:sp>
        <p:nvSpPr>
          <p:cNvPr id="271" name="Google Shape;271;p21"/>
          <p:cNvSpPr/>
          <p:nvPr/>
        </p:nvSpPr>
        <p:spPr>
          <a:xfrm>
            <a:off x="2503047" y="4165103"/>
            <a:ext cx="1004400" cy="400500"/>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600">
                <a:solidFill>
                  <a:srgbClr val="FFFFFF"/>
                </a:solidFill>
                <a:latin typeface="Oswald Medium"/>
                <a:ea typeface="Oswald Medium"/>
                <a:cs typeface="Oswald Medium"/>
                <a:sym typeface="Oswald Medium"/>
              </a:rPr>
              <a:t>3</a:t>
            </a:r>
            <a:endParaRPr sz="1600">
              <a:solidFill>
                <a:srgbClr val="FFFFFF"/>
              </a:solidFill>
              <a:latin typeface="Oswald Medium"/>
              <a:ea typeface="Oswald Medium"/>
              <a:cs typeface="Oswald Medium"/>
              <a:sym typeface="Oswald Medium"/>
            </a:endParaRPr>
          </a:p>
        </p:txBody>
      </p:sp>
      <p:sp>
        <p:nvSpPr>
          <p:cNvPr id="272" name="Google Shape;272;p21"/>
          <p:cNvSpPr/>
          <p:nvPr/>
        </p:nvSpPr>
        <p:spPr>
          <a:xfrm>
            <a:off x="4841473" y="4165105"/>
            <a:ext cx="10623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5</a:t>
            </a:r>
            <a:endParaRPr sz="800" b="1">
              <a:solidFill>
                <a:srgbClr val="FFFFFF"/>
              </a:solidFill>
              <a:latin typeface="Montserrat"/>
              <a:ea typeface="Montserrat"/>
              <a:cs typeface="Montserrat"/>
              <a:sym typeface="Montserrat"/>
            </a:endParaRPr>
          </a:p>
        </p:txBody>
      </p:sp>
      <p:sp>
        <p:nvSpPr>
          <p:cNvPr id="273" name="Google Shape;273;p21"/>
          <p:cNvSpPr/>
          <p:nvPr/>
        </p:nvSpPr>
        <p:spPr>
          <a:xfrm>
            <a:off x="3737830" y="4165103"/>
            <a:ext cx="1062300" cy="400500"/>
          </a:xfrm>
          <a:prstGeom prst="roundRect">
            <a:avLst>
              <a:gd name="adj" fmla="val 50000"/>
            </a:avLst>
          </a:prstGeom>
          <a:solidFill>
            <a:srgbClr val="FF5CA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4</a:t>
            </a:r>
            <a:endParaRPr sz="800" b="1">
              <a:solidFill>
                <a:srgbClr val="FFFFFF"/>
              </a:solidFill>
              <a:latin typeface="Montserrat"/>
              <a:ea typeface="Montserrat"/>
              <a:cs typeface="Montserrat"/>
              <a:sym typeface="Montserrat"/>
            </a:endParaRPr>
          </a:p>
        </p:txBody>
      </p:sp>
      <p:sp>
        <p:nvSpPr>
          <p:cNvPr id="274" name="Google Shape;274;p21"/>
          <p:cNvSpPr/>
          <p:nvPr/>
        </p:nvSpPr>
        <p:spPr>
          <a:xfrm>
            <a:off x="1472911" y="4165103"/>
            <a:ext cx="1004400" cy="400500"/>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600">
                <a:solidFill>
                  <a:srgbClr val="FFFFFF"/>
                </a:solidFill>
                <a:latin typeface="Oswald Medium"/>
                <a:ea typeface="Oswald Medium"/>
                <a:cs typeface="Oswald Medium"/>
                <a:sym typeface="Oswald Medium"/>
              </a:rPr>
              <a:t>2</a:t>
            </a:r>
            <a:endParaRPr sz="800" b="1">
              <a:solidFill>
                <a:srgbClr val="FFFFFF"/>
              </a:solidFill>
              <a:latin typeface="Montserrat"/>
              <a:ea typeface="Montserrat"/>
              <a:cs typeface="Montserrat"/>
              <a:sym typeface="Montserrat"/>
            </a:endParaRPr>
          </a:p>
        </p:txBody>
      </p:sp>
      <p:sp>
        <p:nvSpPr>
          <p:cNvPr id="275" name="Google Shape;275;p21"/>
          <p:cNvSpPr/>
          <p:nvPr/>
        </p:nvSpPr>
        <p:spPr>
          <a:xfrm>
            <a:off x="384620" y="4165103"/>
            <a:ext cx="1062300" cy="400500"/>
          </a:xfrm>
          <a:prstGeom prst="roundRect">
            <a:avLst>
              <a:gd name="adj" fmla="val 50000"/>
            </a:avLst>
          </a:prstGeom>
          <a:solidFill>
            <a:srgbClr val="394C6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Oswald Medium"/>
                <a:ea typeface="Oswald Medium"/>
                <a:cs typeface="Oswald Medium"/>
                <a:sym typeface="Oswald Medium"/>
              </a:rPr>
              <a:t>1</a:t>
            </a:r>
            <a:endParaRPr sz="900" b="1">
              <a:solidFill>
                <a:srgbClr val="FFFFFF"/>
              </a:solidFill>
              <a:latin typeface="Montserrat"/>
              <a:ea typeface="Montserrat"/>
              <a:cs typeface="Montserrat"/>
              <a:sym typeface="Montserrat"/>
            </a:endParaRPr>
          </a:p>
        </p:txBody>
      </p:sp>
      <p:sp>
        <p:nvSpPr>
          <p:cNvPr id="276" name="Google Shape;276;p21"/>
          <p:cNvSpPr/>
          <p:nvPr/>
        </p:nvSpPr>
        <p:spPr>
          <a:xfrm>
            <a:off x="3182805" y="3457504"/>
            <a:ext cx="849300" cy="241500"/>
          </a:xfrm>
          <a:prstGeom prst="roundRect">
            <a:avLst>
              <a:gd name="adj" fmla="val 50000"/>
            </a:avLst>
          </a:prstGeom>
          <a:solidFill>
            <a:srgbClr val="F5EDE7"/>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394C69"/>
                </a:solidFill>
                <a:latin typeface="Roboto"/>
                <a:ea typeface="Roboto"/>
                <a:cs typeface="Roboto"/>
                <a:sym typeface="Roboto"/>
              </a:rPr>
              <a:t>‘big flip’</a:t>
            </a:r>
            <a:endParaRPr sz="1500" b="1">
              <a:solidFill>
                <a:srgbClr val="394C69"/>
              </a:solidFill>
              <a:latin typeface="Roboto"/>
              <a:ea typeface="Roboto"/>
              <a:cs typeface="Roboto"/>
              <a:sym typeface="Roboto"/>
            </a:endParaRPr>
          </a:p>
        </p:txBody>
      </p:sp>
      <p:sp>
        <p:nvSpPr>
          <p:cNvPr id="277" name="Google Shape;277;p21"/>
          <p:cNvSpPr/>
          <p:nvPr/>
        </p:nvSpPr>
        <p:spPr>
          <a:xfrm>
            <a:off x="3484868" y="3825331"/>
            <a:ext cx="331800" cy="254700"/>
          </a:xfrm>
          <a:prstGeom prst="uturnArrow">
            <a:avLst>
              <a:gd name="adj1" fmla="val 22241"/>
              <a:gd name="adj2" fmla="val 24486"/>
              <a:gd name="adj3" fmla="val 25000"/>
              <a:gd name="adj4" fmla="val 43750"/>
              <a:gd name="adj5" fmla="val 98067"/>
            </a:avLst>
          </a:prstGeom>
          <a:solidFill>
            <a:srgbClr val="394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1"/>
          <p:cNvSpPr txBox="1"/>
          <p:nvPr/>
        </p:nvSpPr>
        <p:spPr>
          <a:xfrm>
            <a:off x="463693" y="3518668"/>
            <a:ext cx="26148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300">
                <a:solidFill>
                  <a:srgbClr val="394C69"/>
                </a:solidFill>
                <a:latin typeface="Roboto Medium"/>
                <a:ea typeface="Roboto Medium"/>
                <a:cs typeface="Roboto Medium"/>
                <a:sym typeface="Roboto Medium"/>
              </a:rPr>
              <a:t>prioritise the needs of others in their relationships</a:t>
            </a:r>
            <a:endParaRPr sz="1300">
              <a:solidFill>
                <a:srgbClr val="394C69"/>
              </a:solidFill>
              <a:latin typeface="Roboto Medium"/>
              <a:ea typeface="Roboto Medium"/>
              <a:cs typeface="Roboto Medium"/>
              <a:sym typeface="Roboto Medium"/>
            </a:endParaRPr>
          </a:p>
        </p:txBody>
      </p:sp>
      <p:sp>
        <p:nvSpPr>
          <p:cNvPr id="279" name="Google Shape;279;p21"/>
          <p:cNvSpPr txBox="1"/>
          <p:nvPr/>
        </p:nvSpPr>
        <p:spPr>
          <a:xfrm>
            <a:off x="3913635" y="3518668"/>
            <a:ext cx="23664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rgbClr val="000000"/>
              </a:buClr>
              <a:buSzPts val="1100"/>
              <a:buFont typeface="Arial"/>
              <a:buNone/>
            </a:pPr>
            <a:r>
              <a:rPr lang="en" sz="1300">
                <a:solidFill>
                  <a:srgbClr val="394C69"/>
                </a:solidFill>
                <a:latin typeface="Roboto Medium"/>
                <a:ea typeface="Roboto Medium"/>
                <a:cs typeface="Roboto Medium"/>
                <a:sym typeface="Roboto Medium"/>
              </a:rPr>
              <a:t>prioritize their sexual health in relationships</a:t>
            </a:r>
            <a:endParaRPr sz="1300">
              <a:solidFill>
                <a:srgbClr val="394C69"/>
              </a:solidFill>
              <a:latin typeface="Proxima Nova"/>
              <a:ea typeface="Proxima Nova"/>
              <a:cs typeface="Proxima Nova"/>
              <a:sym typeface="Proxima Nova"/>
            </a:endParaRPr>
          </a:p>
        </p:txBody>
      </p:sp>
      <p:sp>
        <p:nvSpPr>
          <p:cNvPr id="280" name="Google Shape;280;p21"/>
          <p:cNvSpPr/>
          <p:nvPr/>
        </p:nvSpPr>
        <p:spPr>
          <a:xfrm>
            <a:off x="3737837" y="4663691"/>
            <a:ext cx="2166000" cy="75300"/>
          </a:xfrm>
          <a:prstGeom prst="rect">
            <a:avLst/>
          </a:prstGeom>
          <a:solidFill>
            <a:srgbClr val="FF5CAB"/>
          </a:solid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400" b="1" i="0" u="none" strike="noStrike" cap="none">
              <a:solidFill>
                <a:srgbClr val="FFFFFF"/>
              </a:solidFill>
              <a:latin typeface="Arial Black"/>
              <a:ea typeface="Arial Black"/>
              <a:cs typeface="Arial Black"/>
              <a:sym typeface="Arial Black"/>
            </a:endParaRPr>
          </a:p>
        </p:txBody>
      </p:sp>
      <p:sp>
        <p:nvSpPr>
          <p:cNvPr id="281" name="Google Shape;281;p21"/>
          <p:cNvSpPr txBox="1"/>
          <p:nvPr/>
        </p:nvSpPr>
        <p:spPr>
          <a:xfrm>
            <a:off x="289350" y="5095475"/>
            <a:ext cx="1418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rgbClr val="394C69"/>
                </a:solidFill>
                <a:latin typeface="Merriweather"/>
                <a:ea typeface="Merriweather"/>
                <a:cs typeface="Merriweather"/>
                <a:sym typeface="Merriweather"/>
              </a:rPr>
              <a:t>Focused on participants </a:t>
            </a:r>
            <a:endParaRPr i="1">
              <a:solidFill>
                <a:srgbClr val="394C69"/>
              </a:solidFill>
              <a:latin typeface="Merriweather"/>
              <a:ea typeface="Merriweather"/>
              <a:cs typeface="Merriweather"/>
              <a:sym typeface="Merriweather"/>
            </a:endParaRPr>
          </a:p>
          <a:p>
            <a:pPr marL="0" lvl="0" indent="0" algn="l" rtl="0">
              <a:spcBef>
                <a:spcPts val="0"/>
              </a:spcBef>
              <a:spcAft>
                <a:spcPts val="0"/>
              </a:spcAft>
              <a:buNone/>
            </a:pPr>
            <a:r>
              <a:rPr lang="en" i="1">
                <a:solidFill>
                  <a:srgbClr val="394C69"/>
                </a:solidFill>
                <a:latin typeface="Merriweather"/>
                <a:ea typeface="Merriweather"/>
                <a:cs typeface="Merriweather"/>
                <a:sym typeface="Merriweather"/>
              </a:rPr>
              <a:t>in stage 1 - most AGYW are stuck here</a:t>
            </a:r>
            <a:endParaRPr i="1">
              <a:solidFill>
                <a:srgbClr val="394C69"/>
              </a:solidFill>
              <a:latin typeface="Merriweather"/>
              <a:ea typeface="Merriweather"/>
              <a:cs typeface="Merriweather"/>
              <a:sym typeface="Merriweather"/>
            </a:endParaRPr>
          </a:p>
        </p:txBody>
      </p:sp>
      <p:sp>
        <p:nvSpPr>
          <p:cNvPr id="282" name="Google Shape;282;p21"/>
          <p:cNvSpPr/>
          <p:nvPr/>
        </p:nvSpPr>
        <p:spPr>
          <a:xfrm rot="-5400000">
            <a:off x="780925" y="4760363"/>
            <a:ext cx="269700" cy="400500"/>
          </a:xfrm>
          <a:prstGeom prst="rightArrow">
            <a:avLst>
              <a:gd name="adj1" fmla="val 50000"/>
              <a:gd name="adj2" fmla="val 50000"/>
            </a:avLst>
          </a:prstGeom>
          <a:solidFill>
            <a:srgbClr val="394C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1"/>
          <p:cNvSpPr/>
          <p:nvPr/>
        </p:nvSpPr>
        <p:spPr>
          <a:xfrm>
            <a:off x="6251750" y="838300"/>
            <a:ext cx="5692800" cy="5793000"/>
          </a:xfrm>
          <a:prstGeom prst="rect">
            <a:avLst/>
          </a:prstGeom>
          <a:solidFill>
            <a:srgbClr val="D4D9D6"/>
          </a:solidFill>
          <a:ln>
            <a:noFill/>
          </a:ln>
        </p:spPr>
        <p:txBody>
          <a:bodyPr spcFirstLastPara="1" wrap="square" lIns="35975" tIns="35975" rIns="35975" bIns="35975" anchor="ctr" anchorCtr="0">
            <a:noAutofit/>
          </a:bodyPr>
          <a:lstStyle/>
          <a:p>
            <a:pPr marL="0" marR="0" lvl="0" indent="0" algn="ctr" rtl="0">
              <a:lnSpc>
                <a:spcPct val="100000"/>
              </a:lnSpc>
              <a:spcBef>
                <a:spcPts val="0"/>
              </a:spcBef>
              <a:spcAft>
                <a:spcPts val="0"/>
              </a:spcAft>
              <a:buClr>
                <a:srgbClr val="000000"/>
              </a:buClr>
              <a:buFont typeface="Arial"/>
              <a:buNone/>
            </a:pPr>
            <a:endParaRPr sz="1800">
              <a:solidFill>
                <a:srgbClr val="FFFFFF"/>
              </a:solidFill>
              <a:latin typeface="Calibri"/>
              <a:ea typeface="Calibri"/>
              <a:cs typeface="Calibri"/>
              <a:sym typeface="Calibri"/>
            </a:endParaRPr>
          </a:p>
        </p:txBody>
      </p:sp>
      <p:sp>
        <p:nvSpPr>
          <p:cNvPr id="284" name="Google Shape;284;p21"/>
          <p:cNvSpPr txBox="1"/>
          <p:nvPr/>
        </p:nvSpPr>
        <p:spPr>
          <a:xfrm>
            <a:off x="6251750" y="838300"/>
            <a:ext cx="5692800" cy="3482700"/>
          </a:xfrm>
          <a:prstGeom prst="rect">
            <a:avLst/>
          </a:prstGeom>
          <a:noFill/>
          <a:ln>
            <a:noFill/>
          </a:ln>
        </p:spPr>
        <p:txBody>
          <a:bodyPr spcFirstLastPara="1" wrap="square" lIns="274300" tIns="182875" rIns="0" bIns="0" anchor="t" anchorCtr="0">
            <a:noAutofit/>
          </a:bodyPr>
          <a:lstStyle/>
          <a:p>
            <a:pPr marL="0" lvl="0" indent="0" algn="l" rtl="0">
              <a:lnSpc>
                <a:spcPct val="100000"/>
              </a:lnSpc>
              <a:spcBef>
                <a:spcPts val="0"/>
              </a:spcBef>
              <a:spcAft>
                <a:spcPts val="0"/>
              </a:spcAft>
              <a:buNone/>
            </a:pPr>
            <a:r>
              <a:rPr lang="en" sz="2000" b="1">
                <a:solidFill>
                  <a:srgbClr val="394C69"/>
                </a:solidFill>
                <a:latin typeface="Roboto"/>
                <a:ea typeface="Roboto"/>
                <a:cs typeface="Roboto"/>
                <a:sym typeface="Roboto"/>
              </a:rPr>
              <a:t>Pilot goals:</a:t>
            </a:r>
            <a:endParaRPr sz="2000" b="1">
              <a:solidFill>
                <a:srgbClr val="394C69"/>
              </a:solidFill>
              <a:latin typeface="Roboto"/>
              <a:ea typeface="Roboto"/>
              <a:cs typeface="Roboto"/>
              <a:sym typeface="Roboto"/>
            </a:endParaRPr>
          </a:p>
          <a:p>
            <a:pPr marL="320040" lvl="0" indent="-243840" algn="l" rtl="0">
              <a:lnSpc>
                <a:spcPct val="100000"/>
              </a:lnSpc>
              <a:spcBef>
                <a:spcPts val="1000"/>
              </a:spcBef>
              <a:spcAft>
                <a:spcPts val="0"/>
              </a:spcAft>
              <a:buClr>
                <a:srgbClr val="394C69"/>
              </a:buClr>
              <a:buSzPts val="2400"/>
              <a:buFont typeface="Roboto Black"/>
              <a:buAutoNum type="arabicPeriod"/>
            </a:pPr>
            <a:r>
              <a:rPr lang="en" sz="2000">
                <a:solidFill>
                  <a:srgbClr val="394C69"/>
                </a:solidFill>
                <a:latin typeface="Roboto Light"/>
                <a:ea typeface="Roboto Light"/>
                <a:cs typeface="Roboto Light"/>
                <a:sym typeface="Roboto Light"/>
              </a:rPr>
              <a:t>Prove that we could help AGYW progress through the journey</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AutoNum type="arabicPeriod"/>
            </a:pPr>
            <a:r>
              <a:rPr lang="en" sz="2000">
                <a:solidFill>
                  <a:srgbClr val="394C69"/>
                </a:solidFill>
                <a:latin typeface="Roboto Light"/>
                <a:ea typeface="Roboto Light"/>
                <a:cs typeface="Roboto Light"/>
                <a:sym typeface="Roboto Light"/>
              </a:rPr>
              <a:t>Improve relevance for HIV prevention products</a:t>
            </a:r>
            <a:endParaRPr sz="2000">
              <a:solidFill>
                <a:srgbClr val="394C69"/>
              </a:solidFill>
              <a:latin typeface="Roboto Light"/>
              <a:ea typeface="Roboto Light"/>
              <a:cs typeface="Roboto Light"/>
              <a:sym typeface="Roboto Light"/>
            </a:endParaRPr>
          </a:p>
          <a:p>
            <a:pPr marL="320040" lvl="0" indent="-243840" algn="l" rtl="0">
              <a:lnSpc>
                <a:spcPct val="100000"/>
              </a:lnSpc>
              <a:spcBef>
                <a:spcPts val="1000"/>
              </a:spcBef>
              <a:spcAft>
                <a:spcPts val="0"/>
              </a:spcAft>
              <a:buClr>
                <a:srgbClr val="394C69"/>
              </a:buClr>
              <a:buSzPts val="2400"/>
              <a:buFont typeface="Roboto Black"/>
              <a:buAutoNum type="arabicPeriod"/>
            </a:pPr>
            <a:r>
              <a:rPr lang="en" sz="2000">
                <a:solidFill>
                  <a:srgbClr val="394C69"/>
                </a:solidFill>
                <a:latin typeface="Roboto Light"/>
                <a:ea typeface="Roboto Light"/>
                <a:cs typeface="Roboto Light"/>
                <a:sym typeface="Roboto Light"/>
              </a:rPr>
              <a:t>Support the development of a prevention ecosystem.</a:t>
            </a:r>
            <a:endParaRPr sz="2000">
              <a:solidFill>
                <a:srgbClr val="394C69"/>
              </a:solidFill>
              <a:latin typeface="Roboto Light"/>
              <a:ea typeface="Roboto Light"/>
              <a:cs typeface="Roboto Light"/>
              <a:sym typeface="Roboto Light"/>
            </a:endParaRPr>
          </a:p>
          <a:p>
            <a:pPr marL="0" lvl="0" indent="0" algn="l" rtl="0">
              <a:lnSpc>
                <a:spcPct val="100000"/>
              </a:lnSpc>
              <a:spcBef>
                <a:spcPts val="1000"/>
              </a:spcBef>
              <a:spcAft>
                <a:spcPts val="1000"/>
              </a:spcAft>
              <a:buNone/>
            </a:pPr>
            <a:endParaRPr sz="2000">
              <a:solidFill>
                <a:srgbClr val="394C69"/>
              </a:solidFill>
              <a:latin typeface="Roboto Light"/>
              <a:ea typeface="Roboto Light"/>
              <a:cs typeface="Roboto Light"/>
              <a:sym typeface="Roboto 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1349</TotalTime>
  <Words>4197</Words>
  <Application>Microsoft Macintosh PowerPoint</Application>
  <PresentationFormat>Custom</PresentationFormat>
  <Paragraphs>588</Paragraphs>
  <Slides>23</Slides>
  <Notes>23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23</vt:i4>
      </vt:variant>
    </vt:vector>
  </HeadingPairs>
  <TitlesOfParts>
    <vt:vector size="43" baseType="lpstr">
      <vt:lpstr>Arial Black</vt:lpstr>
      <vt:lpstr>Roboto Light</vt:lpstr>
      <vt:lpstr>Calibri</vt:lpstr>
      <vt:lpstr>Oswald Medium</vt:lpstr>
      <vt:lpstr>Oswald SemiBold</vt:lpstr>
      <vt:lpstr>Roboto Black</vt:lpstr>
      <vt:lpstr>Montserrat Black</vt:lpstr>
      <vt:lpstr>Montserrat</vt:lpstr>
      <vt:lpstr>Roboto Slab</vt:lpstr>
      <vt:lpstr>Roboto</vt:lpstr>
      <vt:lpstr>Roboto Medium</vt:lpstr>
      <vt:lpstr>Oswald</vt:lpstr>
      <vt:lpstr>Arial</vt:lpstr>
      <vt:lpstr>Fira Sans</vt:lpstr>
      <vt:lpstr>Roboto Slab Medium</vt:lpstr>
      <vt:lpstr>Proxima Nova</vt:lpstr>
      <vt:lpstr>Merriweather Light</vt:lpstr>
      <vt:lpstr>Merriweather</vt:lpstr>
      <vt:lpstr>Fira Sans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Mitchell Warren</cp:lastModifiedBy>
  <cp:revision>2</cp:revision>
  <dcterms:modified xsi:type="dcterms:W3CDTF">2022-01-26T15:54:49Z</dcterms:modified>
</cp:coreProperties>
</file>